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1" r:id="rId2"/>
    <p:sldId id="277" r:id="rId3"/>
    <p:sldId id="276" r:id="rId4"/>
    <p:sldId id="285" r:id="rId5"/>
    <p:sldId id="291" r:id="rId6"/>
    <p:sldId id="283" r:id="rId7"/>
    <p:sldId id="278" r:id="rId8"/>
    <p:sldId id="279" r:id="rId9"/>
    <p:sldId id="284" r:id="rId10"/>
    <p:sldId id="286" r:id="rId11"/>
    <p:sldId id="287" r:id="rId12"/>
    <p:sldId id="288" r:id="rId13"/>
    <p:sldId id="289" r:id="rId14"/>
    <p:sldId id="290" r:id="rId15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3" autoAdjust="0"/>
    <p:restoredTop sz="94660"/>
  </p:normalViewPr>
  <p:slideViewPr>
    <p:cSldViewPr snapToGrid="0">
      <p:cViewPr varScale="1">
        <p:scale>
          <a:sx n="92" d="100"/>
          <a:sy n="92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0720B-8629-45EE-8CFE-FB321A7EDB50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FEB3A-0229-4DDF-BF74-1D82D3D6B69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5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64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10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2172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11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2327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12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0773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13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64629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14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3821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2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977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3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3335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4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2110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5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3825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6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9865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7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6339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8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9261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9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5679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2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75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815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2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28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906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8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2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14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82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42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F27A2-CB36-4E9A-83A2-8B38A97DC09E}" type="datetimeFigureOut">
              <a:rPr lang="ru-RU" smtClean="0"/>
              <a:t>23.04.2025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36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45313" y="509175"/>
            <a:ext cx="6687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мы</a:t>
            </a:r>
            <a:r>
              <a:rPr lang="kk-KZ" sz="800" dirty="0">
                <a:latin typeface="Arial" panose="020B0604020202020204" pitchFamily="34" charset="0"/>
                <a:cs typeface="Arial" panose="020B0604020202020204" pitchFamily="34" charset="0"/>
              </a:rPr>
              <a:t>ң</a:t>
            </a: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 тенге</a:t>
            </a: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96EFE75D-692B-440A-BBD8-9069940F2B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297479"/>
              </p:ext>
            </p:extLst>
          </p:nvPr>
        </p:nvGraphicFramePr>
        <p:xfrm>
          <a:off x="203748" y="73277"/>
          <a:ext cx="11319480" cy="11033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19480">
                  <a:extLst>
                    <a:ext uri="{9D8B030D-6E8A-4147-A177-3AD203B41FA5}">
                      <a16:colId xmlns:a16="http://schemas.microsoft.com/office/drawing/2014/main" val="1098068534"/>
                    </a:ext>
                  </a:extLst>
                </a:gridCol>
              </a:tblGrid>
              <a:tr h="47620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«ҚазТрансОйл» АҚ магистральдық құбырларымен Қазақстан Республикасының ішкі нарығына мұнай айдау қызметіне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бекітілген инвестициялық бағдарламаның орындалуы туралы 2024 жылдың 12-айдық есеп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kk-KZ" sz="12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(жедел деректер бойынша)</a:t>
                      </a: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9712"/>
                  </a:ext>
                </a:extLst>
              </a:tr>
              <a:tr h="239083">
                <a:tc>
                  <a:txBody>
                    <a:bodyPr/>
                    <a:lstStyle/>
                    <a:p>
                      <a:pPr algn="ctr" fontAlgn="b"/>
                      <a:endParaRPr lang="ru-RU" sz="1200" b="1" i="1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3103316"/>
                  </a:ext>
                </a:extLst>
              </a:tr>
            </a:tbl>
          </a:graphicData>
        </a:graphic>
      </p:graphicFrame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id="{53D08DB4-5265-4EBE-A6ED-7296A227F8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334010"/>
              </p:ext>
            </p:extLst>
          </p:nvPr>
        </p:nvGraphicFramePr>
        <p:xfrm>
          <a:off x="125835" y="724619"/>
          <a:ext cx="11937533" cy="6060100"/>
        </p:xfrm>
        <a:graphic>
          <a:graphicData uri="http://schemas.openxmlformats.org/drawingml/2006/table">
            <a:tbl>
              <a:tblPr/>
              <a:tblGrid>
                <a:gridCol w="491459">
                  <a:extLst>
                    <a:ext uri="{9D8B030D-6E8A-4147-A177-3AD203B41FA5}">
                      <a16:colId xmlns:a16="http://schemas.microsoft.com/office/drawing/2014/main" val="1169876257"/>
                    </a:ext>
                  </a:extLst>
                </a:gridCol>
                <a:gridCol w="4828580">
                  <a:extLst>
                    <a:ext uri="{9D8B030D-6E8A-4147-A177-3AD203B41FA5}">
                      <a16:colId xmlns:a16="http://schemas.microsoft.com/office/drawing/2014/main" val="809833298"/>
                    </a:ext>
                  </a:extLst>
                </a:gridCol>
                <a:gridCol w="611866">
                  <a:extLst>
                    <a:ext uri="{9D8B030D-6E8A-4147-A177-3AD203B41FA5}">
                      <a16:colId xmlns:a16="http://schemas.microsoft.com/office/drawing/2014/main" val="657433347"/>
                    </a:ext>
                  </a:extLst>
                </a:gridCol>
                <a:gridCol w="933772">
                  <a:extLst>
                    <a:ext uri="{9D8B030D-6E8A-4147-A177-3AD203B41FA5}">
                      <a16:colId xmlns:a16="http://schemas.microsoft.com/office/drawing/2014/main" val="4237306064"/>
                    </a:ext>
                  </a:extLst>
                </a:gridCol>
                <a:gridCol w="933772">
                  <a:extLst>
                    <a:ext uri="{9D8B030D-6E8A-4147-A177-3AD203B41FA5}">
                      <a16:colId xmlns:a16="http://schemas.microsoft.com/office/drawing/2014/main" val="1380576633"/>
                    </a:ext>
                  </a:extLst>
                </a:gridCol>
                <a:gridCol w="864968">
                  <a:extLst>
                    <a:ext uri="{9D8B030D-6E8A-4147-A177-3AD203B41FA5}">
                      <a16:colId xmlns:a16="http://schemas.microsoft.com/office/drawing/2014/main" val="2696887616"/>
                    </a:ext>
                  </a:extLst>
                </a:gridCol>
                <a:gridCol w="933772">
                  <a:extLst>
                    <a:ext uri="{9D8B030D-6E8A-4147-A177-3AD203B41FA5}">
                      <a16:colId xmlns:a16="http://schemas.microsoft.com/office/drawing/2014/main" val="2359085181"/>
                    </a:ext>
                  </a:extLst>
                </a:gridCol>
                <a:gridCol w="933772">
                  <a:extLst>
                    <a:ext uri="{9D8B030D-6E8A-4147-A177-3AD203B41FA5}">
                      <a16:colId xmlns:a16="http://schemas.microsoft.com/office/drawing/2014/main" val="1438780401"/>
                    </a:ext>
                  </a:extLst>
                </a:gridCol>
                <a:gridCol w="747016">
                  <a:extLst>
                    <a:ext uri="{9D8B030D-6E8A-4147-A177-3AD203B41FA5}">
                      <a16:colId xmlns:a16="http://schemas.microsoft.com/office/drawing/2014/main" val="2213146034"/>
                    </a:ext>
                  </a:extLst>
                </a:gridCol>
                <a:gridCol w="658556">
                  <a:extLst>
                    <a:ext uri="{9D8B030D-6E8A-4147-A177-3AD203B41FA5}">
                      <a16:colId xmlns:a16="http://schemas.microsoft.com/office/drawing/2014/main" val="2298647998"/>
                    </a:ext>
                  </a:extLst>
                </a:gridCol>
              </a:tblGrid>
              <a:tr h="2778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р/с </a:t>
                      </a:r>
                    </a:p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Инвестициялық бағдарлама іс-шараларының атауы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Өлшем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бірлігі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Жоспар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8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ru-RU" sz="8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kk-KZ" sz="8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жылдың орындаулы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 жылдың </a:t>
                      </a:r>
                      <a:r>
                        <a:rPr lang="kk-KZ" sz="80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12-айдық арналған</a:t>
                      </a:r>
                    </a:p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жедел дерек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Ауытқу </a:t>
                      </a:r>
                    </a:p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(абс)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98" marR="3798" marT="37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Орындалуы, (%)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98" marR="3798" marT="37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520716"/>
                  </a:ext>
                </a:extLst>
              </a:tr>
              <a:tr h="621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Саны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98" marR="3798" marT="37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(қосылған құн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3798" marR="3798" marT="37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(қосылған құн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Саны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(қосылған құн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422780"/>
                  </a:ext>
                </a:extLst>
              </a:tr>
              <a:tr h="130041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Субъектіге байланысты емес себептер бойынша 2024 жылға ауыстырылған 2023 жылғы </a:t>
                      </a:r>
                      <a:r>
                        <a:rPr lang="ru-RU" sz="8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инвестициялық</a:t>
                      </a: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бағдарламаның іс-шаралары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668121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жылдан 2024 жылға ауыстырылған іс-шаралар бойынша БАРЛЫҒЫ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32 797 395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29 356 578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3 498 790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57 974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354132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Мұнай құбырларының учаскелерін ауыстыру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32 270 685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29 356 578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973 160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59 054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383926"/>
                  </a:ext>
                </a:extLst>
              </a:tr>
              <a:tr h="25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«Өзен-Атырау-Самара» ММҚ Д1020 мм. Ұзындығы 63 км учаскедегі құбырды ауыстыру (жалпы ұзындығы -76,5 км)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31 918 685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29 130 317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2 788 368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3056294"/>
                  </a:ext>
                </a:extLst>
              </a:tr>
              <a:tr h="2422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«Павлодар-Шымкент» МҚ 148км-дегі Сәтпаев ат. арна арқылы өткелді 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202 000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109 274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93 228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503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0410858"/>
                  </a:ext>
                </a:extLst>
              </a:tr>
              <a:tr h="2422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«Павлодар-Шымкент» МҚ 122км-дегі Сәтпаев ат. арна арқылы өткелді 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150 000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116 987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91 564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58 551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129199"/>
                  </a:ext>
                </a:extLst>
              </a:tr>
              <a:tr h="25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Автокөлік және өндірістік мақсаттағы арнайы техника құралдарын сатып алу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бірл.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309 960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308 880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- 1 080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294511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КАМАЗ базасындағы UDS-114 экскаваторы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бірл.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309 960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308 880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-1 080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877662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Өндірістік мақсаттағы жабдықтарды сатып алу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бірл.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216 750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216 750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962726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АНЦН-Е 1600-100 Электрсорғы агрегаты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бірл.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216 750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216 750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9412049"/>
                  </a:ext>
                </a:extLst>
              </a:tr>
              <a:tr h="130041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 жылға арналған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инвестициялық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бағдарлама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534216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 жылға БАРЛЫҒЫ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44 030 703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30 215 442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-13 815 759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3576784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Мұнай құбырларының учаскелерін ауыстыру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23 490 767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17 660 222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-5 830 545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981649"/>
                  </a:ext>
                </a:extLst>
              </a:tr>
              <a:tr h="4844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Өзен-Атырау-Самара» ММҚ Д1020 мм. Жалпы ұзындығы 30 км құбырды ауыстыру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17 384 513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11 323 739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-6 060 775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2259205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Шұбарсу ауылын айналып өтетін «Павлодар-Шымкент» МҚ Д-820 мм учаскесін құрылысы»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11,3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1 380 217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11,3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1 380 217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6883404"/>
                  </a:ext>
                </a:extLst>
              </a:tr>
              <a:tr h="4987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«Өзен-Атырау-Самара» ММҚ Д1020 мм. Ұзындығы 63 км учаскедегі құбырды ауыстыру (жалпы ұзындығы -76,5 км) </a:t>
                      </a:r>
                      <a:r>
                        <a:rPr lang="ru-RU" sz="8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(құбыр өнімдерін жеткізу және дәнекерленген буындарды оқшаулау, жер жұмыстары, богет құрылысы, электрмен жабдықтау және автоматика)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1 326 037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1 322 551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-3 486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632272"/>
                  </a:ext>
                </a:extLst>
              </a:tr>
              <a:tr h="3758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Қаламқас-Қаражанбас-Ақтау МҚ Ø530мм. 0-23 км учаскесінде құбырды реконструкциялау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3 400 000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3 633 716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233 716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788109"/>
                  </a:ext>
                </a:extLst>
              </a:tr>
              <a:tr h="25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ММҚ объектілерінің  құрылысы, реконструкциясы, жаңғырту және күрделі жөндеу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17 830 139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9 845 424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-7 985 214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535849"/>
                  </a:ext>
                </a:extLst>
              </a:tr>
              <a:tr h="130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Жетыбай МАС. Магистральдық сорғыны реконструкциялау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236 845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236 845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676220"/>
                  </a:ext>
                </a:extLst>
              </a:tr>
              <a:tr h="4987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«Қаражанбас» МАҚ. «Қаламқас-Қаражанбас-Ақтау» мұнай құбыры. Ұзындығы 45 км «</a:t>
                      </a:r>
                      <a:r>
                        <a:rPr lang="kk-KZ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Қаражанбас-Қияхты</a:t>
                      </a:r>
                      <a:r>
                        <a:rPr lang="kk-KZ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» </a:t>
                      </a:r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62-107 км учаскесінде «Қаламқас-Қаражанбас-Ақтау» МҚ желілік бөлігінің тұтынушыларын электрмен жабдықтауды реконструкциялау </a:t>
                      </a:r>
                      <a:r>
                        <a:rPr lang="kk-KZ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(АГЭҚ блок-модульдік ғимараттарын жеткізу және монтаждау – 3 бірлік)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656 785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671 995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2303693"/>
                  </a:ext>
                </a:extLst>
              </a:tr>
              <a:tr h="3758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«Жетыбай» МАС. Резервуар паркін реконструкциялау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7 816 311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3 883 003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-3 933 308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295222"/>
                  </a:ext>
                </a:extLst>
              </a:tr>
              <a:tr h="25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Қаражанбас» МАС. Электрмен қамтуды реконструкциялау.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5 296 377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1 061 078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-4 235 299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20%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278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260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654341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«Қаражанбас» МАҚ. «Қаламқас-Қаражанбас-Ақтау» мұнай құбыры. Ұзындығы 45 км «Қаражанбас-Қияхты» 62-107 км учаскесінде «Қаламқас-Қаражанбас-Ақтау» МҚ желілік бөлігінің тұтынушыларын электрмен жабдықтауды реконструкциялау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068930-BF8A-4CC3-AF1B-0590C40A2A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40" y="740477"/>
            <a:ext cx="3815942" cy="508792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9C4F47-EDE1-4D0E-9C43-8D51539884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688" y="740477"/>
            <a:ext cx="3815943" cy="508792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45894A4-AB59-43B7-8CC2-28E0C14A27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236" y="740477"/>
            <a:ext cx="3830623" cy="510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87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«Жетыбай» МАС. Резервуар паркін реконструкциялау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AE570A-8AC3-464B-9FE8-EA60EEA4B8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70" y="536483"/>
            <a:ext cx="3979528" cy="530603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AA62D7-1C80-47A2-BADD-A254F1DAEE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928" y="536483"/>
            <a:ext cx="3487202" cy="260938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40FBC26-DFF7-4097-A07D-45F533DECC7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274" y="536483"/>
            <a:ext cx="3979527" cy="530603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28555F2-1D5D-42C6-B016-AFF110DD570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928" y="3232009"/>
            <a:ext cx="3487202" cy="261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00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«Қаражанбас» МАС. Электрмен қамтуды реконструкциялау.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4EDC1F-691F-4EA0-BC5D-AB957B1C4D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64" y="595618"/>
            <a:ext cx="3617185" cy="480689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B17CC9-816C-4C6A-8D29-E3D20B8003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526" y="595619"/>
            <a:ext cx="3617185" cy="480689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F5F288F-226B-4B65-82DF-9166F1E026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37" y="595618"/>
            <a:ext cx="2690052" cy="478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82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«Құмкөл» БМАС. Резервуар паркін реконструкциялау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6973F0B-423E-43E9-BAF6-62B13407A7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13" y="637563"/>
            <a:ext cx="5104177" cy="229890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0D4E41-0F18-4010-B49E-7EC2973A42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84" y="3090471"/>
            <a:ext cx="5104177" cy="229890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68ACC8A-B59F-4B49-894C-FCEF95CA02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484" y="637563"/>
            <a:ext cx="5104177" cy="229890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4A04F19-B537-4479-A428-3C9C021431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484" y="3123684"/>
            <a:ext cx="4998755" cy="225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03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«Өзен» БМАС. ТБР- 20000 м3 №17 демонтаж-монтаж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45C29E-7D42-4C54-8D50-3A1541CE67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4" y="1519455"/>
            <a:ext cx="6411051" cy="360621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0C30E5-C412-40BB-92BA-47795CA7B4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168" y="1326510"/>
            <a:ext cx="5156474" cy="387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50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065308"/>
              </p:ext>
            </p:extLst>
          </p:nvPr>
        </p:nvGraphicFramePr>
        <p:xfrm>
          <a:off x="241739" y="-711"/>
          <a:ext cx="11813624" cy="10627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13624">
                  <a:extLst>
                    <a:ext uri="{9D8B030D-6E8A-4147-A177-3AD203B41FA5}">
                      <a16:colId xmlns:a16="http://schemas.microsoft.com/office/drawing/2014/main" val="2152167426"/>
                    </a:ext>
                  </a:extLst>
                </a:gridCol>
              </a:tblGrid>
              <a:tr h="1639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383313"/>
                  </a:ext>
                </a:extLst>
              </a:tr>
              <a:tr h="1639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ҚазТрансОйл» АҚ магистральдық құбырларымен Қазақстан Республикасының ішкі нарығына мұнай айдау қызметіне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бекітілген инвестициялық бағдарламаның орындалуы туралы 2024 жылдың 12-айдық есеп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kk-KZ" sz="12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(жедел деректер бойынша)</a:t>
                      </a: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084745"/>
                  </a:ext>
                </a:extLst>
              </a:tr>
              <a:tr h="325208"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1618427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386590" y="530679"/>
            <a:ext cx="69762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мың. тенге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3517" y="6504397"/>
            <a:ext cx="10515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«ҚазТрансОйл» АҚ </a:t>
            </a:r>
            <a:r>
              <a:rPr lang="kk-KZ" sz="900" i="1" dirty="0">
                <a:latin typeface="Arial" panose="020B0604020202020204" pitchFamily="34" charset="0"/>
                <a:cs typeface="Arial" panose="020B0604020202020204" pitchFamily="34" charset="0"/>
              </a:rPr>
              <a:t>ТМРК және ҚР ЭМ-не 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2024 жылға арналған Инвестициялық бағдарламаны</a:t>
            </a:r>
            <a:r>
              <a:rPr lang="kk-KZ" sz="900" i="1" dirty="0">
                <a:latin typeface="Arial" panose="020B0604020202020204" pitchFamily="34" charset="0"/>
                <a:cs typeface="Arial" panose="020B0604020202020204" pitchFamily="34" charset="0"/>
              </a:rPr>
              <a:t>ң </a:t>
            </a: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бірқатар іс-шараларын 2025 жылға көшіру бөлігінде түзетуге өтінім жіберді.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00" i="1" dirty="0">
                <a:latin typeface="Arial" panose="020B0604020202020204" pitchFamily="34" charset="0"/>
                <a:cs typeface="Arial" panose="020B0604020202020204" pitchFamily="34" charset="0"/>
              </a:rPr>
              <a:t>Түзету туралы шешім 2025 жылғы 1 наурызға дейін қабылданады.</a:t>
            </a: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B5662210-273F-4316-88EF-CA947EDCC7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056833"/>
              </p:ext>
            </p:extLst>
          </p:nvPr>
        </p:nvGraphicFramePr>
        <p:xfrm>
          <a:off x="103517" y="763398"/>
          <a:ext cx="11951846" cy="5740999"/>
        </p:xfrm>
        <a:graphic>
          <a:graphicData uri="http://schemas.openxmlformats.org/drawingml/2006/table">
            <a:tbl>
              <a:tblPr/>
              <a:tblGrid>
                <a:gridCol w="508879">
                  <a:extLst>
                    <a:ext uri="{9D8B030D-6E8A-4147-A177-3AD203B41FA5}">
                      <a16:colId xmlns:a16="http://schemas.microsoft.com/office/drawing/2014/main" val="2662407627"/>
                    </a:ext>
                  </a:extLst>
                </a:gridCol>
                <a:gridCol w="4821930">
                  <a:extLst>
                    <a:ext uri="{9D8B030D-6E8A-4147-A177-3AD203B41FA5}">
                      <a16:colId xmlns:a16="http://schemas.microsoft.com/office/drawing/2014/main" val="617298562"/>
                    </a:ext>
                  </a:extLst>
                </a:gridCol>
                <a:gridCol w="613105">
                  <a:extLst>
                    <a:ext uri="{9D8B030D-6E8A-4147-A177-3AD203B41FA5}">
                      <a16:colId xmlns:a16="http://schemas.microsoft.com/office/drawing/2014/main" val="4211578374"/>
                    </a:ext>
                  </a:extLst>
                </a:gridCol>
                <a:gridCol w="935662">
                  <a:extLst>
                    <a:ext uri="{9D8B030D-6E8A-4147-A177-3AD203B41FA5}">
                      <a16:colId xmlns:a16="http://schemas.microsoft.com/office/drawing/2014/main" val="1265026710"/>
                    </a:ext>
                  </a:extLst>
                </a:gridCol>
                <a:gridCol w="930737">
                  <a:extLst>
                    <a:ext uri="{9D8B030D-6E8A-4147-A177-3AD203B41FA5}">
                      <a16:colId xmlns:a16="http://schemas.microsoft.com/office/drawing/2014/main" val="1286998210"/>
                    </a:ext>
                  </a:extLst>
                </a:gridCol>
                <a:gridCol w="866718">
                  <a:extLst>
                    <a:ext uri="{9D8B030D-6E8A-4147-A177-3AD203B41FA5}">
                      <a16:colId xmlns:a16="http://schemas.microsoft.com/office/drawing/2014/main" val="2316328853"/>
                    </a:ext>
                  </a:extLst>
                </a:gridCol>
                <a:gridCol w="935662">
                  <a:extLst>
                    <a:ext uri="{9D8B030D-6E8A-4147-A177-3AD203B41FA5}">
                      <a16:colId xmlns:a16="http://schemas.microsoft.com/office/drawing/2014/main" val="1428478422"/>
                    </a:ext>
                  </a:extLst>
                </a:gridCol>
                <a:gridCol w="930737">
                  <a:extLst>
                    <a:ext uri="{9D8B030D-6E8A-4147-A177-3AD203B41FA5}">
                      <a16:colId xmlns:a16="http://schemas.microsoft.com/office/drawing/2014/main" val="3256338639"/>
                    </a:ext>
                  </a:extLst>
                </a:gridCol>
                <a:gridCol w="748529">
                  <a:extLst>
                    <a:ext uri="{9D8B030D-6E8A-4147-A177-3AD203B41FA5}">
                      <a16:colId xmlns:a16="http://schemas.microsoft.com/office/drawing/2014/main" val="872683142"/>
                    </a:ext>
                  </a:extLst>
                </a:gridCol>
                <a:gridCol w="659887">
                  <a:extLst>
                    <a:ext uri="{9D8B030D-6E8A-4147-A177-3AD203B41FA5}">
                      <a16:colId xmlns:a16="http://schemas.microsoft.com/office/drawing/2014/main" val="3193967434"/>
                    </a:ext>
                  </a:extLst>
                </a:gridCol>
              </a:tblGrid>
              <a:tr h="2593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р/с </a:t>
                      </a:r>
                    </a:p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 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Инвестициялық бағдарлама іс-шараларының атауы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Өлшем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бірлігі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Жоспар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8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r>
                        <a:rPr lang="ru-RU" sz="8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kk-KZ" sz="8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жылдың орындаулы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 жылдың </a:t>
                      </a:r>
                      <a:r>
                        <a:rPr lang="kk-KZ" sz="800" b="1" u="none" strike="noStrike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12-айдық арналған</a:t>
                      </a:r>
                    </a:p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жедел дерек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Ауытқу </a:t>
                      </a:r>
                    </a:p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(абс)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98" marR="3798" marT="37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Орындалуы, (%)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98" marR="3798" marT="37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286522"/>
                  </a:ext>
                </a:extLst>
              </a:tr>
              <a:tr h="6484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Саны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98" marR="3798" marT="37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(қосылған құн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3798" marR="3798" marT="37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(қосылған құн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Саны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(қосылған құн</a:t>
                      </a:r>
                      <a:b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5300" marR="5300" marT="5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2374811"/>
                  </a:ext>
                </a:extLst>
              </a:tr>
              <a:tr h="2750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«Құмкөл» БМАС. Резервуар паркін реконструкциялау (ТБР іргетастарының жер және бетон жұмыстары, металл конструкцияларын жеткізу – 300 тонна, электрохимиялық қорғау)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861 334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1 044 727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183 393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121%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948050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«Өзен» БМАС. ТБР- 20000 м3 №17 демонтаж-монтаж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1 010 621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1 010 621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191066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ББП-дағы байланыс жүйесін кешенді реконструкциялау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1 334 235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1 334 235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668012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ЖЕЖ жаңғырту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224 847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224 847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456988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осалқы объектілердің күзет-өрт дабылын реконструкциялау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жүйе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392 784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378 072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802311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Автокөлік және өндірістік мақсаттағы арнайы техника құралдарын сатып алу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бірл.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1 908 253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1 908 253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116420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КАМАЗ 43118 вахталық автобус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ірл.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2462418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14.2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Автокран КС-55732 КАМАЗ 25ТОННА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94 900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94 900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059434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14.3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АРМТ автомобилі 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915827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14.4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Манипуляторы бар жүк-жолаушылар автокөлігі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162 000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162 000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042933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14.5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САМОСВАЛ автомобилі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896562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14.6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Автоцистерна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8301363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14.7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КМУ-мен жүк-жолаушылар автокөлігі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89 100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89 100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909374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14.8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Тіркеме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13 200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13 200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74540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14.9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Ассенизациялық КАМАЗ машина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056073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14.10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Телемеханиканың жылжымалы зертханасы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438937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14.11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Алдыңғы тиегіш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71 400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71 400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024729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14.12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Төмен салмақты ауыр жүк көлігі-жартылай тіркеме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36 125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36 125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002609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14.13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КАМАЗ-45141 базасындағы самосвал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54 300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291194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14.14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Ершікті тартқыш КАМАЗ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49 400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49 400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54168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14.15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Персоналды өндірістік объектілерге тасымалдауға арналған автобус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881 928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881 928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074573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Өндірістік мақсаттағы жабдықтарды сатып алу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бірл.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801 543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801 543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982572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15.1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Дәнекерлеу агрегаты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2509424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15.2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Азот-компрессорлық станция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340 000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8142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15.3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Болат ысырма ЗКЛПЭ ДУ 500 РУ75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22 091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22 091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89919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15.4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Дәнекерленген болат ысырма ДУ 500 РУ 64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25 620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25 620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920329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15.5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Құбырды отсыз кесу машинасы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59 173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59 173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331413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15.6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Бұрандалы тоқарлық станок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26 942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26 942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119455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15.7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Экспресс-анализатор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48 015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48 015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954550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15.8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Қолмен айналмалы құбыр кескіш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13 388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13 388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5580206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15.9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есілгіш құрылғы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26 775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26 775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804670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15.10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MODATA-2</a:t>
                      </a:r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қорғаныс жүйесінің құрылғысы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23 205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23 205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367792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15.11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КТП- 40/10 трансформаторы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13 655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13 655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4233708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15.12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Спектроскан анализаторы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  <a:endParaRPr kumimoji="0" lang="ru-RU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96 314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96 314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968651"/>
                  </a:ext>
                </a:extLst>
              </a:tr>
              <a:tr h="1302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15.13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k-K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ракциялық құрам анализаторы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б</a:t>
                      </a:r>
                      <a:r>
                        <a:rPr kumimoji="0" lang="ru-RU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ірл.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82 365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88" marR="5688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82 365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688" marR="5688" marT="5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224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44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511209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49585"/>
            <a:ext cx="12007320" cy="327920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«Өзен-Атырау-Самара» ММҚ Д1020 мм. Ұзындығы 63 км учаскедегі құбырды ауыстыру (жалпы ұзындығы -76,5 км)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41533" y="6357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28F3E03-3976-484B-A8AA-3C1DDA7D20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20" y="624055"/>
            <a:ext cx="4521312" cy="602841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A95AA71-45FB-4D30-BF4A-533B0ED8C5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667" y="624056"/>
            <a:ext cx="4521311" cy="602841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5AD92FB-642C-42F0-A5F3-B5C2456BFA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213" y="624055"/>
            <a:ext cx="2662107" cy="199658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682B7E1-21D4-4E41-A2AC-92938F15AC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214" y="2733481"/>
            <a:ext cx="2662108" cy="199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10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1"/>
            <a:ext cx="12192000" cy="499054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37430"/>
            <a:ext cx="11561736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«Павлодар-Шымкент» МҚ 148км-дегі Сәтпаев ат. арна арқылы өткелді реконструкциялау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41533" y="6357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24A1155-C2F8-48FA-B393-70C929D59C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48" y="746620"/>
            <a:ext cx="6498848" cy="487819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1D8DB20-DECE-4C43-A416-B39D7EA240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763" y="746620"/>
            <a:ext cx="4677160" cy="351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0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1"/>
            <a:ext cx="12192000" cy="499054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37430"/>
            <a:ext cx="11561736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«Павлодар-Шымкент» МҚ 122км-дегі Сәтпаев ат. арна арқылы өткелді реконструкциялау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41533" y="6357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9751946-2CCB-4548-BDDF-7C3D5FA924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61" y="763397"/>
            <a:ext cx="6118371" cy="458877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D72CF16-EDAA-44EC-888B-A094010E5A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744" y="763396"/>
            <a:ext cx="5427677" cy="305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28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524221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37430"/>
            <a:ext cx="11561736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«Өзен-Атырау-Самара» ММҚ Д1020 мм. Жалпы ұзындығы 30 км құбырды ауыстыру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41533" y="6357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3166FC4-AA61-48DA-AEB0-E7DE228693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55" y="831552"/>
            <a:ext cx="5210970" cy="390822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3CFC75-8FFC-4C82-BC54-D48B0D3CFD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195" y="831551"/>
            <a:ext cx="6019117" cy="270860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48224E7-6F99-4EB0-97DA-A1F1A653EE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195" y="3646762"/>
            <a:ext cx="6019117" cy="270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72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1"/>
            <a:ext cx="12192000" cy="457480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599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69680" y="-4144"/>
            <a:ext cx="10709452" cy="461624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Шұбарсу ауылын айналып өтетін «Павлодар-Шымкент» МҚ Д-820 мм учаскесін құрылысы»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FF9D8F-D3B4-474A-BF53-E09DAB7A52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57" y="780173"/>
            <a:ext cx="5591263" cy="559126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E773B5E-40C0-4E49-8DDA-F082DAC12A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31" y="780173"/>
            <a:ext cx="5591263" cy="559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49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-2" y="1"/>
            <a:ext cx="12192001" cy="425592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9423" y="10637"/>
            <a:ext cx="9509194" cy="425592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Қаламқас-Қаражанбас-Ақтау МҚ </a:t>
            </a: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Ø530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мм. 0-23 км учаскесінде құбырды реконструкциялау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6AC1A4-12D4-461F-8C7E-D494FD7EA8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18" y="761921"/>
            <a:ext cx="3176588" cy="564726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8CED5D6-51FD-4F4C-BBBC-11B0BAD95B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812" y="761921"/>
            <a:ext cx="4253098" cy="56472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E7D98BF-E730-4BE5-BD4B-27D2D0C1FC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716" y="761921"/>
            <a:ext cx="3939202" cy="295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46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12192000" cy="45034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>
              <a:spcBef>
                <a:spcPct val="0"/>
              </a:spcBef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Жетыбай МАС. Магистральдық сорғыны реконструкциялау</a:t>
            </a: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71035" y="86136"/>
            <a:ext cx="6493790" cy="364211"/>
          </a:xfrm>
          <a:prstGeom prst="rect">
            <a:avLst/>
          </a:prstGeom>
        </p:spPr>
        <p:txBody>
          <a:bodyPr vert="horz" lIns="121889" tIns="60944" rIns="121889" bIns="6094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ctr"/>
            <a:endParaRPr lang="ru-RU" sz="1600" b="1" dirty="0">
              <a:solidFill>
                <a:schemeClr val="bg1"/>
              </a:solidFill>
              <a:latin typeface="Roboto Light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5A97C76-C44E-463F-80AF-5E1FEA3AE3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38" y="594289"/>
            <a:ext cx="5354039" cy="301164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D731B97-A7DC-4AD3-ACB6-EEEA21D257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87229"/>
            <a:ext cx="5354038" cy="301164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3FC5959-982E-40CC-A0D8-8F9139E610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80" y="3749878"/>
            <a:ext cx="5361497" cy="301584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05A7F5D-9A2D-40FE-B4B5-6121B96E79F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458" y="3749878"/>
            <a:ext cx="5354038" cy="301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4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9085</TotalTime>
  <Words>1590</Words>
  <Application>Microsoft Office PowerPoint</Application>
  <PresentationFormat>Широкоэкранный</PresentationFormat>
  <Paragraphs>617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Roboto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Мендигалиева Альбина Валихановна</dc:creator>
  <cp:lastModifiedBy>Жилкибаева Асель Алтаевна</cp:lastModifiedBy>
  <cp:revision>369</cp:revision>
  <cp:lastPrinted>2023-10-19T06:16:36Z</cp:lastPrinted>
  <dcterms:created xsi:type="dcterms:W3CDTF">2020-07-09T09:04:29Z</dcterms:created>
  <dcterms:modified xsi:type="dcterms:W3CDTF">2025-04-23T07:19:51Z</dcterms:modified>
</cp:coreProperties>
</file>