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1" r:id="rId2"/>
    <p:sldId id="272" r:id="rId3"/>
    <p:sldId id="273" r:id="rId4"/>
    <p:sldId id="274" r:id="rId5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921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10.10.2025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058826"/>
              </p:ext>
            </p:extLst>
          </p:nvPr>
        </p:nvGraphicFramePr>
        <p:xfrm>
          <a:off x="259155" y="26587"/>
          <a:ext cx="11378043" cy="923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78043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3401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9 айына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09566" y="380604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мың тенге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5ECBEE5-C005-4AE3-B4B3-725CE3A8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817912"/>
              </p:ext>
            </p:extLst>
          </p:nvPr>
        </p:nvGraphicFramePr>
        <p:xfrm>
          <a:off x="152400" y="618950"/>
          <a:ext cx="11887199" cy="5974250"/>
        </p:xfrm>
        <a:graphic>
          <a:graphicData uri="http://schemas.openxmlformats.org/drawingml/2006/table">
            <a:tbl>
              <a:tblPr/>
              <a:tblGrid>
                <a:gridCol w="500106">
                  <a:extLst>
                    <a:ext uri="{9D8B030D-6E8A-4147-A177-3AD203B41FA5}">
                      <a16:colId xmlns:a16="http://schemas.microsoft.com/office/drawing/2014/main" val="65748063"/>
                    </a:ext>
                  </a:extLst>
                </a:gridCol>
                <a:gridCol w="5080860">
                  <a:extLst>
                    <a:ext uri="{9D8B030D-6E8A-4147-A177-3AD203B41FA5}">
                      <a16:colId xmlns:a16="http://schemas.microsoft.com/office/drawing/2014/main" val="2803834759"/>
                    </a:ext>
                  </a:extLst>
                </a:gridCol>
                <a:gridCol w="587633">
                  <a:extLst>
                    <a:ext uri="{9D8B030D-6E8A-4147-A177-3AD203B41FA5}">
                      <a16:colId xmlns:a16="http://schemas.microsoft.com/office/drawing/2014/main" val="3011919687"/>
                    </a:ext>
                  </a:extLst>
                </a:gridCol>
                <a:gridCol w="848286">
                  <a:extLst>
                    <a:ext uri="{9D8B030D-6E8A-4147-A177-3AD203B41FA5}">
                      <a16:colId xmlns:a16="http://schemas.microsoft.com/office/drawing/2014/main" val="1363403142"/>
                    </a:ext>
                  </a:extLst>
                </a:gridCol>
                <a:gridCol w="1032141">
                  <a:extLst>
                    <a:ext uri="{9D8B030D-6E8A-4147-A177-3AD203B41FA5}">
                      <a16:colId xmlns:a16="http://schemas.microsoft.com/office/drawing/2014/main" val="3851846754"/>
                    </a:ext>
                  </a:extLst>
                </a:gridCol>
                <a:gridCol w="884208">
                  <a:extLst>
                    <a:ext uri="{9D8B030D-6E8A-4147-A177-3AD203B41FA5}">
                      <a16:colId xmlns:a16="http://schemas.microsoft.com/office/drawing/2014/main" val="2085975216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1358312073"/>
                    </a:ext>
                  </a:extLst>
                </a:gridCol>
                <a:gridCol w="1055300">
                  <a:extLst>
                    <a:ext uri="{9D8B030D-6E8A-4147-A177-3AD203B41FA5}">
                      <a16:colId xmlns:a16="http://schemas.microsoft.com/office/drawing/2014/main" val="370047526"/>
                    </a:ext>
                  </a:extLst>
                </a:gridCol>
                <a:gridCol w="867533">
                  <a:extLst>
                    <a:ext uri="{9D8B030D-6E8A-4147-A177-3AD203B41FA5}">
                      <a16:colId xmlns:a16="http://schemas.microsoft.com/office/drawing/2014/main" val="3553794422"/>
                    </a:ext>
                  </a:extLst>
                </a:gridCol>
              </a:tblGrid>
              <a:tr h="4328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Жоспар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жылдың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айына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арналған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 дерек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  (абс)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Орындалуы, (%)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824919"/>
                  </a:ext>
                </a:extLst>
              </a:tr>
              <a:tr h="66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566612"/>
                  </a:ext>
                </a:extLst>
              </a:tr>
              <a:tr h="30403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Субъектіге байланысты емес себептер бойынша 2025 жылға ауыстырылған 2024 жылғы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бағдарламаның іс-шаралары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3962007"/>
                  </a:ext>
                </a:extLst>
              </a:tr>
              <a:tr h="3658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жылдан 2025 жылға ауыстырылған іс-шаралар бойынша БАРЛЫҒЫ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30 497 201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22 071 492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-8 425 709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429670"/>
                  </a:ext>
                </a:extLst>
              </a:tr>
              <a:tr h="226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4 068 467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-3 316 046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6069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Жалпы ұзындығы 30 км 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14 068 467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-3 316 046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145537"/>
                  </a:ext>
                </a:extLst>
              </a:tr>
              <a:tr h="2411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13 112 688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8 003 025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-5 109 663 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298015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«Жетібай» МАС. Резервуар паркін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4 435 428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-3 380 883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9461801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МАС. Электрмен қамтуды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3 567 597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-1 728 780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65526"/>
                  </a:ext>
                </a:extLst>
              </a:tr>
              <a:tr h="23704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жылға арналған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1656957"/>
                  </a:ext>
                </a:extLst>
              </a:tr>
              <a:tr h="1803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жылға БАРЛЫҒЫ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44 254 016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3 533 140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-40 720 876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8552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38 798 500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533 140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-35 265 360 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26444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ШМҚБ. Жалпы ұзындығы 1,7км учаскеде (1285,8-1287,5км)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728201"/>
                  </a:ext>
                </a:extLst>
              </a:tr>
              <a:tr h="417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Павлодар-Шымкент ММҚ. ҚМҚБ. Жалпы ұзындығы 31,5 км учаскеде (584-587км, 645-662км, 726,5-728,5км, 741-749км, 752-753,5км)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31,5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228623"/>
                  </a:ext>
                </a:extLst>
              </a:tr>
              <a:tr h="2988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ҚМҚБ. Жалпы ұзындығы 36 км учаскеде (560-582км, 601-615км)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010797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678,8-691км учаскеде ұзындығы 12,2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8 292 898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3 533 140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-4 759 758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94201"/>
                  </a:ext>
                </a:extLst>
              </a:tr>
              <a:tr h="1370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Учаскелерде ұзындығы 30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795966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«Прорва-Құлсары» ММҚ Д530 мм. 83-85км., 95-100 км учаскелерде жалпы ұзындығы 7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3838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5 455 516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-5 455 516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430538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 БМАС. ТБР- 20 000м3 №12 демонтаж-монтаж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711 488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-711 488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67651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«Өзен-Атырау-Самара» ММҚ.  1150-1188км учаскеде  ВЛ-10кВ №5 (1150-1235км)реконструкциялау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319 153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-319 153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25027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«Шымкент-Чарджоу» ММҚ. 0 - 50,18 км учаскеде ВЛ-10кВ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401 698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-401 698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273035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 МАС. Электрмен жабдықтауды реконструкциялау»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3 017 451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-3 017 451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27331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ПАЗ жүйесін реконструкциялау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жүйе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1 005 727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-1 005 727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451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9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4A1C36-CDBB-4663-9CA0-2E1336DD71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" y="-4912"/>
            <a:ext cx="12183379" cy="4248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0B11C0-C818-4C69-88DA-BB8FAA772F07}"/>
              </a:ext>
            </a:extLst>
          </p:cNvPr>
          <p:cNvSpPr txBox="1"/>
          <p:nvPr/>
        </p:nvSpPr>
        <p:spPr>
          <a:xfrm>
            <a:off x="51293" y="92101"/>
            <a:ext cx="1146679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ru-RU" sz="1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Өзен</a:t>
            </a:r>
            <a:r>
              <a:rPr lang="ru-RU" sz="1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-Атырау-Самара» ММҚ Д1020 мм. </a:t>
            </a:r>
            <a:r>
              <a:rPr lang="ru-RU" sz="1400" b="1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Жалпы</a:t>
            </a:r>
            <a:r>
              <a:rPr lang="ru-RU" sz="1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ұзындығы</a:t>
            </a:r>
            <a:r>
              <a:rPr lang="ru-RU" sz="1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30 км  </a:t>
            </a:r>
            <a:r>
              <a:rPr lang="ru-RU" sz="1400" b="1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құбырды</a:t>
            </a:r>
            <a:r>
              <a:rPr lang="ru-RU" sz="1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ауыстыру</a:t>
            </a:r>
            <a:endParaRPr lang="ru-RU" sz="3600" b="1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1200" b="0" i="0" u="none" strike="noStrike" dirty="0"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CDFD32F-D608-475E-8A7D-46AE8CE0EF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38"/>
          <a:stretch/>
        </p:blipFill>
        <p:spPr>
          <a:xfrm>
            <a:off x="1791390" y="585197"/>
            <a:ext cx="7763671" cy="281976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65619DF-32BA-4703-A181-8B07982B10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77"/>
          <a:stretch/>
        </p:blipFill>
        <p:spPr>
          <a:xfrm>
            <a:off x="5633770" y="3404960"/>
            <a:ext cx="6388757" cy="263329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28FCB43-1FF5-4AC7-AB67-FECD480FF6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13"/>
          <a:stretch/>
        </p:blipFill>
        <p:spPr>
          <a:xfrm>
            <a:off x="138714" y="3404960"/>
            <a:ext cx="7055412" cy="265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2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F9BDD16-7577-48F5-8E22-1C735D8560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" y="-4912"/>
            <a:ext cx="12183379" cy="424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86F753-EEF9-4211-8540-222BCC92E3A9}"/>
              </a:ext>
            </a:extLst>
          </p:cNvPr>
          <p:cNvSpPr txBox="1"/>
          <p:nvPr/>
        </p:nvSpPr>
        <p:spPr>
          <a:xfrm>
            <a:off x="88083" y="92101"/>
            <a:ext cx="75542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Жетібай</a:t>
            </a: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» МАС. Резервуар 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паркін</a:t>
            </a: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020612-AFD7-4518-B97B-8478C0EB82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" y="419946"/>
            <a:ext cx="5537612" cy="415321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6DFEFA-588C-45CD-8BDD-C422A08B7B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76" y="419946"/>
            <a:ext cx="7061663" cy="52962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218058-630F-44A4-8750-32DC74685E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6" y="3804138"/>
            <a:ext cx="3796020" cy="284701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91A676F-E401-4455-9FA2-E665B0E240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226" y="4246254"/>
            <a:ext cx="3206532" cy="240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2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C30B298-C21E-43AD-ABBF-E3D50E27CE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" y="-4912"/>
            <a:ext cx="12183379" cy="4248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D891D7-2572-423A-879E-44B2BA54D75C}"/>
              </a:ext>
            </a:extLst>
          </p:cNvPr>
          <p:cNvSpPr txBox="1"/>
          <p:nvPr/>
        </p:nvSpPr>
        <p:spPr>
          <a:xfrm>
            <a:off x="96473" y="92101"/>
            <a:ext cx="6149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Қаражанбас</a:t>
            </a: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» МАС. 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Электрмен</a:t>
            </a: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қамтуды</a:t>
            </a: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ru-RU" sz="14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F83F60-EBD2-458E-9142-C0A680B8E5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8" y="419946"/>
            <a:ext cx="8061014" cy="45547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F29C34-F8E0-4741-9985-2D6A461B9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714" y="419946"/>
            <a:ext cx="2996268" cy="34054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5F37027-A135-4785-92B7-869A8B009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714" y="3825380"/>
            <a:ext cx="2996268" cy="3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16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5701</TotalTime>
  <Words>653</Words>
  <Application>Microsoft Office PowerPoint</Application>
  <PresentationFormat>Широкоэкранный</PresentationFormat>
  <Paragraphs>199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273</cp:revision>
  <cp:lastPrinted>2022-04-08T04:39:31Z</cp:lastPrinted>
  <dcterms:created xsi:type="dcterms:W3CDTF">2020-07-09T09:04:29Z</dcterms:created>
  <dcterms:modified xsi:type="dcterms:W3CDTF">2025-10-10T05:01:17Z</dcterms:modified>
</cp:coreProperties>
</file>