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1" r:id="rId2"/>
    <p:sldId id="277" r:id="rId3"/>
    <p:sldId id="276" r:id="rId4"/>
    <p:sldId id="285" r:id="rId5"/>
    <p:sldId id="291" r:id="rId6"/>
    <p:sldId id="283" r:id="rId7"/>
    <p:sldId id="278" r:id="rId8"/>
    <p:sldId id="279" r:id="rId9"/>
    <p:sldId id="284" r:id="rId10"/>
    <p:sldId id="286" r:id="rId11"/>
    <p:sldId id="287" r:id="rId12"/>
    <p:sldId id="288" r:id="rId13"/>
    <p:sldId id="289" r:id="rId14"/>
    <p:sldId id="290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0720B-8629-45EE-8CFE-FB321A7EDB50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FEB3A-0229-4DDF-BF74-1D82D3D6B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5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64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10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2172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11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2327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12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0773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13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64629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14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3821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15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14305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16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11178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17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20499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18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16762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19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7650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2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9770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20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03698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21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29925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22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89841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23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6498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3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3335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4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2110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5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6842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6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9865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7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6339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8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9261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9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5679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2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75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81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2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28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906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28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2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14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82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42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F27A2-CB36-4E9A-83A2-8B38A97DC09E}" type="datetimeFigureOut">
              <a:rPr lang="ru-RU" smtClean="0"/>
              <a:t>03.02.2026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57A8B-1DA6-4348-ACF5-02805EA07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6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7" Type="http://schemas.openxmlformats.org/officeDocument/2006/relationships/image" Target="../media/image4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7" Type="http://schemas.openxmlformats.org/officeDocument/2006/relationships/image" Target="../media/image5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g"/><Relationship Id="rId11" Type="http://schemas.openxmlformats.org/officeDocument/2006/relationships/image" Target="../media/image66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523227" y="509175"/>
            <a:ext cx="6687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 err="1">
                <a:latin typeface="Arial" panose="020B0604020202020204" pitchFamily="34" charset="0"/>
                <a:cs typeface="Arial" panose="020B0604020202020204" pitchFamily="34" charset="0"/>
              </a:rPr>
              <a:t>мың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 тенге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96EFE75D-692B-440A-BBD8-9069940F2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998334"/>
              </p:ext>
            </p:extLst>
          </p:nvPr>
        </p:nvGraphicFramePr>
        <p:xfrm>
          <a:off x="164791" y="60849"/>
          <a:ext cx="11277792" cy="7375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77792">
                  <a:extLst>
                    <a:ext uri="{9D8B030D-6E8A-4147-A177-3AD203B41FA5}">
                      <a16:colId xmlns:a16="http://schemas.microsoft.com/office/drawing/2014/main" val="1098068534"/>
                    </a:ext>
                  </a:extLst>
                </a:gridCol>
              </a:tblGrid>
              <a:tr h="49646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«ҚазТрансОйл» АҚ магистральдық құбырларымен Қазақстан Республикасының ішкі нарығына мұнай айдау қызметіне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бекітілген инвестициялық бағдарламаның орындалуы туралы 2025 жылдың 12 айына арналған есеп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(жедел деректер бойынша)</a:t>
                      </a: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9712"/>
                  </a:ext>
                </a:extLst>
              </a:tr>
              <a:tr h="167304"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3103316"/>
                  </a:ext>
                </a:extLst>
              </a:tr>
            </a:tbl>
          </a:graphicData>
        </a:graphic>
      </p:graphicFrame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5AF4462-C89E-4BFF-830B-FD54F8484B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27067"/>
              </p:ext>
            </p:extLst>
          </p:nvPr>
        </p:nvGraphicFramePr>
        <p:xfrm>
          <a:off x="164791" y="699840"/>
          <a:ext cx="11862418" cy="5992241"/>
        </p:xfrm>
        <a:graphic>
          <a:graphicData uri="http://schemas.openxmlformats.org/drawingml/2006/table">
            <a:tbl>
              <a:tblPr/>
              <a:tblGrid>
                <a:gridCol w="330159">
                  <a:extLst>
                    <a:ext uri="{9D8B030D-6E8A-4147-A177-3AD203B41FA5}">
                      <a16:colId xmlns:a16="http://schemas.microsoft.com/office/drawing/2014/main" val="404250448"/>
                    </a:ext>
                  </a:extLst>
                </a:gridCol>
                <a:gridCol w="4949505">
                  <a:extLst>
                    <a:ext uri="{9D8B030D-6E8A-4147-A177-3AD203B41FA5}">
                      <a16:colId xmlns:a16="http://schemas.microsoft.com/office/drawing/2014/main" val="1570469022"/>
                    </a:ext>
                  </a:extLst>
                </a:gridCol>
                <a:gridCol w="679508">
                  <a:extLst>
                    <a:ext uri="{9D8B030D-6E8A-4147-A177-3AD203B41FA5}">
                      <a16:colId xmlns:a16="http://schemas.microsoft.com/office/drawing/2014/main" val="3710033552"/>
                    </a:ext>
                  </a:extLst>
                </a:gridCol>
                <a:gridCol w="704676">
                  <a:extLst>
                    <a:ext uri="{9D8B030D-6E8A-4147-A177-3AD203B41FA5}">
                      <a16:colId xmlns:a16="http://schemas.microsoft.com/office/drawing/2014/main" val="2562286671"/>
                    </a:ext>
                  </a:extLst>
                </a:gridCol>
                <a:gridCol w="956344">
                  <a:extLst>
                    <a:ext uri="{9D8B030D-6E8A-4147-A177-3AD203B41FA5}">
                      <a16:colId xmlns:a16="http://schemas.microsoft.com/office/drawing/2014/main" val="777101124"/>
                    </a:ext>
                  </a:extLst>
                </a:gridCol>
                <a:gridCol w="897623">
                  <a:extLst>
                    <a:ext uri="{9D8B030D-6E8A-4147-A177-3AD203B41FA5}">
                      <a16:colId xmlns:a16="http://schemas.microsoft.com/office/drawing/2014/main" val="2590507563"/>
                    </a:ext>
                  </a:extLst>
                </a:gridCol>
                <a:gridCol w="734093">
                  <a:extLst>
                    <a:ext uri="{9D8B030D-6E8A-4147-A177-3AD203B41FA5}">
                      <a16:colId xmlns:a16="http://schemas.microsoft.com/office/drawing/2014/main" val="4002047406"/>
                    </a:ext>
                  </a:extLst>
                </a:gridCol>
                <a:gridCol w="962753">
                  <a:extLst>
                    <a:ext uri="{9D8B030D-6E8A-4147-A177-3AD203B41FA5}">
                      <a16:colId xmlns:a16="http://schemas.microsoft.com/office/drawing/2014/main" val="3865955709"/>
                    </a:ext>
                  </a:extLst>
                </a:gridCol>
                <a:gridCol w="840428">
                  <a:extLst>
                    <a:ext uri="{9D8B030D-6E8A-4147-A177-3AD203B41FA5}">
                      <a16:colId xmlns:a16="http://schemas.microsoft.com/office/drawing/2014/main" val="1371476700"/>
                    </a:ext>
                  </a:extLst>
                </a:gridCol>
                <a:gridCol w="807329">
                  <a:extLst>
                    <a:ext uri="{9D8B030D-6E8A-4147-A177-3AD203B41FA5}">
                      <a16:colId xmlns:a16="http://schemas.microsoft.com/office/drawing/2014/main" val="3589271021"/>
                    </a:ext>
                  </a:extLst>
                </a:gridCol>
              </a:tblGrid>
              <a:tr h="2054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р/с № 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бағдарлама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іс-шараларының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атауы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Өлшем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бірлігі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Бекітілген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бағдарлама</a:t>
                      </a:r>
                      <a:endParaRPr lang="ru-RU" dirty="0"/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орындалған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жылдың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12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айына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арналған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жедел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дерек</a:t>
                      </a:r>
                      <a:endParaRPr lang="ru-RU" dirty="0"/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Ауытқу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абс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Орындалуы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(%)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949107"/>
                  </a:ext>
                </a:extLst>
              </a:tr>
              <a:tr h="5489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сомасы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теңге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қосылған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құн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сомасы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теңге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қосылған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құн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сомасы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теңге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қосылған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құн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953742"/>
                  </a:ext>
                </a:extLst>
              </a:tr>
              <a:tr h="251077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Субъектіге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байланысты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емес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себептер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бойынша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2025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жылға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ауыстырылған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2024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жылғы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бағдарламаның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іс-шаралары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133794"/>
                  </a:ext>
                </a:extLst>
              </a:tr>
              <a:tr h="1945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жылдан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2025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жылға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ауыстырылған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іс-шаралар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бойынша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БАРЛЫҒЫ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30 497 201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16 267 819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15 228 674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999 292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217263"/>
                  </a:ext>
                </a:extLst>
              </a:tr>
              <a:tr h="1872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Мұнай құбырларының учаскелерін ауыстыру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11 323 739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5 895 811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-164 964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111907"/>
                  </a:ext>
                </a:extLst>
              </a:tr>
              <a:tr h="2297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Жалпы ұзындығы 30 км 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11 323 739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5 895 811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-164 964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031371"/>
                  </a:ext>
                </a:extLst>
              </a:tr>
              <a:tr h="2595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13 112 688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4 944 081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9 332 864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1 164 256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877514"/>
                  </a:ext>
                </a:extLst>
              </a:tr>
              <a:tr h="1404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«Жетібай» МАС. Резервуар паркін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7 816 311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3 883 003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5 212 617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1 279 309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144330"/>
                  </a:ext>
                </a:extLst>
              </a:tr>
              <a:tr h="1404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«Қаражанбас» МАС. Электрмен қамтуды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5 296 377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1 061 078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4 120 246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-115 053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181479"/>
                  </a:ext>
                </a:extLst>
              </a:tr>
              <a:tr h="195756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жылға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арналған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бағдарлама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115331"/>
                  </a:ext>
                </a:extLst>
              </a:tr>
              <a:tr h="1802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жылға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БАРЛЫҒЫ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18 916 010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19 803 369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887 359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494476"/>
                  </a:ext>
                </a:extLst>
              </a:tr>
              <a:tr h="1643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Мұнай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құбырларының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учаскелерін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ауыстыру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жұмыс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6 366 551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6 348 622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-17 929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6661614"/>
                  </a:ext>
                </a:extLst>
              </a:tr>
              <a:tr h="2221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Өзен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-Атырау-Самара» ММҚ  Д1020 мм. 677-691 км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учаскелерде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құбырды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жұмыс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4 066 769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4 062 096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-4 674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1685281"/>
                  </a:ext>
                </a:extLst>
              </a:tr>
              <a:tr h="1611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Қаламқас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-Қаражанбас-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Ақтау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ММҚ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Ø530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мм. 0-23 км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учаскесінде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құбырды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1 784 566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1 771 310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-13 255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119976"/>
                  </a:ext>
                </a:extLst>
              </a:tr>
              <a:tr h="1319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«Павлодар-ПМХЗ» ММҚ Д-820мм. 6,375-6,775 км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учаскесінде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құбырды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ауыстыру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515 216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515 216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5588404"/>
                  </a:ext>
                </a:extLst>
              </a:tr>
              <a:tr h="2518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ММҚ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объектілерінің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құрылысы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реконструкциясы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жаңғырту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және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күрделі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жөндеу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жұмыс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11 640 282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12 545 600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905 318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919127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Атасу БМАС.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Өрт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сөндіру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жүйесін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126 812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126 812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1807162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Шымкент БМАС. №4 ТБР-20000 м3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күрделі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жөндеу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540 886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540 886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7316997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Құмкөл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БМАС.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Биохимиялық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тазарту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жүйесін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салу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237 758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237 758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5765369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Жұмағалиев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атындағы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БМАС. №3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және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№4 ТБР-20000 м3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450 000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512 988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62 988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096762"/>
                  </a:ext>
                </a:extLst>
              </a:tr>
              <a:tr h="3446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«Қаражанбас» МАС. «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Қаламқас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-Қаражанбас-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Ақтау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мұнай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құбыры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Ұзындығы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45 км «Қаражанбас-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Қияқты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62-107 км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учаскесінде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«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Қаламқас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-Қаражанбас-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Ақтау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ММҚ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желілік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бөлігінің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тұтынушыларын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электрмен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жабдықтауды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181 334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181 334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547038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Құмкөл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БМАС. Резервуар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паркін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3 151 446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4 153 737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1 002 291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8156270"/>
                  </a:ext>
                </a:extLst>
              </a:tr>
              <a:tr h="1627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«Индер» МАС.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ТжДҚ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іске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қосу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және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қабылдау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камераларын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салу. «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Өзен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-Атырау-Самара» ММҚ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2 089 491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2 089 491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262128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Қасымов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атындағы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МАС.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Химиялық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зертхананы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168 427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538 585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370 158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91611"/>
                  </a:ext>
                </a:extLst>
              </a:tr>
              <a:tr h="2568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«ҚазТрансОйл» АҚ ММҚБ ӨҚБ (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Өмірзақ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кенті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ӘШҚУ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тұрмыстық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корпус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ғимаратын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реконструкциялау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арқылы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«ҚазТрансОйл» АҚ ЗӘО»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филиалының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зертханасына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айналдыру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438 410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221 163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-217 247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0597480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Қасымов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атындағы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МАС.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Блокты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қазандықты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94 111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263 285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169 174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8859204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Өзен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БМАС. №13 ТБР-20000м3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күрделі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жөндеу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259 226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260 112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971492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Т. Қасымов атындағы МАС. №7 ТБР-20000м3 реконструкциялау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46 636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46 854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218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1764534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«Өзен» БМАС. №15 ТБР-20000м3 бөлшектеу-монтаждау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400 000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414 625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14 625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3224909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Диспетчерлік, жедел-технологиялық байланыс жүйесін жаңғырту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841 043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841 043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98699"/>
                  </a:ext>
                </a:extLst>
              </a:tr>
              <a:tr h="114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Қарағанды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цифрлық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радиорелелік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желісінің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құрылысы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ПКУ 22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байланыс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торабы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302 705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302 705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2464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260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Шымкент БМАС. №4 ТБР-20000 м3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күрделі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жөндеу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A9E359-C51B-434D-BBD0-1EA91759A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15" y="536483"/>
            <a:ext cx="4955646" cy="371673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1CBB0B-B401-4859-AAC1-A1EC898D14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025" y="2074177"/>
            <a:ext cx="6122486" cy="459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87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Құмкөл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БМАС.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Биохимиялық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тазарту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жүйесін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салу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84F3F9-2E52-44C3-A04A-FA12B2B42B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36" y="627077"/>
            <a:ext cx="6096000" cy="27432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2CD711A-7883-40CE-8307-0F83633F1D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36" y="3487724"/>
            <a:ext cx="4435242" cy="295567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105FD2-0410-43B5-BBB2-F6F7BAEF1D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114" y="3487724"/>
            <a:ext cx="6493790" cy="292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00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Б.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Жұмағалиев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атындағы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БМАС. №3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және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№4 ТБР-20000 м3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4EC401-1E01-42CB-9233-1C015354D0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54" y="612396"/>
            <a:ext cx="4196593" cy="559545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8ED914-F690-42E5-8FBA-A10AA460E5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557" y="612396"/>
            <a:ext cx="6347669" cy="476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82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562062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«Қаражанбас» МАС. 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Қаламқас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-Қаражанбас-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Ақтау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мұнай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құбыры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Ұзындығы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45 км «Қаражанбас-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Қияқты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62-107 км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учаскесінде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Қаламқас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-Қаражанбас-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Ақтау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ММҚ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желілік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бөлігінің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тұтынушыларын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электрмен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жабдықтауды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CBEE19-C102-4559-A64F-9505609B42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80" y="765747"/>
            <a:ext cx="5764617" cy="266325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40159B-4A34-48EA-A9EC-87B91327F2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81" y="3521363"/>
            <a:ext cx="5764620" cy="26632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051CD3-F084-42EE-97AE-B3D23B6DEE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765747"/>
            <a:ext cx="5932397" cy="274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03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Құмкөл</a:t>
            </a:r>
            <a:r>
              <a:rPr lang="ru-RU" sz="14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БМАС. Резервуар </a:t>
            </a:r>
            <a:r>
              <a:rPr lang="ru-RU" sz="1400" b="1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паркін</a:t>
            </a:r>
            <a:r>
              <a:rPr lang="ru-RU" sz="14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A45016-1DAB-4D66-9617-EEE203BBE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3" y="610298"/>
            <a:ext cx="5187193" cy="389039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A89113-5A20-47E2-9AC6-4C71C8DB76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234" y="536483"/>
            <a:ext cx="3598878" cy="269915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C09A90-3AEA-4C06-A64F-6807A3CE49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797" y="306393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50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«Индер» МАС.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ТжДҚ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іске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қосу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және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қабылдау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камераларын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салу. 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Өзен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-Атырау-Самара» ММҚ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9DEEB6-2A56-4615-9878-0B08E02941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957" y="546053"/>
            <a:ext cx="3987566" cy="299067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1F99805-889D-488B-A697-2BBFB1EFDC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957" y="3632433"/>
            <a:ext cx="3987567" cy="29906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E6785D3-C744-4272-8C84-2211C9AE00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01" y="1085044"/>
            <a:ext cx="6537821" cy="490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0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Т.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Қасымов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атындағы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МАС.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Химиялық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зертхананы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4E0E49-00D3-4859-A168-318FA1490E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92" y="605580"/>
            <a:ext cx="6417578" cy="360988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EBA337-1FBD-4764-B659-08A2D6BEBC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811" y="3141677"/>
            <a:ext cx="6174297" cy="347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07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Т.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Қасымов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атындағы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МАС.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Блокты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қазандықты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l" fontAlgn="ctr"/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543E55-4DD1-4D4A-B575-6873CABE4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78" y="620786"/>
            <a:ext cx="3759317" cy="501242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968B9F-51C3-4CF4-AE09-C9CDAF44B4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956" y="620786"/>
            <a:ext cx="3266114" cy="244958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CDAB4B-C36A-44E0-98E9-A837434B81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956" y="3240810"/>
            <a:ext cx="4313988" cy="323549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36496FF-BCAE-4E42-BCA4-51506CABE5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520" y="620786"/>
            <a:ext cx="4313988" cy="323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08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Өзен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БМАС. №13 ТБР-20000м3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күрделі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жөндеу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l" fontAlgn="ctr"/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9BDB69-AAC7-49E2-BA31-CF4BFDF390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91" y="652245"/>
            <a:ext cx="6095999" cy="28432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0917E2-1F1F-4BC2-BBA7-C9467262D9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118" y="3495457"/>
            <a:ext cx="6937695" cy="323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24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Өзен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БМАС. №15 ТБР-20000м3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бөлшектеу-монтаждау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6337E0-34FD-482E-A381-19023BC60E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73" y="536483"/>
            <a:ext cx="4130180" cy="309763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F718A3-2221-4992-8C29-CFDB2A2A69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751" y="536482"/>
            <a:ext cx="2954206" cy="525192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DD39DA9-9678-4AA3-86EF-D8BB5EE568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036" y="536483"/>
            <a:ext cx="4130180" cy="309763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73075ED-A908-4540-885F-932E4FC4D7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73" y="3783434"/>
            <a:ext cx="3786231" cy="283967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7F7F80F-4341-48ED-AAE1-17D5F4A246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671" y="3783434"/>
            <a:ext cx="4697839" cy="264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64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B4665925-C765-473E-8304-70AA98B34C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915863"/>
              </p:ext>
            </p:extLst>
          </p:nvPr>
        </p:nvGraphicFramePr>
        <p:xfrm>
          <a:off x="103517" y="48390"/>
          <a:ext cx="11854027" cy="12977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54027">
                  <a:extLst>
                    <a:ext uri="{9D8B030D-6E8A-4147-A177-3AD203B41FA5}">
                      <a16:colId xmlns:a16="http://schemas.microsoft.com/office/drawing/2014/main" val="2152167426"/>
                    </a:ext>
                  </a:extLst>
                </a:gridCol>
              </a:tblGrid>
              <a:tr h="19017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ҚазТрансОйл» АҚ магистральдық құбырларымен Қазақстан Республикасының ішкі нарығына мұнай айдау қызметіне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бекітілген инвестициялық бағдарламаның орындалуы туралы 2025 жылдың 12 айына арналған есеп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(жедел деректер бойынша)</a:t>
                      </a: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8383313"/>
                  </a:ext>
                </a:extLst>
              </a:tr>
              <a:tr h="37725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084745"/>
                  </a:ext>
                </a:extLst>
              </a:tr>
              <a:tr h="190176"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1618427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386590" y="460031"/>
            <a:ext cx="6687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 err="1">
                <a:latin typeface="Arial" panose="020B0604020202020204" pitchFamily="34" charset="0"/>
                <a:cs typeface="Arial" panose="020B0604020202020204" pitchFamily="34" charset="0"/>
              </a:rPr>
              <a:t>мың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 тенге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517" y="6440278"/>
            <a:ext cx="119518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* «ҚазТрансОйл» АҚ  ТМРК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және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ҚР ЭМ-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ге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2026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жылға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арналған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бірқатар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іс-шараларды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көшіру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бөлігінде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2025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жылға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арналған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инвестициялық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бағдарламаны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түзетуге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өтініш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жолдады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Түзету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туралы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шешім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            2026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жылдың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наурызына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дейін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қабылданады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A4A4654-20DB-480F-8575-1B8887A2B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858064"/>
              </p:ext>
            </p:extLst>
          </p:nvPr>
        </p:nvGraphicFramePr>
        <p:xfrm>
          <a:off x="120077" y="657127"/>
          <a:ext cx="11951845" cy="5782303"/>
        </p:xfrm>
        <a:graphic>
          <a:graphicData uri="http://schemas.openxmlformats.org/drawingml/2006/table">
            <a:tbl>
              <a:tblPr/>
              <a:tblGrid>
                <a:gridCol w="401308">
                  <a:extLst>
                    <a:ext uri="{9D8B030D-6E8A-4147-A177-3AD203B41FA5}">
                      <a16:colId xmlns:a16="http://schemas.microsoft.com/office/drawing/2014/main" val="1124150226"/>
                    </a:ext>
                  </a:extLst>
                </a:gridCol>
                <a:gridCol w="5153025">
                  <a:extLst>
                    <a:ext uri="{9D8B030D-6E8A-4147-A177-3AD203B41FA5}">
                      <a16:colId xmlns:a16="http://schemas.microsoft.com/office/drawing/2014/main" val="19785195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079849360"/>
                    </a:ext>
                  </a:extLst>
                </a:gridCol>
                <a:gridCol w="688290">
                  <a:extLst>
                    <a:ext uri="{9D8B030D-6E8A-4147-A177-3AD203B41FA5}">
                      <a16:colId xmlns:a16="http://schemas.microsoft.com/office/drawing/2014/main" val="1698575825"/>
                    </a:ext>
                  </a:extLst>
                </a:gridCol>
                <a:gridCol w="950010">
                  <a:extLst>
                    <a:ext uri="{9D8B030D-6E8A-4147-A177-3AD203B41FA5}">
                      <a16:colId xmlns:a16="http://schemas.microsoft.com/office/drawing/2014/main" val="420771815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88067945"/>
                    </a:ext>
                  </a:extLst>
                </a:gridCol>
                <a:gridCol w="662174">
                  <a:extLst>
                    <a:ext uri="{9D8B030D-6E8A-4147-A177-3AD203B41FA5}">
                      <a16:colId xmlns:a16="http://schemas.microsoft.com/office/drawing/2014/main" val="2214562810"/>
                    </a:ext>
                  </a:extLst>
                </a:gridCol>
                <a:gridCol w="970009">
                  <a:extLst>
                    <a:ext uri="{9D8B030D-6E8A-4147-A177-3AD203B41FA5}">
                      <a16:colId xmlns:a16="http://schemas.microsoft.com/office/drawing/2014/main" val="1493308790"/>
                    </a:ext>
                  </a:extLst>
                </a:gridCol>
                <a:gridCol w="846764">
                  <a:extLst>
                    <a:ext uri="{9D8B030D-6E8A-4147-A177-3AD203B41FA5}">
                      <a16:colId xmlns:a16="http://schemas.microsoft.com/office/drawing/2014/main" val="3596787926"/>
                    </a:ext>
                  </a:extLst>
                </a:gridCol>
                <a:gridCol w="813415">
                  <a:extLst>
                    <a:ext uri="{9D8B030D-6E8A-4147-A177-3AD203B41FA5}">
                      <a16:colId xmlns:a16="http://schemas.microsoft.com/office/drawing/2014/main" val="256675092"/>
                    </a:ext>
                  </a:extLst>
                </a:gridCol>
              </a:tblGrid>
              <a:tr h="2247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р/с № 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бағдарлама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іс-шараларының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атауы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Өлшем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бірлігі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Бекітілген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бағдарлама</a:t>
                      </a:r>
                      <a:endParaRPr lang="ru-RU" dirty="0"/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орындалған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жылдың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12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айына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арналған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жедел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дерек</a:t>
                      </a:r>
                      <a:endParaRPr lang="ru-RU" dirty="0"/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Ауытқу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абс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Орындалуы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(%)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459522"/>
                  </a:ext>
                </a:extLst>
              </a:tr>
              <a:tr h="7316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 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сомасы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теңге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қосылған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құн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сомасы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теңге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қосылған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құн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сомасы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теңге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қосылған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құн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192" marR="3192" marT="3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5539187"/>
                  </a:ext>
                </a:extLst>
              </a:tr>
              <a:tr h="224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Ақтөбе мұнай құбыры басқармасының 102 км байланыс торабын энергиямен жабдықтауды реконструкциялау. Түзету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жұмыс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94 432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94 432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5897126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Байланыс тораптарының энергиямен жабдықтау жүйесін жаңғырту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385 773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385 772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112766"/>
                  </a:ext>
                </a:extLst>
              </a:tr>
              <a:tr h="224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АМҚБ ТКжАТЦ, АМҚБ «Мартыши» МАС, АЖТҚ, ММҚБ ӨҚБ, «Прииртышск» АҚП қосалқы объектілерінің күзет-өрт дабылын реконструкциялау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578 284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568 414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-9 870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528521"/>
                  </a:ext>
                </a:extLst>
              </a:tr>
              <a:tr h="2441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«Өзен-Атырау-Самара» ММҚ 433-615 км учаскесінде, 615-700,3 км учаскесінде, «Прорва-Құлсары» ММҚ желілік телемеханика жүйесін реконструкциялау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769 228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281 323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-487 905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414035"/>
                  </a:ext>
                </a:extLst>
              </a:tr>
              <a:tr h="1738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Қаламқас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-Қаражанбас-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Ақтау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ММҚ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мұнай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құбырын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қорғау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жүйесін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жаңғырту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(173 км-250 км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учаскесі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400 000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400 000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5301543"/>
                  </a:ext>
                </a:extLst>
              </a:tr>
              <a:tr h="224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АМҚ, ҚМҚ, ММҚ, ШМҚ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объектілерінде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желілік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қауіпсіздік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құрылғыларын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орнату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және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баптау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жұмыс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84 280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84 280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288658"/>
                  </a:ext>
                </a:extLst>
              </a:tr>
              <a:tr h="1686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Автокөлік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құралдарын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және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өндірістік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мақсаттағы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арнайы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техниканы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сатып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алу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бірл.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375 380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375 350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907350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25.1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АВТОБУС (51+1)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бірл.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88 300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88 300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369702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25.2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Автобус вахталық МБЖ диз. 11,76 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150 260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150 230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4863787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25.3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Самосвал дизелді автокөлігі 11,76л 9,5т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61 820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61 820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796035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25.4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Ассенизатор 10м3 360м3/ч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75 000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75 000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5270219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Өндірістік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мақсаттағы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жабдықты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сатып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алу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бірл.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533 796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533 796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4682967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DN800 PN64 30с976нж дәнеркерленген ысырмасы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35 092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35 092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075238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DN500 PN75 30</a:t>
                      </a:r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с41нж ысырмасы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9 952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9 952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3857962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26.3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ВВД-9-ПР 18,5/1810 желдеткіші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16 415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16 415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4176427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26.4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Портативті көп кешенді газ анализаторы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7 135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7 135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944892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26.5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100-275В 5000Вт инвертті ҮҚК құрылғысы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9 818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9 818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762487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26.6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159-288В 3000Вт интерактивті ҮҚК құрылғысы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5 704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5 704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969970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26.7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172-285В 10000Вт онлайн ҮҚК құрылғысы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3 835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3 835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1947070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26.8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160-286В 2200Вт интерактивті ҮҚК құрылғысы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1 683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1 683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1210012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26.9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Радиолокациялық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деңгей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өлшегіш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16МПа 20м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1 968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1 968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787217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26.10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Шығын өлшегіш. 0-ден +55-ке дейін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1 960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1 960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6651439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26.11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Сорғы 12НА 9х4 УХЛ4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22 615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22 615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3458501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26.12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КТПН-40/10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қосалқы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станциясы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14 920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14 920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4064378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26.13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1,939кВт 380В 1080Н.м EExd электр жетегі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24 287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24 287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090729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26.14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3,30кВт 380В 400Н.м Exd электр жетегі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27 676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27 676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9675027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26.15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5000Вт 380В 90Н.м Exd электр жетегі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53 798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53 798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713754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26.16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5кВт 380В 1000Н.м Exd электр жетегі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87 648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87 648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1634581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26.17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6кВт 380В 800Н.м Exd электр жетегі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29 266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29 266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947023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26.18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380В 1000мм көп айналымды электр жетегі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10 414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10 414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6428964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26.19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380В 700мм көп айналымды электр жетегі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70 745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70 745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49988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26.20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Күкірттің энергия-дисперсиялық анализаторы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47 000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47 000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2748272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26.21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Үстел үсті хлор анализаторы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  <a:endParaRPr kumimoji="0" lang="ru-RU" sz="7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20 600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20 600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9301247"/>
                  </a:ext>
                </a:extLst>
              </a:tr>
              <a:tr h="114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26.22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ИПКЗ-М-РА түрлендіргіші-48-3-1-У1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бірл.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31 265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31 265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3373" marR="3373" marT="33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747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44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Диспетчерлік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жедел-технологиялық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байланыс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жүйесін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жаңғырту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A4439C-8C12-45F6-8026-298C106E4A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9" y="536483"/>
            <a:ext cx="2257425" cy="40100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E8517A-C1C6-45E1-B270-2567B429F0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295" y="536483"/>
            <a:ext cx="2281844" cy="405245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F3F4E0-4FDD-4246-8DE2-0BEACEF5F1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280" y="536483"/>
            <a:ext cx="2228850" cy="39528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BF7CD8E-EE22-43BF-88BC-26CDD6E53B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5" y="4632644"/>
            <a:ext cx="2880360" cy="216130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31702BE-CA76-47D6-BAD2-7872C9ED88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737" y="536483"/>
            <a:ext cx="4157833" cy="553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Байланыс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тораптарының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энергиямен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жабдықтау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жүйесін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жаңғырту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1EDE96-8997-4514-8B49-D2A78A69A1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51" y="536483"/>
            <a:ext cx="5316756" cy="29906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4C32DB-1330-4782-95CC-8824961371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774" y="536483"/>
            <a:ext cx="3035766" cy="40476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70E6DF-801A-4BDB-B1AC-E873D84657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054" y="536483"/>
            <a:ext cx="3035766" cy="404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7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АМҚБ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ТКжАТЦ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АМҚБ 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Мартыши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МАС, АЖТҚ, ММҚБ ӨҚБ, 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Прииртышск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АҚП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қосалқы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объектілерінің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күзет-өрт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дабылын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210DF0-7376-49A8-8484-D7A1BA35D706}"/>
              </a:ext>
            </a:extLst>
          </p:cNvPr>
          <p:cNvSpPr txBox="1"/>
          <p:nvPr/>
        </p:nvSpPr>
        <p:spPr>
          <a:xfrm>
            <a:off x="1111270" y="497652"/>
            <a:ext cx="182041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ctr"/>
            <a:r>
              <a:rPr lang="ru-RU" sz="12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АВП «Прииртышск»</a:t>
            </a:r>
            <a:endParaRPr lang="ru-RU" sz="1200" b="1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C9CB51-F8CB-428D-9F20-0C8A10BFC5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25" y="774651"/>
            <a:ext cx="3128072" cy="23460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993EE10-0838-4F40-9AD2-E8CC3FE7BE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71" y="3120705"/>
            <a:ext cx="1749376" cy="174937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B4D59FC-1153-4E8B-896A-CC6A7CB854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93" y="4905314"/>
            <a:ext cx="2488733" cy="18665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F8C51B-FB40-4FAF-ACA7-85F741378FE0}"/>
              </a:ext>
            </a:extLst>
          </p:cNvPr>
          <p:cNvSpPr txBox="1"/>
          <p:nvPr/>
        </p:nvSpPr>
        <p:spPr>
          <a:xfrm>
            <a:off x="4239342" y="497651"/>
            <a:ext cx="182041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ctr"/>
            <a:r>
              <a:rPr lang="ru-RU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НПС «</a:t>
            </a:r>
            <a:r>
              <a:rPr lang="ru-RU" sz="12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Мартыши</a:t>
            </a:r>
            <a:r>
              <a:rPr lang="ru-RU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39C6740-BF1F-47A3-8521-6709A67D2F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318" y="774650"/>
            <a:ext cx="2162088" cy="2945206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8A87285-A61D-4529-A50E-D5E3C52527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844" y="3551656"/>
            <a:ext cx="2415156" cy="32202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D1C4B0-22A2-47D8-8F88-BC4754D6A8C8}"/>
              </a:ext>
            </a:extLst>
          </p:cNvPr>
          <p:cNvSpPr txBox="1"/>
          <p:nvPr/>
        </p:nvSpPr>
        <p:spPr>
          <a:xfrm>
            <a:off x="6672046" y="497651"/>
            <a:ext cx="182041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ctr"/>
            <a:r>
              <a:rPr lang="ru-RU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ЦТТ и СТ АНУ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D892B7A-2BF6-40B1-A7DA-CAE9405BD86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151" y="774650"/>
            <a:ext cx="2066673" cy="275556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052B6FE-4EE5-4A08-9F24-471C02B1D26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151" y="3563781"/>
            <a:ext cx="2081095" cy="309707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9C8E6C8-2789-4A64-B58A-3CE8F6A26D54}"/>
              </a:ext>
            </a:extLst>
          </p:cNvPr>
          <p:cNvSpPr txBox="1"/>
          <p:nvPr/>
        </p:nvSpPr>
        <p:spPr>
          <a:xfrm>
            <a:off x="9794149" y="503544"/>
            <a:ext cx="182041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ctr"/>
            <a:r>
              <a:rPr lang="ru-RU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ЦТТ и СТ АНУ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F048D6A-EA52-4FFC-8EA5-9D7296C9462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682" y="774650"/>
            <a:ext cx="1820411" cy="3236286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896B9015-0EA7-487E-9580-73B6129DA61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435" y="3329512"/>
            <a:ext cx="1936324" cy="344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06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Қаламқас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-Қаражанбас-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Ақтау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ММҚ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мұнай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құбырын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қорғау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жүйесін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жаңғырту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(173 км-250 км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учаскесі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F10E99-D4FB-410C-80DE-4B9401557B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960" y="536481"/>
            <a:ext cx="2444377" cy="54319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D4D33E5-2447-4E69-8392-62E7D2619C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279" y="536482"/>
            <a:ext cx="2444377" cy="543194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28C204A-F8C0-4AB3-92D7-77AFAD049D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874" y="536481"/>
            <a:ext cx="2444377" cy="5431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46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511209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49585"/>
            <a:ext cx="11561736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Өзен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-Атырау-Самара» ММҚ Д1020 мм. </a:t>
            </a:r>
            <a:r>
              <a:rPr lang="ru-RU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Жалпы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ұзындығы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30 км  </a:t>
            </a:r>
            <a:r>
              <a:rPr lang="ru-RU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құбырды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ауыстыру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649C4F-5A6E-4D11-9E25-FC7D6D0B66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28" y="560794"/>
            <a:ext cx="4155346" cy="311651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8E9797-1E59-4BD7-817D-95B2861036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27" y="3726889"/>
            <a:ext cx="4155345" cy="311650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B1B4B23-831A-4155-BE9A-0E2A6C4099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609" y="560794"/>
            <a:ext cx="6749802" cy="311651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83557A3-C1AA-4472-9D69-783AC4F3513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351" y="3726889"/>
            <a:ext cx="1687649" cy="300026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FACD8B8-D3C3-4682-93AE-2683157279F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579" y="3726889"/>
            <a:ext cx="4000353" cy="300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10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1"/>
            <a:ext cx="12192000" cy="499054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Жетібай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МАС. Резервуар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паркін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37430"/>
            <a:ext cx="11561736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B88AB6-21D3-4C39-81AF-69C5CBB4CD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1" y="645951"/>
            <a:ext cx="5294387" cy="297809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C2C98A-6747-4195-86C3-1B77A81FB2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0" y="3677611"/>
            <a:ext cx="5294387" cy="297809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BE4FE5E-6418-47A5-BEF7-0084B0E924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905" y="645950"/>
            <a:ext cx="5953583" cy="484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0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1"/>
            <a:ext cx="12192000" cy="499054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«Қаражанбас» МАС.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Электрмен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қамтуды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37430"/>
            <a:ext cx="11561736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2301CD-8784-49A6-9285-3958DA3F20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77" y="630963"/>
            <a:ext cx="5396784" cy="404758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B9DBE6D-65FE-42B6-A0E4-58CE4D6E72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92" y="3275587"/>
            <a:ext cx="4258482" cy="32669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659DD2-9371-4C5F-8372-17CB64B350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367" y="546623"/>
            <a:ext cx="4351204" cy="326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35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524221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Өзен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-Атырау-Самара» ММҚ  Д1020 мм. 677-691 км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учаскелерде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құбырды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37430"/>
            <a:ext cx="11561736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AC7050-53C7-46D0-B578-1E08268AA2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947" y="671277"/>
            <a:ext cx="4134898" cy="551319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573A1E-9A52-44F9-B9F0-05E084973C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083" y="672400"/>
            <a:ext cx="4134899" cy="551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2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1"/>
            <a:ext cx="12192000" cy="457480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Қаламқас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-Қаражанбас-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Ақтау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 ММҚ </a:t>
            </a:r>
            <a:r>
              <a:rPr lang="en-US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Ø530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мм. 0-23 км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учаскесінде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құбырды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69680" y="-4144"/>
            <a:ext cx="10709452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52D6928-2E7C-4A96-B893-01E1A17451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40" y="618687"/>
            <a:ext cx="3903678" cy="29277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5683D99-2431-460D-94D6-C1D88EE618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40" y="3573241"/>
            <a:ext cx="3903678" cy="292775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5442908-6723-45E7-B99C-49788520D9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218" y="618687"/>
            <a:ext cx="4411735" cy="588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9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-2" y="1"/>
            <a:ext cx="12192001" cy="425592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«Павлодар-ПМХЗ» ММҚ Д-820мм. 6,375-6,775 км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учаскесінде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құбырды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ауыстыру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9423" y="10637"/>
            <a:ext cx="9509194" cy="425592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031BB39-0B48-45B5-84F1-A098601444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44872" y="1781631"/>
            <a:ext cx="5536812" cy="311445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65CDD5-4D2C-4FF8-99DB-9D2CED3FCE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254" y="570453"/>
            <a:ext cx="8305218" cy="553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4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ctr"/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Атасу БМАС.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Өрт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сөндіру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жүйесін</a:t>
            </a:r>
            <a:r>
              <a:rPr lang="ru-RU" sz="14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400" b="1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реконструкциялау</a:t>
            </a:r>
            <a:endParaRPr lang="ru-RU" sz="1400" b="1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C59063-0F09-470E-9D5C-596B492A79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270" y="603473"/>
            <a:ext cx="6493790" cy="487034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2FD318D-838E-4298-A05A-8F7973E175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06" y="603473"/>
            <a:ext cx="4105362" cy="547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4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9241</TotalTime>
  <Words>1896</Words>
  <Application>Microsoft Office PowerPoint</Application>
  <PresentationFormat>Широкоэкранный</PresentationFormat>
  <Paragraphs>697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Roboto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Мендигалиева Альбина Валихановна</dc:creator>
  <cp:lastModifiedBy>Орынбаева Акбота Нурбатыровна</cp:lastModifiedBy>
  <cp:revision>383</cp:revision>
  <cp:lastPrinted>2023-10-19T06:16:36Z</cp:lastPrinted>
  <dcterms:created xsi:type="dcterms:W3CDTF">2020-07-09T09:04:29Z</dcterms:created>
  <dcterms:modified xsi:type="dcterms:W3CDTF">2026-02-03T09:25:05Z</dcterms:modified>
</cp:coreProperties>
</file>