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71" r:id="rId2"/>
    <p:sldId id="277" r:id="rId3"/>
    <p:sldId id="276" r:id="rId4"/>
    <p:sldId id="285" r:id="rId5"/>
    <p:sldId id="291" r:id="rId6"/>
    <p:sldId id="283" r:id="rId7"/>
    <p:sldId id="278" r:id="rId8"/>
    <p:sldId id="279" r:id="rId9"/>
    <p:sldId id="284" r:id="rId10"/>
    <p:sldId id="286" r:id="rId11"/>
    <p:sldId id="287" r:id="rId12"/>
    <p:sldId id="288" r:id="rId13"/>
    <p:sldId id="289" r:id="rId14"/>
    <p:sldId id="290" r:id="rId15"/>
  </p:sldIdLst>
  <p:sldSz cx="12192000" cy="6858000"/>
  <p:notesSz cx="6808788" cy="99409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63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51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6737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D0720B-8629-45EE-8CFE-FB321A7EDB50}" type="datetimeFigureOut">
              <a:rPr lang="ru-RU" smtClean="0"/>
              <a:t>31.01.2025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3863" y="1243013"/>
            <a:ext cx="5961062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879" y="4784070"/>
            <a:ext cx="5447030" cy="3914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6737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CFEB3A-0229-4DDF-BF74-1D82D3D6B69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2578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466975" y="552450"/>
            <a:ext cx="4935538" cy="27765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986983" y="3516069"/>
            <a:ext cx="8103853" cy="3460486"/>
          </a:xfrm>
        </p:spPr>
        <p:txBody>
          <a:bodyPr/>
          <a:lstStyle/>
          <a:p>
            <a:pPr algn="just"/>
            <a:endParaRPr lang="ru-RU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8086">
              <a:defRPr/>
            </a:pPr>
            <a:fld id="{A55D9428-2B7A-42EA-BB9D-CE96CA7DCC0E}" type="slidenum">
              <a:rPr lang="ru-RU">
                <a:solidFill>
                  <a:prstClr val="black"/>
                </a:solidFill>
                <a:latin typeface="Calibri"/>
              </a:rPr>
              <a:pPr defTabSz="918086">
                <a:defRPr/>
              </a:pPr>
              <a:t>1</a:t>
            </a:fld>
            <a:endParaRPr lang="ru-RU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51649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466975" y="552450"/>
            <a:ext cx="4935538" cy="27765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986983" y="3516069"/>
            <a:ext cx="8103853" cy="3460486"/>
          </a:xfrm>
        </p:spPr>
        <p:txBody>
          <a:bodyPr/>
          <a:lstStyle/>
          <a:p>
            <a:pPr algn="just"/>
            <a:endParaRPr lang="ru-RU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8086">
              <a:defRPr/>
            </a:pPr>
            <a:fld id="{A55D9428-2B7A-42EA-BB9D-CE96CA7DCC0E}" type="slidenum">
              <a:rPr lang="ru-RU">
                <a:solidFill>
                  <a:prstClr val="black"/>
                </a:solidFill>
                <a:latin typeface="Calibri"/>
              </a:rPr>
              <a:pPr defTabSz="918086">
                <a:defRPr/>
              </a:pPr>
              <a:t>10</a:t>
            </a:fld>
            <a:endParaRPr lang="ru-RU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621722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466975" y="552450"/>
            <a:ext cx="4935538" cy="27765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986983" y="3516069"/>
            <a:ext cx="8103853" cy="3460486"/>
          </a:xfrm>
        </p:spPr>
        <p:txBody>
          <a:bodyPr/>
          <a:lstStyle/>
          <a:p>
            <a:pPr algn="just"/>
            <a:endParaRPr lang="ru-RU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8086">
              <a:defRPr/>
            </a:pPr>
            <a:fld id="{A55D9428-2B7A-42EA-BB9D-CE96CA7DCC0E}" type="slidenum">
              <a:rPr lang="ru-RU">
                <a:solidFill>
                  <a:prstClr val="black"/>
                </a:solidFill>
                <a:latin typeface="Calibri"/>
              </a:rPr>
              <a:pPr defTabSz="918086">
                <a:defRPr/>
              </a:pPr>
              <a:t>11</a:t>
            </a:fld>
            <a:endParaRPr lang="ru-RU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123275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466975" y="552450"/>
            <a:ext cx="4935538" cy="27765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986983" y="3516069"/>
            <a:ext cx="8103853" cy="3460486"/>
          </a:xfrm>
        </p:spPr>
        <p:txBody>
          <a:bodyPr/>
          <a:lstStyle/>
          <a:p>
            <a:pPr algn="just"/>
            <a:endParaRPr lang="ru-RU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8086">
              <a:defRPr/>
            </a:pPr>
            <a:fld id="{A55D9428-2B7A-42EA-BB9D-CE96CA7DCC0E}" type="slidenum">
              <a:rPr lang="ru-RU">
                <a:solidFill>
                  <a:prstClr val="black"/>
                </a:solidFill>
                <a:latin typeface="Calibri"/>
              </a:rPr>
              <a:pPr defTabSz="918086">
                <a:defRPr/>
              </a:pPr>
              <a:t>12</a:t>
            </a:fld>
            <a:endParaRPr lang="ru-RU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2077378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466975" y="552450"/>
            <a:ext cx="4935538" cy="27765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986983" y="3516069"/>
            <a:ext cx="8103853" cy="3460486"/>
          </a:xfrm>
        </p:spPr>
        <p:txBody>
          <a:bodyPr/>
          <a:lstStyle/>
          <a:p>
            <a:pPr algn="just"/>
            <a:endParaRPr lang="ru-RU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8086">
              <a:defRPr/>
            </a:pPr>
            <a:fld id="{A55D9428-2B7A-42EA-BB9D-CE96CA7DCC0E}" type="slidenum">
              <a:rPr lang="ru-RU">
                <a:solidFill>
                  <a:prstClr val="black"/>
                </a:solidFill>
                <a:latin typeface="Calibri"/>
              </a:rPr>
              <a:pPr defTabSz="918086">
                <a:defRPr/>
              </a:pPr>
              <a:t>13</a:t>
            </a:fld>
            <a:endParaRPr lang="ru-RU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1646297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466975" y="552450"/>
            <a:ext cx="4935538" cy="27765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986983" y="3516069"/>
            <a:ext cx="8103853" cy="3460486"/>
          </a:xfrm>
        </p:spPr>
        <p:txBody>
          <a:bodyPr/>
          <a:lstStyle/>
          <a:p>
            <a:pPr algn="just"/>
            <a:endParaRPr lang="ru-RU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8086">
              <a:defRPr/>
            </a:pPr>
            <a:fld id="{A55D9428-2B7A-42EA-BB9D-CE96CA7DCC0E}" type="slidenum">
              <a:rPr lang="ru-RU">
                <a:solidFill>
                  <a:prstClr val="black"/>
                </a:solidFill>
                <a:latin typeface="Calibri"/>
              </a:rPr>
              <a:pPr defTabSz="918086">
                <a:defRPr/>
              </a:pPr>
              <a:t>14</a:t>
            </a:fld>
            <a:endParaRPr lang="ru-RU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038210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466975" y="552450"/>
            <a:ext cx="4935538" cy="27765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986983" y="3516069"/>
            <a:ext cx="8103853" cy="3460486"/>
          </a:xfrm>
        </p:spPr>
        <p:txBody>
          <a:bodyPr/>
          <a:lstStyle/>
          <a:p>
            <a:pPr algn="just"/>
            <a:endParaRPr lang="ru-RU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8086">
              <a:defRPr/>
            </a:pPr>
            <a:fld id="{A55D9428-2B7A-42EA-BB9D-CE96CA7DCC0E}" type="slidenum">
              <a:rPr lang="ru-RU">
                <a:solidFill>
                  <a:prstClr val="black"/>
                </a:solidFill>
                <a:latin typeface="Calibri"/>
              </a:rPr>
              <a:pPr defTabSz="918086">
                <a:defRPr/>
              </a:pPr>
              <a:t>2</a:t>
            </a:fld>
            <a:endParaRPr lang="ru-RU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49770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466975" y="552450"/>
            <a:ext cx="4935538" cy="27765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986983" y="3516069"/>
            <a:ext cx="8103853" cy="3460486"/>
          </a:xfrm>
        </p:spPr>
        <p:txBody>
          <a:bodyPr/>
          <a:lstStyle/>
          <a:p>
            <a:pPr algn="just"/>
            <a:endParaRPr lang="ru-RU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8086">
              <a:defRPr/>
            </a:pPr>
            <a:fld id="{A55D9428-2B7A-42EA-BB9D-CE96CA7DCC0E}" type="slidenum">
              <a:rPr lang="ru-RU">
                <a:solidFill>
                  <a:prstClr val="black"/>
                </a:solidFill>
                <a:latin typeface="Calibri"/>
              </a:rPr>
              <a:pPr defTabSz="918086">
                <a:defRPr/>
              </a:pPr>
              <a:t>3</a:t>
            </a:fld>
            <a:endParaRPr lang="ru-RU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933351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466975" y="552450"/>
            <a:ext cx="4935538" cy="27765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986983" y="3516069"/>
            <a:ext cx="8103853" cy="3460486"/>
          </a:xfrm>
        </p:spPr>
        <p:txBody>
          <a:bodyPr/>
          <a:lstStyle/>
          <a:p>
            <a:pPr algn="just"/>
            <a:endParaRPr lang="ru-RU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8086">
              <a:defRPr/>
            </a:pPr>
            <a:fld id="{A55D9428-2B7A-42EA-BB9D-CE96CA7DCC0E}" type="slidenum">
              <a:rPr lang="ru-RU">
                <a:solidFill>
                  <a:prstClr val="black"/>
                </a:solidFill>
                <a:latin typeface="Calibri"/>
              </a:rPr>
              <a:pPr defTabSz="918086">
                <a:defRPr/>
              </a:pPr>
              <a:t>4</a:t>
            </a:fld>
            <a:endParaRPr lang="ru-RU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821109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466975" y="552450"/>
            <a:ext cx="4935538" cy="27765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986983" y="3516069"/>
            <a:ext cx="8103853" cy="3460486"/>
          </a:xfrm>
        </p:spPr>
        <p:txBody>
          <a:bodyPr/>
          <a:lstStyle/>
          <a:p>
            <a:pPr algn="just"/>
            <a:endParaRPr lang="ru-RU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8086">
              <a:defRPr/>
            </a:pPr>
            <a:fld id="{A55D9428-2B7A-42EA-BB9D-CE96CA7DCC0E}" type="slidenum">
              <a:rPr lang="ru-RU">
                <a:solidFill>
                  <a:prstClr val="black"/>
                </a:solidFill>
                <a:latin typeface="Calibri"/>
              </a:rPr>
              <a:pPr defTabSz="918086">
                <a:defRPr/>
              </a:pPr>
              <a:t>5</a:t>
            </a:fld>
            <a:endParaRPr lang="ru-RU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638253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466975" y="552450"/>
            <a:ext cx="4935538" cy="27765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986983" y="3516069"/>
            <a:ext cx="8103853" cy="3460486"/>
          </a:xfrm>
        </p:spPr>
        <p:txBody>
          <a:bodyPr/>
          <a:lstStyle/>
          <a:p>
            <a:pPr algn="just"/>
            <a:endParaRPr lang="ru-RU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8086">
              <a:defRPr/>
            </a:pPr>
            <a:fld id="{A55D9428-2B7A-42EA-BB9D-CE96CA7DCC0E}" type="slidenum">
              <a:rPr lang="ru-RU">
                <a:solidFill>
                  <a:prstClr val="black"/>
                </a:solidFill>
                <a:latin typeface="Calibri"/>
              </a:rPr>
              <a:pPr defTabSz="918086">
                <a:defRPr/>
              </a:pPr>
              <a:t>6</a:t>
            </a:fld>
            <a:endParaRPr lang="ru-RU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698656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466975" y="552450"/>
            <a:ext cx="4935538" cy="27765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986983" y="3516069"/>
            <a:ext cx="8103853" cy="3460486"/>
          </a:xfrm>
        </p:spPr>
        <p:txBody>
          <a:bodyPr/>
          <a:lstStyle/>
          <a:p>
            <a:pPr algn="just"/>
            <a:endParaRPr lang="ru-RU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8086">
              <a:defRPr/>
            </a:pPr>
            <a:fld id="{A55D9428-2B7A-42EA-BB9D-CE96CA7DCC0E}" type="slidenum">
              <a:rPr lang="ru-RU">
                <a:solidFill>
                  <a:prstClr val="black"/>
                </a:solidFill>
                <a:latin typeface="Calibri"/>
              </a:rPr>
              <a:pPr defTabSz="918086">
                <a:defRPr/>
              </a:pPr>
              <a:t>7</a:t>
            </a:fld>
            <a:endParaRPr lang="ru-RU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663396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466975" y="552450"/>
            <a:ext cx="4935538" cy="27765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986983" y="3516069"/>
            <a:ext cx="8103853" cy="3460486"/>
          </a:xfrm>
        </p:spPr>
        <p:txBody>
          <a:bodyPr/>
          <a:lstStyle/>
          <a:p>
            <a:pPr algn="just"/>
            <a:endParaRPr lang="ru-RU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8086">
              <a:defRPr/>
            </a:pPr>
            <a:fld id="{A55D9428-2B7A-42EA-BB9D-CE96CA7DCC0E}" type="slidenum">
              <a:rPr lang="ru-RU">
                <a:solidFill>
                  <a:prstClr val="black"/>
                </a:solidFill>
                <a:latin typeface="Calibri"/>
              </a:rPr>
              <a:pPr defTabSz="918086">
                <a:defRPr/>
              </a:pPr>
              <a:t>8</a:t>
            </a:fld>
            <a:endParaRPr lang="ru-RU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592612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466975" y="552450"/>
            <a:ext cx="4935538" cy="27765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986983" y="3516069"/>
            <a:ext cx="8103853" cy="3460486"/>
          </a:xfrm>
        </p:spPr>
        <p:txBody>
          <a:bodyPr/>
          <a:lstStyle/>
          <a:p>
            <a:pPr algn="just"/>
            <a:endParaRPr lang="ru-RU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8086">
              <a:defRPr/>
            </a:pPr>
            <a:fld id="{A55D9428-2B7A-42EA-BB9D-CE96CA7DCC0E}" type="slidenum">
              <a:rPr lang="ru-RU">
                <a:solidFill>
                  <a:prstClr val="black"/>
                </a:solidFill>
                <a:latin typeface="Calibri"/>
              </a:rPr>
              <a:pPr defTabSz="918086">
                <a:defRPr/>
              </a:pPr>
              <a:t>9</a:t>
            </a:fld>
            <a:endParaRPr lang="ru-RU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056794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F27A2-CB36-4E9A-83A2-8B38A97DC09E}" type="datetimeFigureOut">
              <a:rPr lang="ru-RU" smtClean="0"/>
              <a:t>31.01.2025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57A8B-1DA6-4348-ACF5-02805EA0777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0263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F27A2-CB36-4E9A-83A2-8B38A97DC09E}" type="datetimeFigureOut">
              <a:rPr lang="ru-RU" smtClean="0"/>
              <a:t>31.01.2025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57A8B-1DA6-4348-ACF5-02805EA0777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3752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F27A2-CB36-4E9A-83A2-8B38A97DC09E}" type="datetimeFigureOut">
              <a:rPr lang="ru-RU" smtClean="0"/>
              <a:t>31.01.2025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57A8B-1DA6-4348-ACF5-02805EA0777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9815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F27A2-CB36-4E9A-83A2-8B38A97DC09E}" type="datetimeFigureOut">
              <a:rPr lang="ru-RU" smtClean="0"/>
              <a:t>31.01.2025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57A8B-1DA6-4348-ACF5-02805EA0777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7203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F27A2-CB36-4E9A-83A2-8B38A97DC09E}" type="datetimeFigureOut">
              <a:rPr lang="ru-RU" smtClean="0"/>
              <a:t>31.01.2025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57A8B-1DA6-4348-ACF5-02805EA0777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5289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F27A2-CB36-4E9A-83A2-8B38A97DC09E}" type="datetimeFigureOut">
              <a:rPr lang="ru-RU" smtClean="0"/>
              <a:t>31.01.2025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57A8B-1DA6-4348-ACF5-02805EA0777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3906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F27A2-CB36-4E9A-83A2-8B38A97DC09E}" type="datetimeFigureOut">
              <a:rPr lang="ru-RU" smtClean="0"/>
              <a:t>31.01.2025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57A8B-1DA6-4348-ACF5-02805EA0777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32856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F27A2-CB36-4E9A-83A2-8B38A97DC09E}" type="datetimeFigureOut">
              <a:rPr lang="ru-RU" smtClean="0"/>
              <a:t>31.01.2025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57A8B-1DA6-4348-ACF5-02805EA0777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8268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F27A2-CB36-4E9A-83A2-8B38A97DC09E}" type="datetimeFigureOut">
              <a:rPr lang="ru-RU" smtClean="0"/>
              <a:t>31.01.2025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57A8B-1DA6-4348-ACF5-02805EA0777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4141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F27A2-CB36-4E9A-83A2-8B38A97DC09E}" type="datetimeFigureOut">
              <a:rPr lang="ru-RU" smtClean="0"/>
              <a:t>31.01.2025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57A8B-1DA6-4348-ACF5-02805EA0777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8828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F27A2-CB36-4E9A-83A2-8B38A97DC09E}" type="datetimeFigureOut">
              <a:rPr lang="ru-RU" smtClean="0"/>
              <a:t>31.01.2025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57A8B-1DA6-4348-ACF5-02805EA0777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3424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5F27A2-CB36-4E9A-83A2-8B38A97DC09E}" type="datetimeFigureOut">
              <a:rPr lang="ru-RU" smtClean="0"/>
              <a:t>31.01.2025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757A8B-1DA6-4348-ACF5-02805EA0777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5360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jpg"/><Relationship Id="rId4" Type="http://schemas.openxmlformats.org/officeDocument/2006/relationships/image" Target="../media/image22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jpg"/><Relationship Id="rId4" Type="http://schemas.openxmlformats.org/officeDocument/2006/relationships/image" Target="../media/image29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g"/><Relationship Id="rId5" Type="http://schemas.openxmlformats.org/officeDocument/2006/relationships/image" Target="../media/image19.jpg"/><Relationship Id="rId4" Type="http://schemas.openxmlformats.org/officeDocument/2006/relationships/image" Target="../media/image1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445313" y="509175"/>
            <a:ext cx="66877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00" dirty="0">
                <a:latin typeface="Arial" panose="020B0604020202020204" pitchFamily="34" charset="0"/>
                <a:cs typeface="Arial" panose="020B0604020202020204" pitchFamily="34" charset="0"/>
              </a:rPr>
              <a:t>мы</a:t>
            </a:r>
            <a:r>
              <a:rPr lang="kk-KZ" sz="800" dirty="0">
                <a:latin typeface="Arial" panose="020B0604020202020204" pitchFamily="34" charset="0"/>
                <a:cs typeface="Arial" panose="020B0604020202020204" pitchFamily="34" charset="0"/>
              </a:rPr>
              <a:t>ң</a:t>
            </a:r>
            <a:r>
              <a:rPr lang="ru-RU" sz="800" dirty="0">
                <a:latin typeface="Arial" panose="020B0604020202020204" pitchFamily="34" charset="0"/>
                <a:cs typeface="Arial" panose="020B0604020202020204" pitchFamily="34" charset="0"/>
              </a:rPr>
              <a:t> тенге</a:t>
            </a:r>
          </a:p>
        </p:txBody>
      </p:sp>
      <p:graphicFrame>
        <p:nvGraphicFramePr>
          <p:cNvPr id="9" name="Таблица 8">
            <a:extLst>
              <a:ext uri="{FF2B5EF4-FFF2-40B4-BE49-F238E27FC236}">
                <a16:creationId xmlns:a16="http://schemas.microsoft.com/office/drawing/2014/main" id="{96EFE75D-692B-440A-BBD8-9069940F2B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085287"/>
              </p:ext>
            </p:extLst>
          </p:nvPr>
        </p:nvGraphicFramePr>
        <p:xfrm>
          <a:off x="203748" y="73277"/>
          <a:ext cx="11319480" cy="110333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319480">
                  <a:extLst>
                    <a:ext uri="{9D8B030D-6E8A-4147-A177-3AD203B41FA5}">
                      <a16:colId xmlns:a16="http://schemas.microsoft.com/office/drawing/2014/main" val="1098068534"/>
                    </a:ext>
                  </a:extLst>
                </a:gridCol>
              </a:tblGrid>
              <a:tr h="476205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k-KZ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«ҚазТрансОйл» АҚ магистральдық құбырларымен Қазақстан Республикасының ішкі нарығына мұнай айдау қызметіне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k-KZ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бекітілген инвестициялық бағдарламаның орындалуы туралы 2023 жылдың 12-айдық есеп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k-KZ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kk-KZ" sz="1200" b="1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(жедел деректер бойынша)</a:t>
                      </a:r>
                      <a:endParaRPr kumimoji="0" lang="ru-RU" sz="12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algn="ctr" fontAlgn="ctr"/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026" marR="3026" marT="3026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99712"/>
                  </a:ext>
                </a:extLst>
              </a:tr>
              <a:tr h="239083">
                <a:tc>
                  <a:txBody>
                    <a:bodyPr/>
                    <a:lstStyle/>
                    <a:p>
                      <a:pPr algn="ctr" fontAlgn="b"/>
                      <a:endParaRPr lang="ru-RU" sz="1200" b="1" i="1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 fontAlgn="b"/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026" marR="3026" marT="3026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13103316"/>
                  </a:ext>
                </a:extLst>
              </a:tr>
            </a:tbl>
          </a:graphicData>
        </a:graphic>
      </p:graphicFrame>
      <p:graphicFrame>
        <p:nvGraphicFramePr>
          <p:cNvPr id="15" name="Таблица 14">
            <a:extLst>
              <a:ext uri="{FF2B5EF4-FFF2-40B4-BE49-F238E27FC236}">
                <a16:creationId xmlns:a16="http://schemas.microsoft.com/office/drawing/2014/main" id="{53D08DB4-5265-4EBE-A6ED-7296A227F8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1652669"/>
              </p:ext>
            </p:extLst>
          </p:nvPr>
        </p:nvGraphicFramePr>
        <p:xfrm>
          <a:off x="125835" y="724619"/>
          <a:ext cx="11937533" cy="6060100"/>
        </p:xfrm>
        <a:graphic>
          <a:graphicData uri="http://schemas.openxmlformats.org/drawingml/2006/table">
            <a:tbl>
              <a:tblPr/>
              <a:tblGrid>
                <a:gridCol w="491459">
                  <a:extLst>
                    <a:ext uri="{9D8B030D-6E8A-4147-A177-3AD203B41FA5}">
                      <a16:colId xmlns:a16="http://schemas.microsoft.com/office/drawing/2014/main" val="1169876257"/>
                    </a:ext>
                  </a:extLst>
                </a:gridCol>
                <a:gridCol w="4828580">
                  <a:extLst>
                    <a:ext uri="{9D8B030D-6E8A-4147-A177-3AD203B41FA5}">
                      <a16:colId xmlns:a16="http://schemas.microsoft.com/office/drawing/2014/main" val="809833298"/>
                    </a:ext>
                  </a:extLst>
                </a:gridCol>
                <a:gridCol w="611866">
                  <a:extLst>
                    <a:ext uri="{9D8B030D-6E8A-4147-A177-3AD203B41FA5}">
                      <a16:colId xmlns:a16="http://schemas.microsoft.com/office/drawing/2014/main" val="657433347"/>
                    </a:ext>
                  </a:extLst>
                </a:gridCol>
                <a:gridCol w="933772">
                  <a:extLst>
                    <a:ext uri="{9D8B030D-6E8A-4147-A177-3AD203B41FA5}">
                      <a16:colId xmlns:a16="http://schemas.microsoft.com/office/drawing/2014/main" val="4237306064"/>
                    </a:ext>
                  </a:extLst>
                </a:gridCol>
                <a:gridCol w="933772">
                  <a:extLst>
                    <a:ext uri="{9D8B030D-6E8A-4147-A177-3AD203B41FA5}">
                      <a16:colId xmlns:a16="http://schemas.microsoft.com/office/drawing/2014/main" val="1380576633"/>
                    </a:ext>
                  </a:extLst>
                </a:gridCol>
                <a:gridCol w="864968">
                  <a:extLst>
                    <a:ext uri="{9D8B030D-6E8A-4147-A177-3AD203B41FA5}">
                      <a16:colId xmlns:a16="http://schemas.microsoft.com/office/drawing/2014/main" val="2696887616"/>
                    </a:ext>
                  </a:extLst>
                </a:gridCol>
                <a:gridCol w="933772">
                  <a:extLst>
                    <a:ext uri="{9D8B030D-6E8A-4147-A177-3AD203B41FA5}">
                      <a16:colId xmlns:a16="http://schemas.microsoft.com/office/drawing/2014/main" val="2359085181"/>
                    </a:ext>
                  </a:extLst>
                </a:gridCol>
                <a:gridCol w="933772">
                  <a:extLst>
                    <a:ext uri="{9D8B030D-6E8A-4147-A177-3AD203B41FA5}">
                      <a16:colId xmlns:a16="http://schemas.microsoft.com/office/drawing/2014/main" val="1438780401"/>
                    </a:ext>
                  </a:extLst>
                </a:gridCol>
                <a:gridCol w="747016">
                  <a:extLst>
                    <a:ext uri="{9D8B030D-6E8A-4147-A177-3AD203B41FA5}">
                      <a16:colId xmlns:a16="http://schemas.microsoft.com/office/drawing/2014/main" val="2213146034"/>
                    </a:ext>
                  </a:extLst>
                </a:gridCol>
                <a:gridCol w="658556">
                  <a:extLst>
                    <a:ext uri="{9D8B030D-6E8A-4147-A177-3AD203B41FA5}">
                      <a16:colId xmlns:a16="http://schemas.microsoft.com/office/drawing/2014/main" val="2298647998"/>
                    </a:ext>
                  </a:extLst>
                </a:gridCol>
              </a:tblGrid>
              <a:tr h="27785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р/с </a:t>
                      </a:r>
                    </a:p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№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Инвестициялық бағдарлама іс-шараларының атауы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Өлшем</a:t>
                      </a:r>
                      <a:b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бірлігі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Жоспар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sz="8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</a:t>
                      </a:r>
                      <a:r>
                        <a:rPr lang="ru-RU" sz="8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r>
                        <a:rPr lang="kk-KZ" sz="8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жылдың орындаулы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2024 жылдың </a:t>
                      </a:r>
                      <a:r>
                        <a:rPr lang="kk-KZ" sz="800" b="1" u="none" strike="noStrike" noProof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12-айдық арналған</a:t>
                      </a:r>
                    </a:p>
                    <a:p>
                      <a:pPr algn="ctr" fontAlgn="ctr"/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жедел дерек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Ауытқу </a:t>
                      </a:r>
                    </a:p>
                    <a:p>
                      <a:pPr algn="ctr" fontAlgn="ctr"/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(абс)</a:t>
                      </a:r>
                      <a:b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798" marR="3798" marT="37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Орындалуы, (%)</a:t>
                      </a:r>
                      <a:b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798" marR="3798" marT="37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6520716"/>
                  </a:ext>
                </a:extLst>
              </a:tr>
              <a:tr h="62170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Саны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798" marR="3798" marT="37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Инвестициялар сомасы,</a:t>
                      </a:r>
                      <a:b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(қосылған құн</a:t>
                      </a:r>
                      <a:b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салығынсыз)</a:t>
                      </a:r>
                    </a:p>
                  </a:txBody>
                  <a:tcPr marL="3798" marR="3798" marT="37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Инвестициялар сомасы,</a:t>
                      </a:r>
                      <a:b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(қосылған құн</a:t>
                      </a:r>
                      <a:b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салығынсыз)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Саны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Инвестициялар сомасы,</a:t>
                      </a:r>
                      <a:b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(қосылған құн</a:t>
                      </a:r>
                      <a:b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салығынсыз)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3422780"/>
                  </a:ext>
                </a:extLst>
              </a:tr>
              <a:tr h="130041">
                <a:tc gridSpan="10">
                  <a:txBody>
                    <a:bodyPr/>
                    <a:lstStyle/>
                    <a:p>
                      <a:pPr algn="ctr" fontAlgn="t"/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Субъектіге байланысты емес себептер бойынша 2024 жылға ауыстырылған 2023 жылғы инвестициялық бағдарламаның іс-шаралары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2668121"/>
                  </a:ext>
                </a:extLst>
              </a:tr>
              <a:tr h="13004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2023 жылдан 2024 жылға ауыстырылған іс-шаралар бойынша БАРЛЫҒЫ 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32 647 395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29 239 591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3 623 976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216 173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101%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2354132"/>
                  </a:ext>
                </a:extLst>
              </a:tr>
              <a:tr h="13004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Мұнай құбырларының учаскелерін ауыстыру 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км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32 120 685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29 239 591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2 881 596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503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4383926"/>
                  </a:ext>
                </a:extLst>
              </a:tr>
              <a:tr h="25295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«Өзен-Атырау-Самара» ММҚ Д1020 мм. Ұзындығы 63 км учаскедегі құбырды ауыстыру (жалпы ұзындығы -76,5 км)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км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31 918 685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29 130 317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2 788 368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3056294"/>
                  </a:ext>
                </a:extLst>
              </a:tr>
              <a:tr h="24223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k-KZ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«Павлодар-Шымкент» МҚ 148км-дегі Сәтпаев ат. арна арқылы өткелді реконструкциялау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км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202 000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109 274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93 228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503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0410858"/>
                  </a:ext>
                </a:extLst>
              </a:tr>
              <a:tr h="24223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k-KZ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«Павлодар-Шымкент» МҚ 122км-дегі Сәтпаев ат. арна арқылы өткелді реконструкциялау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км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150 000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116 987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73 727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40 714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127%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1129199"/>
                  </a:ext>
                </a:extLst>
              </a:tr>
              <a:tr h="25295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Автокөлік және өндірістік мақсаттағы арнайы техника құралдарын сатып алу 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бірл.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309 960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525 630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170%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8294511"/>
                  </a:ext>
                </a:extLst>
              </a:tr>
              <a:tr h="13004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КАМАЗ базасындағы UDS-114 экскаваторы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бірл.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309 960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308 880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1877662"/>
                  </a:ext>
                </a:extLst>
              </a:tr>
              <a:tr h="13004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Өндірістік мақсаттағы жабдықтарды сатып алу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бірл.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216 750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216 750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4962726"/>
                  </a:ext>
                </a:extLst>
              </a:tr>
              <a:tr h="13004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АНЦН-Е 1600-100 Электрсорғы агрегаты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бірл.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216 750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216 750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9412049"/>
                  </a:ext>
                </a:extLst>
              </a:tr>
              <a:tr h="130041"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2024 жылға арналған инвестициялық бағдарлама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8534216"/>
                  </a:ext>
                </a:extLst>
              </a:tr>
              <a:tr h="13004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2024 жылға БАРЛЫҒЫ 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44 030 703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30 215 442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-13 815 759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69%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3576784"/>
                  </a:ext>
                </a:extLst>
              </a:tr>
              <a:tr h="13004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Мұнай құбырларының учаскелерін ауыстыру 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23 490 767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17 660 222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-5 830 545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75%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3981649"/>
                  </a:ext>
                </a:extLst>
              </a:tr>
              <a:tr h="48446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k-KZ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«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Өзен-Атырау-Самара» ММҚ Д1020 мм. Жалпы ұзындығы 30 км құбырды ауыстыру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км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17 384 513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11 323 739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-6 060 775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65%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2259205"/>
                  </a:ext>
                </a:extLst>
              </a:tr>
              <a:tr h="13004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Шұбарсу ауылын айналып өтетін «Павлодар-Шымкент» МҚ Д-820 мм учаскесін құрылысы»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км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1 380 217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11,3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1 380 217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76883404"/>
                  </a:ext>
                </a:extLst>
              </a:tr>
              <a:tr h="49879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«Өзен-Атырау-Самара» ММҚ Д1020 мм. Ұзындығы 63 км учаскедегі құбырды ауыстыру (жалпы ұзындығы -76,5 км) </a:t>
                      </a:r>
                      <a:r>
                        <a:rPr lang="ru-RU" sz="800" i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(құбыр өнімдерін жеткізу және дәнекерленген буындарды оқшаулау, жер жұмыстары, богет құрылысы, электрмен жабдықтау және автоматика)</a:t>
                      </a:r>
                      <a:endParaRPr lang="ru-RU" sz="8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объект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1 326 037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1 322 551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-3 486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5632272"/>
                  </a:ext>
                </a:extLst>
              </a:tr>
              <a:tr h="37587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Қаламқас-Қаражанбас-Ақтау МҚ Ø530мм. 0-23 км учаскесінде құбырды реконструкциялау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объект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3 400 000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3 633 716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233 716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107%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7788109"/>
                  </a:ext>
                </a:extLst>
              </a:tr>
              <a:tr h="25295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ММҚ объектілерінің  құрылысы, реконструкциясы, жаңғырту және күрделі жөндеу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17 830 139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9 845 424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-7 985 214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55%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4535849"/>
                  </a:ext>
                </a:extLst>
              </a:tr>
              <a:tr h="13004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Жетыбай МАС. Магистральдық сорғыны реконструкциялау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объект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236 845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236 845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5676220"/>
                  </a:ext>
                </a:extLst>
              </a:tr>
              <a:tr h="49879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k-KZ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«Қаражанбас» МАҚ. «Қаламқас-Қаражанбас-Ақтау» мұнай құбыры. Ұзындығы 45 км «</a:t>
                      </a:r>
                      <a:r>
                        <a:rPr lang="kk-KZ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Қаражанбас-Қияхты</a:t>
                      </a:r>
                      <a:r>
                        <a:rPr lang="kk-KZ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» </a:t>
                      </a:r>
                      <a:r>
                        <a:rPr lang="kk-KZ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62-107 км учаскесінде «Қаламқас-Қаражанбас-Ақтау» МҚ желілік бөлігінің тұтынушыларын электрмен жабдықтауды реконструкциялау </a:t>
                      </a:r>
                      <a:r>
                        <a:rPr lang="kk-KZ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(АГЭҚ блок-модульдік ғимараттарын жеткізу және монтаждау – 3 бірлік)</a:t>
                      </a:r>
                      <a:endParaRPr lang="ru-RU" sz="8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объект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656 785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671 995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102%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2303693"/>
                  </a:ext>
                </a:extLst>
              </a:tr>
              <a:tr h="37587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k-KZ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«Жетыбай» МАС. Резервуар паркін реконструкциялау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объект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7 816 311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3 883 003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-3 933 308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50%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89295222"/>
                  </a:ext>
                </a:extLst>
              </a:tr>
              <a:tr h="25295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k-KZ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«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Қаражанбас» МАС. Электрмен қамтуды реконструкциялау.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объект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5 296 377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1 061 078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-4 235 299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20%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42780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2608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Прямоугольник 25"/>
          <p:cNvSpPr/>
          <p:nvPr/>
        </p:nvSpPr>
        <p:spPr>
          <a:xfrm>
            <a:off x="0" y="0"/>
            <a:ext cx="12192000" cy="654341"/>
          </a:xfrm>
          <a:prstGeom prst="rect">
            <a:avLst/>
          </a:prstGeom>
          <a:solidFill>
            <a:srgbClr val="2E327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ctr">
              <a:spcBef>
                <a:spcPct val="0"/>
              </a:spcBef>
            </a:pPr>
            <a:r>
              <a:rPr lang="ru-RU" sz="1600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«Қаражанбас» МАҚ. «Қаламқас-Қаражанбас-Ақтау» мұнай құбыры. Ұзындығы 45 км «Қаражанбас-Қияхты» 62-107 км учаскесінде «Қаламқас-Қаражанбас-Ақтау» МҚ желілік бөлігінің тұтынушыларын электрмен жабдықтауды реконструкциялау</a:t>
            </a:r>
          </a:p>
        </p:txBody>
      </p:sp>
      <p:sp>
        <p:nvSpPr>
          <p:cNvPr id="27" name="Title 3"/>
          <p:cNvSpPr txBox="1">
            <a:spLocks/>
          </p:cNvSpPr>
          <p:nvPr/>
        </p:nvSpPr>
        <p:spPr>
          <a:xfrm>
            <a:off x="71035" y="86136"/>
            <a:ext cx="6493790" cy="364211"/>
          </a:xfrm>
          <a:prstGeom prst="rect">
            <a:avLst/>
          </a:prstGeom>
        </p:spPr>
        <p:txBody>
          <a:bodyPr vert="horz" lIns="121889" tIns="60944" rIns="121889" bIns="60944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ctr"/>
            <a:endParaRPr lang="ru-RU" sz="1600" b="1" dirty="0">
              <a:solidFill>
                <a:schemeClr val="bg1"/>
              </a:solidFill>
              <a:latin typeface="Roboto Light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0068930-BF8A-4CC3-AF1B-0590C40A2A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140" y="740477"/>
            <a:ext cx="3815942" cy="5087923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99C4F47-EDE1-4D0E-9C43-8D51539884C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0688" y="740477"/>
            <a:ext cx="3815943" cy="5087923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645894A4-AB59-43B7-8CC2-28E0C14A27A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2236" y="740477"/>
            <a:ext cx="3830623" cy="5107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6872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Прямоугольник 25"/>
          <p:cNvSpPr/>
          <p:nvPr/>
        </p:nvSpPr>
        <p:spPr>
          <a:xfrm>
            <a:off x="0" y="0"/>
            <a:ext cx="12192000" cy="450347"/>
          </a:xfrm>
          <a:prstGeom prst="rect">
            <a:avLst/>
          </a:prstGeom>
          <a:solidFill>
            <a:srgbClr val="2E327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ctr">
              <a:spcBef>
                <a:spcPct val="0"/>
              </a:spcBef>
            </a:pPr>
            <a:r>
              <a:rPr lang="ru-RU" sz="1600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«Жетыбай» МАС. Резервуар паркін реконструкциялау</a:t>
            </a:r>
          </a:p>
        </p:txBody>
      </p:sp>
      <p:sp>
        <p:nvSpPr>
          <p:cNvPr id="27" name="Title 3"/>
          <p:cNvSpPr txBox="1">
            <a:spLocks/>
          </p:cNvSpPr>
          <p:nvPr/>
        </p:nvSpPr>
        <p:spPr>
          <a:xfrm>
            <a:off x="71035" y="86136"/>
            <a:ext cx="6493790" cy="364211"/>
          </a:xfrm>
          <a:prstGeom prst="rect">
            <a:avLst/>
          </a:prstGeom>
        </p:spPr>
        <p:txBody>
          <a:bodyPr vert="horz" lIns="121889" tIns="60944" rIns="121889" bIns="60944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ctr"/>
            <a:endParaRPr lang="ru-RU" sz="1600" b="1" dirty="0">
              <a:solidFill>
                <a:schemeClr val="bg1"/>
              </a:solidFill>
              <a:latin typeface="Roboto Light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3AE570A-8AC3-464B-9FE8-EA60EEA4B87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870" y="536483"/>
            <a:ext cx="3979528" cy="5306037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CAA62D7-1C80-47A2-BADD-A254F1DAEEA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7928" y="536483"/>
            <a:ext cx="3487202" cy="2609389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D40FBC26-DFF7-4097-A07D-45F533DECC7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6274" y="536483"/>
            <a:ext cx="3979527" cy="5306037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328555F2-1D5D-42C6-B016-AFF110DD570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7928" y="3232009"/>
            <a:ext cx="3487202" cy="2615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8002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Прямоугольник 25"/>
          <p:cNvSpPr/>
          <p:nvPr/>
        </p:nvSpPr>
        <p:spPr>
          <a:xfrm>
            <a:off x="0" y="0"/>
            <a:ext cx="12192000" cy="450347"/>
          </a:xfrm>
          <a:prstGeom prst="rect">
            <a:avLst/>
          </a:prstGeom>
          <a:solidFill>
            <a:srgbClr val="2E327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ctr">
              <a:spcBef>
                <a:spcPct val="0"/>
              </a:spcBef>
            </a:pPr>
            <a:r>
              <a:rPr lang="ru-RU" sz="1600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«Қаражанбас» МАС. Электрмен қамтуды реконструкциялау.</a:t>
            </a:r>
          </a:p>
        </p:txBody>
      </p:sp>
      <p:sp>
        <p:nvSpPr>
          <p:cNvPr id="27" name="Title 3"/>
          <p:cNvSpPr txBox="1">
            <a:spLocks/>
          </p:cNvSpPr>
          <p:nvPr/>
        </p:nvSpPr>
        <p:spPr>
          <a:xfrm>
            <a:off x="71035" y="86136"/>
            <a:ext cx="6493790" cy="364211"/>
          </a:xfrm>
          <a:prstGeom prst="rect">
            <a:avLst/>
          </a:prstGeom>
        </p:spPr>
        <p:txBody>
          <a:bodyPr vert="horz" lIns="121889" tIns="60944" rIns="121889" bIns="60944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ctr"/>
            <a:endParaRPr lang="ru-RU" sz="1600" b="1" dirty="0">
              <a:solidFill>
                <a:schemeClr val="bg1"/>
              </a:solidFill>
              <a:latin typeface="Roboto Light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94EDC1F-691F-4EA0-BC5D-AB957B1C4DD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464" y="595618"/>
            <a:ext cx="3617185" cy="4806891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7B17CC9-816C-4C6A-8D29-E3D20B80032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0526" y="595619"/>
            <a:ext cx="3617185" cy="480689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F5F288F-226B-4B65-82DF-9166F1E0264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9237" y="595618"/>
            <a:ext cx="2690052" cy="4782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1820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Прямоугольник 25"/>
          <p:cNvSpPr/>
          <p:nvPr/>
        </p:nvSpPr>
        <p:spPr>
          <a:xfrm>
            <a:off x="0" y="0"/>
            <a:ext cx="12192000" cy="450347"/>
          </a:xfrm>
          <a:prstGeom prst="rect">
            <a:avLst/>
          </a:prstGeom>
          <a:solidFill>
            <a:srgbClr val="2E327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ctr">
              <a:spcBef>
                <a:spcPct val="0"/>
              </a:spcBef>
            </a:pPr>
            <a:r>
              <a:rPr lang="ru-RU" sz="1600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«Құмкөл» БМАС. Резервуар паркін реконструкциялау</a:t>
            </a:r>
          </a:p>
        </p:txBody>
      </p:sp>
      <p:sp>
        <p:nvSpPr>
          <p:cNvPr id="27" name="Title 3"/>
          <p:cNvSpPr txBox="1">
            <a:spLocks/>
          </p:cNvSpPr>
          <p:nvPr/>
        </p:nvSpPr>
        <p:spPr>
          <a:xfrm>
            <a:off x="71035" y="86136"/>
            <a:ext cx="6493790" cy="364211"/>
          </a:xfrm>
          <a:prstGeom prst="rect">
            <a:avLst/>
          </a:prstGeom>
        </p:spPr>
        <p:txBody>
          <a:bodyPr vert="horz" lIns="121889" tIns="60944" rIns="121889" bIns="60944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ctr"/>
            <a:endParaRPr lang="ru-RU" sz="1600" b="1" dirty="0">
              <a:solidFill>
                <a:schemeClr val="bg1"/>
              </a:solidFill>
              <a:latin typeface="Roboto Light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6973F0B-423E-43E9-BAF6-62B13407A75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113" y="637563"/>
            <a:ext cx="5104177" cy="2298905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00D4E41-0F18-4010-B49E-7EC2973A423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884" y="3090471"/>
            <a:ext cx="5104177" cy="229890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68ACC8A-B59F-4B49-894C-FCEF95CA02B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7484" y="637563"/>
            <a:ext cx="5104177" cy="2298905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74A04F19-B537-4479-A428-3C9C021431D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7484" y="3123684"/>
            <a:ext cx="4998755" cy="2251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4039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Прямоугольник 25"/>
          <p:cNvSpPr/>
          <p:nvPr/>
        </p:nvSpPr>
        <p:spPr>
          <a:xfrm>
            <a:off x="0" y="0"/>
            <a:ext cx="12192000" cy="450347"/>
          </a:xfrm>
          <a:prstGeom prst="rect">
            <a:avLst/>
          </a:prstGeom>
          <a:solidFill>
            <a:srgbClr val="2E327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ctr">
              <a:spcBef>
                <a:spcPct val="0"/>
              </a:spcBef>
            </a:pPr>
            <a:r>
              <a:rPr lang="ru-RU" sz="1600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«Өзен» БМАС. ТБР- 20000 м3 №17 демонтаж-монтаж</a:t>
            </a:r>
          </a:p>
        </p:txBody>
      </p:sp>
      <p:sp>
        <p:nvSpPr>
          <p:cNvPr id="27" name="Title 3"/>
          <p:cNvSpPr txBox="1">
            <a:spLocks/>
          </p:cNvSpPr>
          <p:nvPr/>
        </p:nvSpPr>
        <p:spPr>
          <a:xfrm>
            <a:off x="71035" y="86136"/>
            <a:ext cx="6493790" cy="364211"/>
          </a:xfrm>
          <a:prstGeom prst="rect">
            <a:avLst/>
          </a:prstGeom>
        </p:spPr>
        <p:txBody>
          <a:bodyPr vert="horz" lIns="121889" tIns="60944" rIns="121889" bIns="60944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ctr"/>
            <a:endParaRPr lang="ru-RU" sz="1600" b="1" dirty="0">
              <a:solidFill>
                <a:schemeClr val="bg1"/>
              </a:solidFill>
              <a:latin typeface="Roboto Light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545C29E-7D42-4C54-8D50-3A1541CE67C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34" y="1519455"/>
            <a:ext cx="6411051" cy="3606217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50C30E5-C412-40BB-92BA-47795CA7B48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2168" y="1326510"/>
            <a:ext cx="5156474" cy="3874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501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9408259"/>
              </p:ext>
            </p:extLst>
          </p:nvPr>
        </p:nvGraphicFramePr>
        <p:xfrm>
          <a:off x="241740" y="123293"/>
          <a:ext cx="11813624" cy="12456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813624">
                  <a:extLst>
                    <a:ext uri="{9D8B030D-6E8A-4147-A177-3AD203B41FA5}">
                      <a16:colId xmlns:a16="http://schemas.microsoft.com/office/drawing/2014/main" val="2152167426"/>
                    </a:ext>
                  </a:extLst>
                </a:gridCol>
              </a:tblGrid>
              <a:tr h="16393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Отчет</a:t>
                      </a:r>
                      <a:r>
                        <a:rPr lang="ru-RU" sz="1200" b="1" u="none" strike="noStrike" baseline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2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 исполнении утвержденной инвестиционной программы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026" marR="3026" marT="3026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8383313"/>
                  </a:ext>
                </a:extLst>
              </a:tr>
              <a:tr h="16393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услугу по перекачке нефти на внутренний рынок Республики Казахстан  по магистральным трубопроводам АО «КазТрансОйл» </a:t>
                      </a:r>
                    </a:p>
                    <a:p>
                      <a:pPr algn="ctr" fontAlgn="b"/>
                      <a:r>
                        <a:rPr lang="ru-RU" sz="12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 12 месяцев 2023 года </a:t>
                      </a:r>
                      <a:r>
                        <a:rPr lang="ru-RU" sz="1200" b="1" i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(по оперативным данным)</a:t>
                      </a:r>
                    </a:p>
                    <a:p>
                      <a:pPr algn="ctr" fontAlgn="b"/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 fontAlgn="b"/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026" marR="3026" marT="3026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7084745"/>
                  </a:ext>
                </a:extLst>
              </a:tr>
              <a:tr h="325208">
                <a:tc>
                  <a:txBody>
                    <a:bodyPr/>
                    <a:lstStyle/>
                    <a:p>
                      <a:pPr algn="ctr" fontAlgn="b"/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026" marR="3026" marT="3026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1618427"/>
                  </a:ext>
                </a:extLst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11386590" y="530679"/>
            <a:ext cx="66877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00" dirty="0">
                <a:latin typeface="Arial" panose="020B0604020202020204" pitchFamily="34" charset="0"/>
                <a:cs typeface="Arial" panose="020B0604020202020204" pitchFamily="34" charset="0"/>
              </a:rPr>
              <a:t>тыс. тенге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3517" y="6504397"/>
            <a:ext cx="105154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i="1" dirty="0">
                <a:latin typeface="Arial" panose="020B0604020202020204" pitchFamily="34" charset="0"/>
                <a:cs typeface="Arial" panose="020B0604020202020204" pitchFamily="34" charset="0"/>
              </a:rPr>
              <a:t>* «ҚазТрансОйл» АҚ </a:t>
            </a:r>
            <a:r>
              <a:rPr lang="kk-KZ" sz="900" i="1" dirty="0">
                <a:latin typeface="Arial" panose="020B0604020202020204" pitchFamily="34" charset="0"/>
                <a:cs typeface="Arial" panose="020B0604020202020204" pitchFamily="34" charset="0"/>
              </a:rPr>
              <a:t>ТМРК және ҚР ЭМ-не </a:t>
            </a:r>
            <a:r>
              <a:rPr lang="ru-RU" sz="900" i="1" dirty="0">
                <a:latin typeface="Arial" panose="020B0604020202020204" pitchFamily="34" charset="0"/>
                <a:cs typeface="Arial" panose="020B0604020202020204" pitchFamily="34" charset="0"/>
              </a:rPr>
              <a:t>2024 жылға арналған бірқатар іс-шараларды көшіру бөлігінде 2024 жылғаарналған инвестициялық бағдарламаны</a:t>
            </a:r>
            <a: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900" i="1" dirty="0">
                <a:latin typeface="Arial" panose="020B0604020202020204" pitchFamily="34" charset="0"/>
                <a:cs typeface="Arial" panose="020B0604020202020204" pitchFamily="34" charset="0"/>
              </a:rPr>
              <a:t> түзетуге өтінім жіберді. Түзету туралы шешім 2025 жылғы 1 наурызға дейін қабылданады.</a:t>
            </a:r>
          </a:p>
        </p:txBody>
      </p:sp>
      <p:graphicFrame>
        <p:nvGraphicFramePr>
          <p:cNvPr id="9" name="Таблица 8">
            <a:extLst>
              <a:ext uri="{FF2B5EF4-FFF2-40B4-BE49-F238E27FC236}">
                <a16:creationId xmlns:a16="http://schemas.microsoft.com/office/drawing/2014/main" id="{B5662210-273F-4316-88EF-CA947EDCC7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5159966"/>
              </p:ext>
            </p:extLst>
          </p:nvPr>
        </p:nvGraphicFramePr>
        <p:xfrm>
          <a:off x="103517" y="763398"/>
          <a:ext cx="11951846" cy="5740999"/>
        </p:xfrm>
        <a:graphic>
          <a:graphicData uri="http://schemas.openxmlformats.org/drawingml/2006/table">
            <a:tbl>
              <a:tblPr/>
              <a:tblGrid>
                <a:gridCol w="508879">
                  <a:extLst>
                    <a:ext uri="{9D8B030D-6E8A-4147-A177-3AD203B41FA5}">
                      <a16:colId xmlns:a16="http://schemas.microsoft.com/office/drawing/2014/main" val="2662407627"/>
                    </a:ext>
                  </a:extLst>
                </a:gridCol>
                <a:gridCol w="4821930">
                  <a:extLst>
                    <a:ext uri="{9D8B030D-6E8A-4147-A177-3AD203B41FA5}">
                      <a16:colId xmlns:a16="http://schemas.microsoft.com/office/drawing/2014/main" val="617298562"/>
                    </a:ext>
                  </a:extLst>
                </a:gridCol>
                <a:gridCol w="613105">
                  <a:extLst>
                    <a:ext uri="{9D8B030D-6E8A-4147-A177-3AD203B41FA5}">
                      <a16:colId xmlns:a16="http://schemas.microsoft.com/office/drawing/2014/main" val="4211578374"/>
                    </a:ext>
                  </a:extLst>
                </a:gridCol>
                <a:gridCol w="935662">
                  <a:extLst>
                    <a:ext uri="{9D8B030D-6E8A-4147-A177-3AD203B41FA5}">
                      <a16:colId xmlns:a16="http://schemas.microsoft.com/office/drawing/2014/main" val="1265026710"/>
                    </a:ext>
                  </a:extLst>
                </a:gridCol>
                <a:gridCol w="930737">
                  <a:extLst>
                    <a:ext uri="{9D8B030D-6E8A-4147-A177-3AD203B41FA5}">
                      <a16:colId xmlns:a16="http://schemas.microsoft.com/office/drawing/2014/main" val="1286998210"/>
                    </a:ext>
                  </a:extLst>
                </a:gridCol>
                <a:gridCol w="866718">
                  <a:extLst>
                    <a:ext uri="{9D8B030D-6E8A-4147-A177-3AD203B41FA5}">
                      <a16:colId xmlns:a16="http://schemas.microsoft.com/office/drawing/2014/main" val="2316328853"/>
                    </a:ext>
                  </a:extLst>
                </a:gridCol>
                <a:gridCol w="935662">
                  <a:extLst>
                    <a:ext uri="{9D8B030D-6E8A-4147-A177-3AD203B41FA5}">
                      <a16:colId xmlns:a16="http://schemas.microsoft.com/office/drawing/2014/main" val="1428478422"/>
                    </a:ext>
                  </a:extLst>
                </a:gridCol>
                <a:gridCol w="930737">
                  <a:extLst>
                    <a:ext uri="{9D8B030D-6E8A-4147-A177-3AD203B41FA5}">
                      <a16:colId xmlns:a16="http://schemas.microsoft.com/office/drawing/2014/main" val="3256338639"/>
                    </a:ext>
                  </a:extLst>
                </a:gridCol>
                <a:gridCol w="748529">
                  <a:extLst>
                    <a:ext uri="{9D8B030D-6E8A-4147-A177-3AD203B41FA5}">
                      <a16:colId xmlns:a16="http://schemas.microsoft.com/office/drawing/2014/main" val="872683142"/>
                    </a:ext>
                  </a:extLst>
                </a:gridCol>
                <a:gridCol w="659887">
                  <a:extLst>
                    <a:ext uri="{9D8B030D-6E8A-4147-A177-3AD203B41FA5}">
                      <a16:colId xmlns:a16="http://schemas.microsoft.com/office/drawing/2014/main" val="3193967434"/>
                    </a:ext>
                  </a:extLst>
                </a:gridCol>
              </a:tblGrid>
              <a:tr h="25937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р/с </a:t>
                      </a:r>
                    </a:p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№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Инвестициялық бағдарлама іс-шараларының атауы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Өлшем</a:t>
                      </a:r>
                      <a:b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бірлігі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Жоспар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sz="8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</a:t>
                      </a:r>
                      <a:r>
                        <a:rPr lang="ru-RU" sz="8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r>
                        <a:rPr lang="kk-KZ" sz="8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жылдың орындаулы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2024 жылдың </a:t>
                      </a:r>
                      <a:r>
                        <a:rPr lang="kk-KZ" sz="800" b="1" u="none" strike="noStrike" noProof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12-айдық арналған</a:t>
                      </a:r>
                    </a:p>
                    <a:p>
                      <a:pPr algn="ctr" fontAlgn="ctr"/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жедел дерек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Ауытқу </a:t>
                      </a:r>
                    </a:p>
                    <a:p>
                      <a:pPr algn="ctr" fontAlgn="ctr"/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(абс)</a:t>
                      </a:r>
                      <a:b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798" marR="3798" marT="37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Орындалуы, (%)</a:t>
                      </a:r>
                      <a:b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798" marR="3798" marT="37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1286522"/>
                  </a:ext>
                </a:extLst>
              </a:tr>
              <a:tr h="6484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Саны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798" marR="3798" marT="37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Инвестициялар сомасы,</a:t>
                      </a:r>
                      <a:b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(қосылған құн</a:t>
                      </a:r>
                      <a:b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салығынсыз)</a:t>
                      </a:r>
                    </a:p>
                  </a:txBody>
                  <a:tcPr marL="3798" marR="3798" marT="37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Инвестициялар сомасы,</a:t>
                      </a:r>
                      <a:b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(қосылған құн</a:t>
                      </a:r>
                      <a:b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салығынсыз)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Саны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Инвестициялар сомасы,</a:t>
                      </a:r>
                      <a:b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(қосылған құн</a:t>
                      </a:r>
                      <a:b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салығынсыз)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2374811"/>
                  </a:ext>
                </a:extLst>
              </a:tr>
              <a:tr h="27504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«Құмкөл» БМАС. Резервуар паркін реконструкциялау (ТБР іргетастарының жер және бетон жұмыстары, металл конструкцияларын жеткізу – 300 тонна, электрохимиялық қорғау)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объект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861 334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1 044 727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183 393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121%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2948050"/>
                  </a:ext>
                </a:extLst>
              </a:tr>
              <a:tr h="13026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«Өзен» БМАС. ТБР- 20000 м3 №17 демонтаж-монтаж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объект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1 010 621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1 010 621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7191066"/>
                  </a:ext>
                </a:extLst>
              </a:tr>
              <a:tr h="13026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ББП-дағы байланыс жүйесін кешенді реконструкциялау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объект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1 334 235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1 334 235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9668012"/>
                  </a:ext>
                </a:extLst>
              </a:tr>
              <a:tr h="13026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ЖЕЖ жаңғырту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объект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224 847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224 847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5456988"/>
                  </a:ext>
                </a:extLst>
              </a:tr>
              <a:tr h="13026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k-KZ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Қ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осалқы объектілердің күзет-өрт дабылын реконструкциялау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система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8,0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392 784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8,0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378 072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96%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1802311"/>
                  </a:ext>
                </a:extLst>
              </a:tr>
              <a:tr h="25937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Автокөлік және өндірістік мақсаттағы арнайы техника құралдарын сатып алу 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ед.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1 908 253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1 908 253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0116420"/>
                  </a:ext>
                </a:extLst>
              </a:tr>
              <a:tr h="13026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14.1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КАМАЗ 43118 вахталық автобус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ед.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66 300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66 300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2462418"/>
                  </a:ext>
                </a:extLst>
              </a:tr>
              <a:tr h="13026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14.2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Автокран КС-55732 КАМАЗ 25ТОННА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ед.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94 900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94 900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5059434"/>
                  </a:ext>
                </a:extLst>
              </a:tr>
              <a:tr h="13026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14.3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АРМТ автомобилі 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ед.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70 000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70 000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7915827"/>
                  </a:ext>
                </a:extLst>
              </a:tr>
              <a:tr h="13026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14.4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k-KZ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Манипуляторы бар жүк-жолаушылар автокөлігі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ед.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162 000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162 000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9042933"/>
                  </a:ext>
                </a:extLst>
              </a:tr>
              <a:tr h="13026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14.5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САМОСВАЛ автомобилі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ед.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54 300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54 300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7896562"/>
                  </a:ext>
                </a:extLst>
              </a:tr>
              <a:tr h="13026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14.6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Автоцистерна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ед.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64 300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64 300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8301363"/>
                  </a:ext>
                </a:extLst>
              </a:tr>
              <a:tr h="13026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14.7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КМУ-мен жүк-жолаушылар автокөлігі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ед.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89 100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89 100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9909374"/>
                  </a:ext>
                </a:extLst>
              </a:tr>
              <a:tr h="13026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14.8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Тіркеме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ед.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13 200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13 200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374540"/>
                  </a:ext>
                </a:extLst>
              </a:tr>
              <a:tr h="13026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14.9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Ассенизациялық КАМАЗ машина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ед.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75 000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75 000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0056073"/>
                  </a:ext>
                </a:extLst>
              </a:tr>
              <a:tr h="13026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14.10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Телемеханиканың жылжымалы зертханасы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ед.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126 000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126 000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7438937"/>
                  </a:ext>
                </a:extLst>
              </a:tr>
              <a:tr h="13026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14.11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Алдыңғы тиегіш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ед.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71 400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71 400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5024729"/>
                  </a:ext>
                </a:extLst>
              </a:tr>
              <a:tr h="13026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14.12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Төмен салмақты ауыр жүк көлігі-жартылай тіркеме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ед.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36 125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36 125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3002609"/>
                  </a:ext>
                </a:extLst>
              </a:tr>
              <a:tr h="13026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14.13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КАМАЗ-45141 базасындағы самосвал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ед.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54 300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54 300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1291194"/>
                  </a:ext>
                </a:extLst>
              </a:tr>
              <a:tr h="13026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14.14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Ершікті тартқыш КАМАЗ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ед.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49 400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49 400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054168"/>
                  </a:ext>
                </a:extLst>
              </a:tr>
              <a:tr h="13026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14.15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Персоналды өндірістік объектілерге тасымалдауға арналған автобус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ед.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881 928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881 928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6074573"/>
                  </a:ext>
                </a:extLst>
              </a:tr>
              <a:tr h="13026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Өндірістік мақсаттағы жабдықтарды сатып алу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ед.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801 543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801 543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0982572"/>
                  </a:ext>
                </a:extLst>
              </a:tr>
              <a:tr h="13026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15.1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Дәнекерлеу агрегаты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ед.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24 000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24 000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2509424"/>
                  </a:ext>
                </a:extLst>
              </a:tr>
              <a:tr h="13026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15.2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Азот-компрессорлық станция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ед.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340 000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340 000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8878142"/>
                  </a:ext>
                </a:extLst>
              </a:tr>
              <a:tr h="13026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15.3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Болат ысырма ЗКЛПЭ ДУ 500 РУ75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ед.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22 091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688" marR="5688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22 091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189919"/>
                  </a:ext>
                </a:extLst>
              </a:tr>
              <a:tr h="13026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15.4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Дәнекерленген болат ысырма ДУ 500 РУ 64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ед.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25 620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688" marR="5688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25 620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2920329"/>
                  </a:ext>
                </a:extLst>
              </a:tr>
              <a:tr h="13026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15.5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Құбырды отсыз кесу машинасы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ед.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59 173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688" marR="5688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59 173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4331413"/>
                  </a:ext>
                </a:extLst>
              </a:tr>
              <a:tr h="13026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15.6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Бұрандалы тоқарлық станок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ед.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26 942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688" marR="5688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26 942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5119455"/>
                  </a:ext>
                </a:extLst>
              </a:tr>
              <a:tr h="13026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15.7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Экспресс-анализатор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ед.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48 015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688" marR="5688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48 015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5954550"/>
                  </a:ext>
                </a:extLst>
              </a:tr>
              <a:tr h="13026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15.8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Қолмен айналмалы құбыр кескіш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ед.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13 388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688" marR="5688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13 388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5580206"/>
                  </a:ext>
                </a:extLst>
              </a:tr>
              <a:tr h="13026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15.9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k-KZ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К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есілгіш құрылғы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ед.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26 775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688" marR="5688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26 775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9804670"/>
                  </a:ext>
                </a:extLst>
              </a:tr>
              <a:tr h="13026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15.10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MODATA-2</a:t>
                      </a:r>
                      <a:r>
                        <a:rPr lang="kk-KZ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қорғаныс жүйесінің құрылғысы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ед.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23 205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688" marR="5688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23 205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6367792"/>
                  </a:ext>
                </a:extLst>
              </a:tr>
              <a:tr h="13026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15.11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КТП- 40/10 трансформаторы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ед.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13 655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688" marR="5688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13 655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4233708"/>
                  </a:ext>
                </a:extLst>
              </a:tr>
              <a:tr h="13026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15.12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Спектроскан анализаторы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ед.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96 314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688" marR="5688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96 314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1968651"/>
                  </a:ext>
                </a:extLst>
              </a:tr>
              <a:tr h="13026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15.13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k-KZ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Ф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ракциялық құрам анализаторы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ед.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82 365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688" marR="5688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82 365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72249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8441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Прямоугольник 25"/>
          <p:cNvSpPr/>
          <p:nvPr/>
        </p:nvSpPr>
        <p:spPr>
          <a:xfrm>
            <a:off x="0" y="0"/>
            <a:ext cx="12192000" cy="511209"/>
          </a:xfrm>
          <a:prstGeom prst="rect">
            <a:avLst/>
          </a:prstGeom>
          <a:solidFill>
            <a:srgbClr val="2E327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599" dirty="0"/>
          </a:p>
        </p:txBody>
      </p:sp>
      <p:sp>
        <p:nvSpPr>
          <p:cNvPr id="27" name="Title 3"/>
          <p:cNvSpPr txBox="1">
            <a:spLocks/>
          </p:cNvSpPr>
          <p:nvPr/>
        </p:nvSpPr>
        <p:spPr>
          <a:xfrm>
            <a:off x="0" y="49585"/>
            <a:ext cx="12007320" cy="327920"/>
          </a:xfrm>
          <a:prstGeom prst="rect">
            <a:avLst/>
          </a:prstGeom>
        </p:spPr>
        <p:txBody>
          <a:bodyPr vert="horz" lIns="121889" tIns="60944" rIns="121889" bIns="60944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ctr"/>
            <a:r>
              <a:rPr lang="ru-RU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«Өзен-Атырау-Самара» ММҚ Д1020 мм. Ұзындығы 63 км учаскедегі құбырды ауыстыру (жалпы ұзындығы -76,5 км)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341533" y="6357822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endParaRPr lang="ru-RU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28F3E03-3976-484B-A8AA-3C1DDA7D20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120" y="624055"/>
            <a:ext cx="4521312" cy="6028415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6A95AA71-45FB-4D30-BF4A-533B0ED8C5E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3667" y="624056"/>
            <a:ext cx="4521311" cy="6028414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D5AD92FB-642C-42F0-A5F3-B5C2456BFA2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5213" y="624055"/>
            <a:ext cx="2662107" cy="1996580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6682B7E1-21D4-4E41-A2AC-92938F15AC9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5214" y="2733481"/>
            <a:ext cx="2662108" cy="1996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0106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Прямоугольник 25"/>
          <p:cNvSpPr/>
          <p:nvPr/>
        </p:nvSpPr>
        <p:spPr>
          <a:xfrm>
            <a:off x="0" y="1"/>
            <a:ext cx="12192000" cy="499054"/>
          </a:xfrm>
          <a:prstGeom prst="rect">
            <a:avLst/>
          </a:prstGeom>
          <a:solidFill>
            <a:srgbClr val="2E327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599" dirty="0"/>
          </a:p>
        </p:txBody>
      </p:sp>
      <p:sp>
        <p:nvSpPr>
          <p:cNvPr id="27" name="Title 3"/>
          <p:cNvSpPr txBox="1">
            <a:spLocks/>
          </p:cNvSpPr>
          <p:nvPr/>
        </p:nvSpPr>
        <p:spPr>
          <a:xfrm>
            <a:off x="0" y="37430"/>
            <a:ext cx="11561736" cy="461624"/>
          </a:xfrm>
          <a:prstGeom prst="rect">
            <a:avLst/>
          </a:prstGeom>
        </p:spPr>
        <p:txBody>
          <a:bodyPr vert="horz" lIns="121889" tIns="60944" rIns="121889" bIns="60944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ctr"/>
            <a:r>
              <a:rPr lang="ru-RU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«Павлодар-Шымкент» МҚ 148км-дегі Сәтпаев ат. арна арқылы өткелді реконструкциялау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341533" y="6357822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endParaRPr lang="ru-RU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24A1155-C2F8-48FA-B393-70C929D59CB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848" y="746620"/>
            <a:ext cx="6498848" cy="4878198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91D8DB20-DECE-4C43-A416-B39D7EA240F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7763" y="746620"/>
            <a:ext cx="4677160" cy="3510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8501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Прямоугольник 25"/>
          <p:cNvSpPr/>
          <p:nvPr/>
        </p:nvSpPr>
        <p:spPr>
          <a:xfrm>
            <a:off x="0" y="1"/>
            <a:ext cx="12192000" cy="499054"/>
          </a:xfrm>
          <a:prstGeom prst="rect">
            <a:avLst/>
          </a:prstGeom>
          <a:solidFill>
            <a:srgbClr val="2E327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599" dirty="0"/>
          </a:p>
        </p:txBody>
      </p:sp>
      <p:sp>
        <p:nvSpPr>
          <p:cNvPr id="27" name="Title 3"/>
          <p:cNvSpPr txBox="1">
            <a:spLocks/>
          </p:cNvSpPr>
          <p:nvPr/>
        </p:nvSpPr>
        <p:spPr>
          <a:xfrm>
            <a:off x="0" y="37430"/>
            <a:ext cx="11561736" cy="461624"/>
          </a:xfrm>
          <a:prstGeom prst="rect">
            <a:avLst/>
          </a:prstGeom>
        </p:spPr>
        <p:txBody>
          <a:bodyPr vert="horz" lIns="121889" tIns="60944" rIns="121889" bIns="60944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ctr"/>
            <a:r>
              <a:rPr lang="ru-RU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«Павлодар-Шымкент» МҚ 122км-дегі Сәтпаев ат. арна арқылы өткелді реконструкциялау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341533" y="6357822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endParaRPr lang="ru-RU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C9751946-2CCB-4548-BDDF-7C3D5FA924B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261" y="763397"/>
            <a:ext cx="6118371" cy="4588779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DD72CF16-EDAA-44EC-888B-A094010E5A3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2744" y="763396"/>
            <a:ext cx="5427677" cy="3053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1286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Прямоугольник 25"/>
          <p:cNvSpPr/>
          <p:nvPr/>
        </p:nvSpPr>
        <p:spPr>
          <a:xfrm>
            <a:off x="0" y="0"/>
            <a:ext cx="12192000" cy="524221"/>
          </a:xfrm>
          <a:prstGeom prst="rect">
            <a:avLst/>
          </a:prstGeom>
          <a:solidFill>
            <a:srgbClr val="2E327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599" dirty="0"/>
          </a:p>
        </p:txBody>
      </p:sp>
      <p:sp>
        <p:nvSpPr>
          <p:cNvPr id="27" name="Title 3"/>
          <p:cNvSpPr txBox="1">
            <a:spLocks/>
          </p:cNvSpPr>
          <p:nvPr/>
        </p:nvSpPr>
        <p:spPr>
          <a:xfrm>
            <a:off x="0" y="37430"/>
            <a:ext cx="11561736" cy="461624"/>
          </a:xfrm>
          <a:prstGeom prst="rect">
            <a:avLst/>
          </a:prstGeom>
        </p:spPr>
        <p:txBody>
          <a:bodyPr vert="horz" lIns="121889" tIns="60944" rIns="121889" bIns="60944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ctr"/>
            <a:r>
              <a:rPr lang="ru-RU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«Өзен-Атырау-Самара» ММҚ Д1020 мм. Жалпы ұзындығы 30 км құбырды ауыстыру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341533" y="6357822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endParaRPr lang="ru-RU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3166FC4-AA61-48DA-AEB0-E7DE2286933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855" y="831552"/>
            <a:ext cx="5210970" cy="3908228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73CFC75-8FFC-4C82-BC54-D48B0D3CFD9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6195" y="831551"/>
            <a:ext cx="6019117" cy="2708603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748224E7-6F99-4EB0-97DA-A1F1A653EE3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6195" y="3646762"/>
            <a:ext cx="6019117" cy="2708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7723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Прямоугольник 25"/>
          <p:cNvSpPr/>
          <p:nvPr/>
        </p:nvSpPr>
        <p:spPr>
          <a:xfrm>
            <a:off x="0" y="1"/>
            <a:ext cx="12192000" cy="457480"/>
          </a:xfrm>
          <a:prstGeom prst="rect">
            <a:avLst/>
          </a:prstGeom>
          <a:solidFill>
            <a:srgbClr val="2E327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3599" dirty="0"/>
          </a:p>
        </p:txBody>
      </p:sp>
      <p:sp>
        <p:nvSpPr>
          <p:cNvPr id="27" name="Title 3"/>
          <p:cNvSpPr txBox="1">
            <a:spLocks/>
          </p:cNvSpPr>
          <p:nvPr/>
        </p:nvSpPr>
        <p:spPr>
          <a:xfrm>
            <a:off x="69680" y="-4144"/>
            <a:ext cx="10709452" cy="461624"/>
          </a:xfrm>
          <a:prstGeom prst="rect">
            <a:avLst/>
          </a:prstGeom>
        </p:spPr>
        <p:txBody>
          <a:bodyPr vert="horz" lIns="121889" tIns="60944" rIns="121889" bIns="60944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ctr"/>
            <a:r>
              <a:rPr lang="ru-RU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Шұбарсу ауылын айналып өтетін «Павлодар-Шымкент» МҚ Д-820 мм учаскесін құрылысы»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AFF9D8F-D3B4-474A-BF53-E09DAB7A52F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757" y="780173"/>
            <a:ext cx="5591263" cy="5591263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E773B5E-40C0-4E49-8DDA-F082DAC12A3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9831" y="780173"/>
            <a:ext cx="5591263" cy="5591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1493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Прямоугольник 25"/>
          <p:cNvSpPr/>
          <p:nvPr/>
        </p:nvSpPr>
        <p:spPr>
          <a:xfrm>
            <a:off x="-2" y="1"/>
            <a:ext cx="12192001" cy="425592"/>
          </a:xfrm>
          <a:prstGeom prst="rect">
            <a:avLst/>
          </a:prstGeom>
          <a:solidFill>
            <a:srgbClr val="2E327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599" dirty="0"/>
          </a:p>
        </p:txBody>
      </p:sp>
      <p:sp>
        <p:nvSpPr>
          <p:cNvPr id="27" name="Title 3"/>
          <p:cNvSpPr txBox="1">
            <a:spLocks/>
          </p:cNvSpPr>
          <p:nvPr/>
        </p:nvSpPr>
        <p:spPr>
          <a:xfrm>
            <a:off x="79423" y="10637"/>
            <a:ext cx="9509194" cy="425592"/>
          </a:xfrm>
          <a:prstGeom prst="rect">
            <a:avLst/>
          </a:prstGeom>
        </p:spPr>
        <p:txBody>
          <a:bodyPr vert="horz" lIns="121889" tIns="60944" rIns="121889" bIns="60944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ctr"/>
            <a:r>
              <a:rPr lang="ru-RU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Қаламқас-Қаражанбас-Ақтау МҚ </a:t>
            </a:r>
            <a:r>
              <a:rPr 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Ø530</a:t>
            </a:r>
            <a:r>
              <a:rPr lang="ru-RU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мм. 0-23 км учаскесінде құбырды реконструкциялау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56AC1A4-12D4-461F-8C7E-D494FD7EA8A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418" y="761921"/>
            <a:ext cx="3176588" cy="5647268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8CED5D6-51FD-4F4C-BBBC-11B0BAD95B9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4812" y="761921"/>
            <a:ext cx="4253098" cy="5647268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2E7D98BF-E730-4BE5-BD4B-27D2D0C1FC3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716" y="761921"/>
            <a:ext cx="3939202" cy="2954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4464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Прямоугольник 25"/>
          <p:cNvSpPr/>
          <p:nvPr/>
        </p:nvSpPr>
        <p:spPr>
          <a:xfrm>
            <a:off x="0" y="0"/>
            <a:ext cx="12192000" cy="450347"/>
          </a:xfrm>
          <a:prstGeom prst="rect">
            <a:avLst/>
          </a:prstGeom>
          <a:solidFill>
            <a:srgbClr val="2E327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ctr">
              <a:spcBef>
                <a:spcPct val="0"/>
              </a:spcBef>
            </a:pPr>
            <a:r>
              <a:rPr lang="ru-RU" sz="1600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Жетыбай МАС. Магистральдық сорғыны реконструкциялау</a:t>
            </a:r>
          </a:p>
        </p:txBody>
      </p:sp>
      <p:sp>
        <p:nvSpPr>
          <p:cNvPr id="27" name="Title 3"/>
          <p:cNvSpPr txBox="1">
            <a:spLocks/>
          </p:cNvSpPr>
          <p:nvPr/>
        </p:nvSpPr>
        <p:spPr>
          <a:xfrm>
            <a:off x="71035" y="86136"/>
            <a:ext cx="6493790" cy="364211"/>
          </a:xfrm>
          <a:prstGeom prst="rect">
            <a:avLst/>
          </a:prstGeom>
        </p:spPr>
        <p:txBody>
          <a:bodyPr vert="horz" lIns="121889" tIns="60944" rIns="121889" bIns="60944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ctr"/>
            <a:endParaRPr lang="ru-RU" sz="1600" b="1" dirty="0">
              <a:solidFill>
                <a:schemeClr val="bg1"/>
              </a:solidFill>
              <a:latin typeface="Roboto Light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5A97C76-C44E-463F-80AF-5E1FEA3AE3B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338" y="594289"/>
            <a:ext cx="5354039" cy="3011647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6D731B97-A7DC-4AD3-ACB6-EEEA21D257B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587229"/>
            <a:ext cx="5354038" cy="3011647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53FC5959-982E-40CC-A0D8-8F9139E610A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80" y="3749878"/>
            <a:ext cx="5361497" cy="301584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605A7F5D-9A2D-40FE-B4B5-6121B96E79F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3458" y="3749878"/>
            <a:ext cx="5354038" cy="3011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6445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9063</TotalTime>
  <Words>1562</Words>
  <Application>Microsoft Office PowerPoint</Application>
  <PresentationFormat>Широкоэкранный</PresentationFormat>
  <Paragraphs>619</Paragraphs>
  <Slides>14</Slides>
  <Notes>14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Roboto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Мендигалиева Альбина Валихановна</dc:creator>
  <cp:lastModifiedBy>Жилкибаева Асель Алтаевна</cp:lastModifiedBy>
  <cp:revision>365</cp:revision>
  <cp:lastPrinted>2023-10-19T06:16:36Z</cp:lastPrinted>
  <dcterms:created xsi:type="dcterms:W3CDTF">2020-07-09T09:04:29Z</dcterms:created>
  <dcterms:modified xsi:type="dcterms:W3CDTF">2025-01-31T10:16:02Z</dcterms:modified>
</cp:coreProperties>
</file>