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1" r:id="rId2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0720B-8629-45EE-8CFE-FB321A7EDB50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FEB3A-0229-4DDF-BF74-1D82D3D6B69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5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1</a:t>
            </a:fld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921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2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75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81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2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28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906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8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2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14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82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2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F27A2-CB36-4E9A-83A2-8B38A97DC09E}" type="datetimeFigureOut">
              <a:rPr lang="ru-RU" smtClean="0"/>
              <a:t>02.05.2025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57A8B-1DA6-4348-ACF5-02805EA0777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36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570843"/>
              </p:ext>
            </p:extLst>
          </p:nvPr>
        </p:nvGraphicFramePr>
        <p:xfrm>
          <a:off x="259155" y="26587"/>
          <a:ext cx="11378043" cy="9234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78043">
                  <a:extLst>
                    <a:ext uri="{9D8B030D-6E8A-4147-A177-3AD203B41FA5}">
                      <a16:colId xmlns:a16="http://schemas.microsoft.com/office/drawing/2014/main" val="2152167426"/>
                    </a:ext>
                  </a:extLst>
                </a:gridCol>
              </a:tblGrid>
              <a:tr h="3401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«ҚазТрансОйл» АҚ магистральдық құбырларымен Қазақстан Республикасының ішкі нарығына мұнай айдау қызметіне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бекітілген инвестициялық бағдарламаның орындалуы туралы 2025 жылдың 1-тоқсанына арналған есеп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2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(жедел деректер бойынша)</a:t>
                      </a: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383313"/>
                  </a:ext>
                </a:extLst>
              </a:tr>
              <a:tr h="1146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084745"/>
                  </a:ext>
                </a:extLst>
              </a:tr>
              <a:tr h="11461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26" marR="3026" marT="302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61842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09566" y="380604"/>
            <a:ext cx="66877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мың тенге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5ECBEE5-C005-4AE3-B4B3-725CE3A8B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762638"/>
              </p:ext>
            </p:extLst>
          </p:nvPr>
        </p:nvGraphicFramePr>
        <p:xfrm>
          <a:off x="152400" y="618950"/>
          <a:ext cx="11887199" cy="6047474"/>
        </p:xfrm>
        <a:graphic>
          <a:graphicData uri="http://schemas.openxmlformats.org/drawingml/2006/table">
            <a:tbl>
              <a:tblPr/>
              <a:tblGrid>
                <a:gridCol w="500106">
                  <a:extLst>
                    <a:ext uri="{9D8B030D-6E8A-4147-A177-3AD203B41FA5}">
                      <a16:colId xmlns:a16="http://schemas.microsoft.com/office/drawing/2014/main" val="65748063"/>
                    </a:ext>
                  </a:extLst>
                </a:gridCol>
                <a:gridCol w="5080860">
                  <a:extLst>
                    <a:ext uri="{9D8B030D-6E8A-4147-A177-3AD203B41FA5}">
                      <a16:colId xmlns:a16="http://schemas.microsoft.com/office/drawing/2014/main" val="2803834759"/>
                    </a:ext>
                  </a:extLst>
                </a:gridCol>
                <a:gridCol w="587633">
                  <a:extLst>
                    <a:ext uri="{9D8B030D-6E8A-4147-A177-3AD203B41FA5}">
                      <a16:colId xmlns:a16="http://schemas.microsoft.com/office/drawing/2014/main" val="3011919687"/>
                    </a:ext>
                  </a:extLst>
                </a:gridCol>
                <a:gridCol w="848286">
                  <a:extLst>
                    <a:ext uri="{9D8B030D-6E8A-4147-A177-3AD203B41FA5}">
                      <a16:colId xmlns:a16="http://schemas.microsoft.com/office/drawing/2014/main" val="1363403142"/>
                    </a:ext>
                  </a:extLst>
                </a:gridCol>
                <a:gridCol w="1032141">
                  <a:extLst>
                    <a:ext uri="{9D8B030D-6E8A-4147-A177-3AD203B41FA5}">
                      <a16:colId xmlns:a16="http://schemas.microsoft.com/office/drawing/2014/main" val="3851846754"/>
                    </a:ext>
                  </a:extLst>
                </a:gridCol>
                <a:gridCol w="884208">
                  <a:extLst>
                    <a:ext uri="{9D8B030D-6E8A-4147-A177-3AD203B41FA5}">
                      <a16:colId xmlns:a16="http://schemas.microsoft.com/office/drawing/2014/main" val="2085975216"/>
                    </a:ext>
                  </a:extLst>
                </a:gridCol>
                <a:gridCol w="1031132">
                  <a:extLst>
                    <a:ext uri="{9D8B030D-6E8A-4147-A177-3AD203B41FA5}">
                      <a16:colId xmlns:a16="http://schemas.microsoft.com/office/drawing/2014/main" val="1358312073"/>
                    </a:ext>
                  </a:extLst>
                </a:gridCol>
                <a:gridCol w="1055300">
                  <a:extLst>
                    <a:ext uri="{9D8B030D-6E8A-4147-A177-3AD203B41FA5}">
                      <a16:colId xmlns:a16="http://schemas.microsoft.com/office/drawing/2014/main" val="370047526"/>
                    </a:ext>
                  </a:extLst>
                </a:gridCol>
                <a:gridCol w="867533">
                  <a:extLst>
                    <a:ext uri="{9D8B030D-6E8A-4147-A177-3AD203B41FA5}">
                      <a16:colId xmlns:a16="http://schemas.microsoft.com/office/drawing/2014/main" val="3553794422"/>
                    </a:ext>
                  </a:extLst>
                </a:gridCol>
              </a:tblGrid>
              <a:tr h="4328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р/с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 бағдарлама іс-шараларының атауы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Өлшем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бірлігі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Жоспар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жылдың 1-тоқсанына арналған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жедел дерек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Ауытқу  (абс)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Орындалуы, (%)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824919"/>
                  </a:ext>
                </a:extLst>
              </a:tr>
              <a:tr h="664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 теңге (қосылған құн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Саны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Инвестициялар сомасы,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мың теңге (қосылған құн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салығынсыз)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566612"/>
                  </a:ext>
                </a:extLst>
              </a:tr>
              <a:tr h="30403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Субъектіге байланысты емес себептер бойынша 2025 жылға ауыстырылған 2024 жылғы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бағдарламаның іс-шаралары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13962007"/>
                  </a:ext>
                </a:extLst>
              </a:tr>
              <a:tr h="3658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2024 жылдан 2025 жылға ауыстырылған іс-шаралар бойынша БАРЛЫҒЫ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30 497 201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17 993 140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-12 504 062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5429670"/>
                  </a:ext>
                </a:extLst>
              </a:tr>
              <a:tr h="226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 құбырларының учаскелерін ауыстыру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12 430 840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- 4 953 673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36069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Жалпы ұзындығы 30 км 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17 384 513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12 430 840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- 4 953 673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145537"/>
                  </a:ext>
                </a:extLst>
              </a:tr>
              <a:tr h="3143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13 112 688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5 562 299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298015"/>
                  </a:ext>
                </a:extLst>
              </a:tr>
              <a:tr h="1700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«Жетібай» МАС. Резервуар паркін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7 816 311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4 347 594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-3 468 717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56%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9461801"/>
                  </a:ext>
                </a:extLst>
              </a:tr>
              <a:tr h="1700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«Қаражанбас» МАС. Электрмен қамтуды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5 296 377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1 214 706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-4 081 671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23%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465526"/>
                  </a:ext>
                </a:extLst>
              </a:tr>
              <a:tr h="23704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2025 жылға арналған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инвестициялық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бағдарлама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01656957"/>
                  </a:ext>
                </a:extLst>
              </a:tr>
              <a:tr h="1803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 жылға БАРЛЫҒЫ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44 254 016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1 855 435 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-42 398 581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085521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Мұнай құбырларының учаскелерін ауыстыру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38 798 500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1 855 435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-36 943 065 </a:t>
                      </a:r>
                    </a:p>
                  </a:txBody>
                  <a:tcPr marL="3763" marR="3763" marT="3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264448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Павлодар-Шымкент ММҚ. ШМҚБ. Жалпы ұзындығы 1,7км учаскеде (1285,8-1287,5км)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787 877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-787 877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728201"/>
                  </a:ext>
                </a:extLst>
              </a:tr>
              <a:tr h="417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Павлодар-Шымкент ММҚ. ҚМҚБ. Жалпы ұзындығы 31,5 км учаскеде (584-587км, 645-662км, 726,5-728,5км, 741-749км, 752-753,5км)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31,5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14 773 497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-14 773 497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228623"/>
                  </a:ext>
                </a:extLst>
              </a:tr>
              <a:tr h="2988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Павлодар-Шымкент ММҚ. ҚМҚБ. Жалпы ұзындығы 36 км учаскеде (560-582км, 601-615км) ДУ 800 суға бататын учаскелердегі құбырды ауыстыру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22,0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10 262 456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-10 262 456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010797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678,8-691км учаскеде ұзындығы 12,2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8 292 898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1 855 435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-6 437 463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22%</a:t>
                      </a:r>
                    </a:p>
                  </a:txBody>
                  <a:tcPr marL="3763" marR="3763" marT="37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794201"/>
                  </a:ext>
                </a:extLst>
              </a:tr>
              <a:tr h="1370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«Өзен-Атырау-Самара» ММҚ Д1020 мм. Учаскелерде ұзындығы 30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2 321 538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-2 321 538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795966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«Прорва-Құлсары» ММҚ Д530 мм. 83-85км., 95-100 км учаскелерде жалпы ұзындығы 7 км құбырды ауыстыру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км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2 360 234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-2 360 234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038381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ММҚ объектілерінің  құрылысы, реконструкциясы, жаңғырту және күрделі жөндеу 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5 455 516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-5 455 516 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430538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Өзен БМАС. ТБР- 20 000м3 №12 демонтаж-монтаж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711 488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-711 488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676518"/>
                  </a:ext>
                </a:extLst>
              </a:tr>
              <a:tr h="278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«Өзен-Атырау-Самара» ММҚ.  1150-1188км учаскеде  ВЛ-10кВ №5 (1150-1235км)реконструкциялау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319 153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-319 153 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25027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«Шымкент-Чарджоу» ММҚ. 0 - 50,18 км учаскеде ВЛ-10кВ реконструкциялау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401 698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-401 698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273035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«Қаражанбас МАС. Электрмен жабдықтауды реконструкциялау»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объект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3 017 451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-3 017 451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273316"/>
                  </a:ext>
                </a:extLst>
              </a:tr>
              <a:tr h="139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ПАЗ жүйесін реконструкциялау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жүйе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1 005 727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-1 005 727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3733" marR="3733" marT="3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4451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93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5696</TotalTime>
  <Words>618</Words>
  <Application>Microsoft Office PowerPoint</Application>
  <PresentationFormat>Широкоэкранный</PresentationFormat>
  <Paragraphs>196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Мендигалиева Альбина Валихановна</dc:creator>
  <cp:lastModifiedBy>Жилкибаева Асель Алтаевна</cp:lastModifiedBy>
  <cp:revision>270</cp:revision>
  <cp:lastPrinted>2022-04-08T04:39:31Z</cp:lastPrinted>
  <dcterms:created xsi:type="dcterms:W3CDTF">2020-07-09T09:04:29Z</dcterms:created>
  <dcterms:modified xsi:type="dcterms:W3CDTF">2025-05-02T11:54:15Z</dcterms:modified>
</cp:coreProperties>
</file>