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5.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9.xml" ContentType="application/vnd.openxmlformats-officedocument.drawingml.chart+xml"/>
  <Override PartName="/ppt/charts/chart10.xml" ContentType="application/vnd.openxmlformats-officedocument.drawingml.chart+xml"/>
  <Override PartName="/ppt/theme/themeOverride1.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147471318" r:id="rId2"/>
    <p:sldId id="480" r:id="rId3"/>
    <p:sldId id="450" r:id="rId4"/>
    <p:sldId id="517" r:id="rId5"/>
    <p:sldId id="524" r:id="rId6"/>
    <p:sldId id="2147471319" r:id="rId7"/>
    <p:sldId id="526" r:id="rId8"/>
    <p:sldId id="495" r:id="rId9"/>
    <p:sldId id="546" r:id="rId10"/>
    <p:sldId id="547" r:id="rId11"/>
    <p:sldId id="530" r:id="rId12"/>
    <p:sldId id="531" r:id="rId13"/>
    <p:sldId id="540" r:id="rId14"/>
    <p:sldId id="539" r:id="rId15"/>
    <p:sldId id="532" r:id="rId16"/>
    <p:sldId id="2147471321" r:id="rId17"/>
    <p:sldId id="2147471322" r:id="rId18"/>
    <p:sldId id="2147471323" r:id="rId19"/>
    <p:sldId id="2147471324" r:id="rId20"/>
    <p:sldId id="2147471325" r:id="rId21"/>
    <p:sldId id="548" r:id="rId22"/>
    <p:sldId id="506" r:id="rId23"/>
    <p:sldId id="477" r:id="rId24"/>
    <p:sldId id="2147471320" r:id="rId25"/>
    <p:sldId id="288" r:id="rId26"/>
  </p:sldIdLst>
  <p:sldSz cx="12190413" cy="6859588"/>
  <p:notesSz cx="9940925" cy="6808788"/>
  <p:custDataLst>
    <p:tags r:id="rId28"/>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2161">
          <p15:clr>
            <a:srgbClr val="A4A3A4"/>
          </p15:clr>
        </p15:guide>
        <p15:guide id="4" pos="3840">
          <p15:clr>
            <a:srgbClr val="A4A3A4"/>
          </p15:clr>
        </p15:guide>
      </p15:sldGuideLst>
    </p:ext>
    <p:ext uri="{2D200454-40CA-4A62-9FC3-DE9A4176ACB9}">
      <p15:notesGuideLst xmlns:p15="http://schemas.microsoft.com/office/powerpoint/2012/main">
        <p15:guide id="1" orient="horz" pos="3134" userDrawn="1">
          <p15:clr>
            <a:srgbClr val="A4A3A4"/>
          </p15:clr>
        </p15:guide>
        <p15:guide id="2" pos="2153" userDrawn="1">
          <p15:clr>
            <a:srgbClr val="A4A3A4"/>
          </p15:clr>
        </p15:guide>
        <p15:guide id="3" orient="horz" pos="2147" userDrawn="1">
          <p15:clr>
            <a:srgbClr val="A4A3A4"/>
          </p15:clr>
        </p15:guide>
        <p15:guide id="4" pos="313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Светлый стиль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63" autoAdjust="0"/>
    <p:restoredTop sz="95530" autoAdjust="0"/>
  </p:normalViewPr>
  <p:slideViewPr>
    <p:cSldViewPr>
      <p:cViewPr varScale="1">
        <p:scale>
          <a:sx n="62" d="100"/>
          <a:sy n="62" d="100"/>
        </p:scale>
        <p:origin x="96" y="1104"/>
      </p:cViewPr>
      <p:guideLst>
        <p:guide orient="horz" pos="2160"/>
        <p:guide pos="2880"/>
        <p:guide orient="horz" pos="2161"/>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p:scale>
          <a:sx n="90" d="100"/>
          <a:sy n="90" d="100"/>
        </p:scale>
        <p:origin x="-3714" y="-132"/>
      </p:cViewPr>
      <p:guideLst>
        <p:guide orient="horz" pos="3134"/>
        <p:guide pos="2153"/>
        <p:guide orient="horz" pos="2147"/>
        <p:guide pos="313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25"/>
    </mc:Choice>
    <mc:Fallback>
      <c:style val="25"/>
    </mc:Fallback>
  </mc:AlternateContent>
  <c:chart>
    <c:title>
      <c:tx>
        <c:rich>
          <a:bodyPr/>
          <a:lstStyle/>
          <a:p>
            <a:pPr rtl="0">
              <a:defRPr sz="1200">
                <a:latin typeface="Arial" panose="020B0604020202020204" pitchFamily="34" charset="0"/>
                <a:cs typeface="Arial" panose="020B0604020202020204" pitchFamily="34" charset="0"/>
              </a:defRPr>
            </a:pPr>
            <a:r>
              <a:rPr lang="kk" sz="1200" b="0" i="0" u="none" strike="noStrike">
                <a:latin typeface="Arial"/>
                <a:cs typeface="Arial"/>
              </a:rPr>
              <a:t>Негізгі қызметтен түскен табыс, млн теңге</a:t>
            </a:r>
          </a:p>
        </c:rich>
      </c:tx>
      <c:layout>
        <c:manualLayout>
          <c:xMode val="edge"/>
          <c:yMode val="edge"/>
          <c:x val="0.16327372193336487"/>
          <c:y val="2.5945074856281281E-2"/>
        </c:manualLayout>
      </c:layout>
      <c:overlay val="0"/>
    </c:title>
    <c:autoTitleDeleted val="0"/>
    <c:plotArea>
      <c:layout>
        <c:manualLayout>
          <c:layoutTarget val="inner"/>
          <c:xMode val="edge"/>
          <c:yMode val="edge"/>
          <c:x val="0.13808664679527283"/>
          <c:y val="0.18060387670993805"/>
          <c:w val="0.82915908098220825"/>
          <c:h val="0.69985836744308472"/>
        </c:manualLayout>
      </c:layout>
      <c:barChart>
        <c:barDir val="col"/>
        <c:grouping val="clustered"/>
        <c:varyColors val="0"/>
        <c:ser>
          <c:idx val="0"/>
          <c:order val="0"/>
          <c:tx>
            <c:strRef>
              <c:f>Лист1!$A$9</c:f>
              <c:strCache>
                <c:ptCount val="1"/>
                <c:pt idx="0">
                  <c:v>Негізгі қызметтен түскен табыс, млн теңге</c:v>
                </c:pt>
              </c:strCache>
            </c:strRef>
          </c:tx>
          <c:spPr>
            <a:solidFill>
              <a:srgbClr val="2E3279"/>
            </a:solidFill>
          </c:spPr>
          <c:invertIfNegative val="0"/>
          <c:dLbls>
            <c:spPr>
              <a:noFill/>
              <a:ln>
                <a:noFill/>
              </a:ln>
              <a:effectLst/>
            </c:spPr>
            <c:txPr>
              <a:bodyPr wrap="square" lIns="38100" tIns="19050" rIns="38100" bIns="19050" anchor="ctr" anchorCtr="0">
                <a:spAutoFit/>
              </a:bodyPr>
              <a:lstStyle/>
              <a:p>
                <a:pPr algn="ctr">
                  <a:defRPr lang="en-US" sz="1200" b="1" i="0" u="none" strike="noStrike" kern="1200" baseline="0" smtId="4294967295">
                    <a:solidFill>
                      <a:schemeClr val="tx1"/>
                    </a:solidFill>
                    <a:latin typeface="+mn-lt"/>
                    <a:ea typeface="+mn-ea"/>
                    <a:cs typeface="+mn-cs"/>
                  </a:defRPr>
                </a:pPr>
                <a:endParaRPr lang="ru-KZ"/>
              </a:p>
            </c:txPr>
            <c:dLblPos val="outEnd"/>
            <c:showLegendKey val="0"/>
            <c:showVal val="1"/>
            <c:showCatName val="0"/>
            <c:showSerName val="0"/>
            <c:showPercent val="0"/>
            <c:showBubbleSize val="0"/>
            <c:showLeaderLines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15:showLeaderLines val="1"/>
              </c:ext>
            </c:extLst>
          </c:dLbls>
          <c:cat>
            <c:strRef>
              <c:f>Лист1!$B$8:$D$8</c:f>
              <c:strCache>
                <c:ptCount val="3"/>
                <c:pt idx="0">
                  <c:v>2024 жылғы 1-жж. факт </c:v>
                </c:pt>
                <c:pt idx="1">
                  <c:v>2025 ж 1 жж жоспар</c:v>
                </c:pt>
                <c:pt idx="2">
                  <c:v>2025 жылғы 1-жж. факт</c:v>
                </c:pt>
              </c:strCache>
            </c:strRef>
          </c:cat>
          <c:val>
            <c:numRef>
              <c:f>Лист1!$B$9:$D$9</c:f>
              <c:numCache>
                <c:formatCode>_-* #\ ##0_-;\-* #\ ##0_-;_-* "-"??_-;_-@_-</c:formatCode>
                <c:ptCount val="3"/>
                <c:pt idx="0">
                  <c:v>126525</c:v>
                </c:pt>
                <c:pt idx="1">
                  <c:v>132847</c:v>
                </c:pt>
                <c:pt idx="2">
                  <c:v>135425</c:v>
                </c:pt>
              </c:numCache>
            </c:numRef>
          </c:val>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0-CC2B-4CE0-840D-EAC3D04CA20F}"/>
            </c:ext>
          </c:extLst>
        </c:ser>
        <c:dLbls>
          <c:showLegendKey val="0"/>
          <c:showVal val="0"/>
          <c:showCatName val="0"/>
          <c:showSerName val="0"/>
          <c:showPercent val="0"/>
          <c:showBubbleSize val="0"/>
        </c:dLbls>
        <c:gapWidth val="150"/>
        <c:axId val="352739600"/>
        <c:axId val="352741168"/>
      </c:barChart>
      <c:catAx>
        <c:axId val="352739600"/>
        <c:scaling>
          <c:orientation val="minMax"/>
        </c:scaling>
        <c:delete val="0"/>
        <c:axPos val="b"/>
        <c:numFmt formatCode="General" sourceLinked="0"/>
        <c:majorTickMark val="out"/>
        <c:minorTickMark val="none"/>
        <c:tickLblPos val="nextTo"/>
        <c:txPr>
          <a:bodyPr/>
          <a:lstStyle/>
          <a:p>
            <a:pPr>
              <a:defRPr sz="1000" b="1" smtId="4294967295">
                <a:latin typeface="Arial" panose="020B0604020202020204" pitchFamily="34" charset="0"/>
                <a:cs typeface="Arial" panose="020B0604020202020204" pitchFamily="34" charset="0"/>
              </a:defRPr>
            </a:pPr>
            <a:endParaRPr lang="ru-KZ"/>
          </a:p>
        </c:txPr>
        <c:crossAx val="352741168"/>
        <c:crosses val="autoZero"/>
        <c:auto val="0"/>
        <c:lblAlgn val="ctr"/>
        <c:lblOffset val="100"/>
        <c:noMultiLvlLbl val="0"/>
      </c:catAx>
      <c:valAx>
        <c:axId val="352741168"/>
        <c:scaling>
          <c:orientation val="minMax"/>
        </c:scaling>
        <c:delete val="0"/>
        <c:axPos val="l"/>
        <c:majorGridlines/>
        <c:numFmt formatCode="_-* #\ ##0_-;\-* #\ ##0_-;_-* &quot;-&quot;??_-;_-@_-" sourceLinked="1"/>
        <c:majorTickMark val="out"/>
        <c:minorTickMark val="none"/>
        <c:tickLblPos val="nextTo"/>
        <c:txPr>
          <a:bodyPr/>
          <a:lstStyle/>
          <a:p>
            <a:pPr>
              <a:defRPr sz="1000" b="1" smtId="4294967295">
                <a:latin typeface="Arial" panose="020B0604020202020204" pitchFamily="34" charset="0"/>
                <a:cs typeface="Arial" panose="020B0604020202020204" pitchFamily="34" charset="0"/>
              </a:defRPr>
            </a:pPr>
            <a:endParaRPr lang="ru-KZ"/>
          </a:p>
        </c:txPr>
        <c:crossAx val="352739600"/>
        <c:crosses val="autoZero"/>
        <c:crossBetween val="between"/>
      </c:valAx>
      <c:spPr>
        <a:solidFill>
          <a:srgbClr val="B4C7E7"/>
        </a:solidFill>
      </c:spPr>
    </c:plotArea>
    <c:plotVisOnly val="1"/>
    <c:dispBlanksAs val="gap"/>
    <c:showDLblsOverMax val="0"/>
  </c:chart>
  <c:spPr>
    <a:solidFill>
      <a:srgbClr val="B4C7E7"/>
    </a:solidFill>
    <a:ln>
      <a:noFill/>
    </a:ln>
  </c:spPr>
  <c:txPr>
    <a:bodyPr/>
    <a:lstStyle/>
    <a:p>
      <a:pPr>
        <a:defRPr sz="1800" smtId="4294967295"/>
      </a:pPr>
      <a:endParaRPr lang="ru-KZ"/>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25"/>
    </mc:Choice>
    <mc:Fallback>
      <c:style val="25"/>
    </mc:Fallback>
  </mc:AlternateContent>
  <c:clrMapOvr bg1="lt1" tx1="dk1" bg2="lt2" tx2="dk2" accent1="accent1" accent2="accent2" accent3="accent3" accent4="accent4" accent5="accent5" accent6="accent6" hlink="hlink" folHlink="folHlink"/>
  <c:chart>
    <c:title>
      <c:tx>
        <c:rich>
          <a:bodyPr/>
          <a:lstStyle/>
          <a:p>
            <a:pPr rtl="0">
              <a:defRPr sz="1200" b="1">
                <a:latin typeface="Arial" panose="020B0604020202020204" pitchFamily="34" charset="0"/>
                <a:cs typeface="Arial" panose="020B0604020202020204" pitchFamily="34" charset="0"/>
              </a:defRPr>
            </a:pPr>
            <a:r>
              <a:rPr lang="kk" sz="1200" b="1" i="0" u="none" strike="noStrike">
                <a:latin typeface="Arial"/>
              </a:rPr>
              <a:t>Жүк айналымы, млн тонна км</a:t>
            </a:r>
          </a:p>
        </c:rich>
      </c:tx>
      <c:layout>
        <c:manualLayout>
          <c:xMode val="edge"/>
          <c:yMode val="edge"/>
          <c:x val="0.3032347559928894"/>
          <c:y val="3.6311324685811996E-2"/>
        </c:manualLayout>
      </c:layout>
      <c:overlay val="0"/>
    </c:title>
    <c:autoTitleDeleted val="0"/>
    <c:plotArea>
      <c:layout>
        <c:manualLayout>
          <c:layoutTarget val="inner"/>
          <c:xMode val="edge"/>
          <c:yMode val="edge"/>
          <c:x val="0.12770603597164154"/>
          <c:y val="0.14426164329051971"/>
          <c:w val="0.82787209749221802"/>
          <c:h val="0.72703766822814941"/>
        </c:manualLayout>
      </c:layout>
      <c:barChart>
        <c:barDir val="col"/>
        <c:grouping val="clustered"/>
        <c:varyColors val="0"/>
        <c:ser>
          <c:idx val="0"/>
          <c:order val="0"/>
          <c:tx>
            <c:strRef>
              <c:f>Лист1!$B$1</c:f>
              <c:strCache>
                <c:ptCount val="1"/>
                <c:pt idx="0">
                  <c:v>Жүк айналымы, млн.тонна.км.</c:v>
                </c:pt>
              </c:strCache>
            </c:strRef>
          </c:tx>
          <c:spPr>
            <a:solidFill>
              <a:srgbClr val="2E3279"/>
            </a:solidFill>
          </c:spPr>
          <c:invertIfNegative val="0"/>
          <c:dLbls>
            <c:spPr>
              <a:noFill/>
              <a:ln>
                <a:noFill/>
              </a:ln>
              <a:effectLst/>
            </c:spPr>
            <c:txPr>
              <a:bodyPr wrap="square" lIns="38100" tIns="19050" rIns="38100" bIns="19050" anchor="ctr">
                <a:spAutoFit/>
              </a:bodyPr>
              <a:lstStyle/>
              <a:p>
                <a:pPr>
                  <a:defRPr sz="1200" b="1" smtId="4294967295">
                    <a:latin typeface="Arial" panose="020B0604020202020204" pitchFamily="34" charset="0"/>
                    <a:cs typeface="Arial" panose="020B0604020202020204" pitchFamily="34" charset="0"/>
                  </a:defRPr>
                </a:pPr>
                <a:endParaRPr lang="ru-KZ"/>
              </a:p>
            </c:txPr>
            <c:dLblPos val="outEnd"/>
            <c:showLegendKey val="0"/>
            <c:showVal val="1"/>
            <c:showCatName val="0"/>
            <c:showSerName val="0"/>
            <c:showPercent val="0"/>
            <c:showBubbleSize val="0"/>
            <c:showLeaderLines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15:showLeaderLines val="1"/>
              </c:ext>
            </c:extLst>
          </c:dLbls>
          <c:cat>
            <c:strRef>
              <c:f>Лист1!$A$2:$A$4</c:f>
              <c:strCache>
                <c:ptCount val="3"/>
                <c:pt idx="0">
                  <c:v>2024 жылғы 1-ж/ж факт</c:v>
                </c:pt>
                <c:pt idx="1">
                  <c:v>2025 жылға арналған жоспар</c:v>
                </c:pt>
                <c:pt idx="2">
                  <c:v>2025 жылғы 1 ж/ж факт </c:v>
                </c:pt>
              </c:strCache>
            </c:strRef>
          </c:cat>
          <c:val>
            <c:numRef>
              <c:f>Лист1!$B$2:$B$4</c:f>
              <c:numCache>
                <c:formatCode>#,##0</c:formatCode>
                <c:ptCount val="3"/>
                <c:pt idx="0">
                  <c:v>8456</c:v>
                </c:pt>
                <c:pt idx="1">
                  <c:v>13441</c:v>
                </c:pt>
                <c:pt idx="2">
                  <c:v>8559</c:v>
                </c:pt>
              </c:numCache>
            </c:numRef>
          </c:val>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0-F6FC-4FE0-9C67-10448E7C0FD0}"/>
            </c:ext>
          </c:extLst>
        </c:ser>
        <c:dLbls>
          <c:showLegendKey val="0"/>
          <c:showVal val="0"/>
          <c:showCatName val="0"/>
          <c:showSerName val="0"/>
          <c:showPercent val="0"/>
          <c:showBubbleSize val="0"/>
        </c:dLbls>
        <c:gapWidth val="150"/>
        <c:axId val="23733376"/>
        <c:axId val="23734912"/>
      </c:barChart>
      <c:catAx>
        <c:axId val="23733376"/>
        <c:scaling>
          <c:orientation val="minMax"/>
        </c:scaling>
        <c:delete val="0"/>
        <c:axPos val="b"/>
        <c:numFmt formatCode="General" sourceLinked="0"/>
        <c:majorTickMark val="out"/>
        <c:minorTickMark val="none"/>
        <c:tickLblPos val="nextTo"/>
        <c:txPr>
          <a:bodyPr/>
          <a:lstStyle/>
          <a:p>
            <a:pPr>
              <a:defRPr sz="1000" b="1" i="0" smtId="4294967295">
                <a:latin typeface="Arial" panose="020B0604020202020204" pitchFamily="34" charset="0"/>
                <a:cs typeface="Arial" panose="020B0604020202020204" pitchFamily="34" charset="0"/>
              </a:defRPr>
            </a:pPr>
            <a:endParaRPr lang="ru-KZ"/>
          </a:p>
        </c:txPr>
        <c:crossAx val="23734912"/>
        <c:crosses val="autoZero"/>
        <c:auto val="0"/>
        <c:lblAlgn val="ctr"/>
        <c:lblOffset val="100"/>
        <c:noMultiLvlLbl val="0"/>
      </c:catAx>
      <c:valAx>
        <c:axId val="23734912"/>
        <c:scaling>
          <c:orientation val="minMax"/>
        </c:scaling>
        <c:delete val="0"/>
        <c:axPos val="l"/>
        <c:majorGridlines/>
        <c:numFmt formatCode="#,##0" sourceLinked="0"/>
        <c:majorTickMark val="out"/>
        <c:minorTickMark val="none"/>
        <c:tickLblPos val="nextTo"/>
        <c:txPr>
          <a:bodyPr/>
          <a:lstStyle/>
          <a:p>
            <a:pPr>
              <a:defRPr sz="1000" b="1" smtId="4294967295">
                <a:latin typeface="Arial" panose="020B0604020202020204" pitchFamily="34" charset="0"/>
                <a:cs typeface="Arial" panose="020B0604020202020204" pitchFamily="34" charset="0"/>
              </a:defRPr>
            </a:pPr>
            <a:endParaRPr lang="ru-KZ"/>
          </a:p>
        </c:txPr>
        <c:crossAx val="23733376"/>
        <c:crosses val="autoZero"/>
        <c:crossBetween val="between"/>
      </c:valAx>
    </c:plotArea>
    <c:plotVisOnly val="1"/>
    <c:dispBlanksAs val="gap"/>
    <c:showDLblsOverMax val="0"/>
  </c:chart>
  <c:spPr>
    <a:solidFill>
      <a:srgbClr val="B4C7E7"/>
    </a:solidFill>
    <a:ln>
      <a:solidFill>
        <a:schemeClr val="tx1"/>
      </a:solidFill>
    </a:ln>
  </c:spPr>
  <c:txPr>
    <a:bodyPr/>
    <a:lstStyle/>
    <a:p>
      <a:pPr>
        <a:defRPr sz="1800" smtId="4294967295"/>
      </a:pPr>
      <a:endParaRPr lang="ru-KZ"/>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25"/>
    </mc:Choice>
    <mc:Fallback>
      <c:style val="25"/>
    </mc:Fallback>
  </mc:AlternateContent>
  <c:chart>
    <c:title>
      <c:tx>
        <c:rich>
          <a:bodyPr/>
          <a:lstStyle/>
          <a:p>
            <a:pPr rtl="0">
              <a:defRPr lang="ru-RU" sz="1200" b="1" i="0" u="none" strike="noStrike" kern="1200" baseline="0">
                <a:solidFill>
                  <a:prstClr val="black"/>
                </a:solidFill>
                <a:latin typeface="Arial" panose="020B0604020202020204" pitchFamily="34" charset="0"/>
                <a:ea typeface="+mn-ea"/>
                <a:cs typeface="Arial" panose="020B0604020202020204" pitchFamily="34" charset="0"/>
              </a:defRPr>
            </a:pPr>
            <a:r>
              <a:rPr lang="kk" sz="1200" b="1" i="0" u="none" strike="noStrike" kern="1200" baseline="0">
                <a:solidFill>
                  <a:srgbClr val="000000"/>
                </a:solidFill>
                <a:latin typeface="Arial"/>
                <a:ea typeface="+mn-ea"/>
                <a:cs typeface="Arial"/>
              </a:rPr>
              <a:t>Өндірістік өзіндік құн </a:t>
            </a:r>
          </a:p>
          <a:p>
            <a:pPr rtl="0">
              <a:defRPr lang="ru-RU" sz="1200" b="1" i="0" u="none" strike="noStrike" kern="1200" baseline="0">
                <a:solidFill>
                  <a:prstClr val="black"/>
                </a:solidFill>
                <a:latin typeface="Arial" panose="020B0604020202020204" pitchFamily="34" charset="0"/>
                <a:ea typeface="+mn-ea"/>
                <a:cs typeface="Arial" panose="020B0604020202020204" pitchFamily="34" charset="0"/>
              </a:defRPr>
            </a:pPr>
            <a:r>
              <a:rPr lang="kk" sz="1200" b="1" i="0" u="none" strike="noStrike" kern="1200" baseline="0">
                <a:solidFill>
                  <a:srgbClr val="000000"/>
                </a:solidFill>
                <a:latin typeface="Arial"/>
                <a:ea typeface="+mn-ea"/>
                <a:cs typeface="Arial"/>
              </a:rPr>
              <a:t>млн теңге</a:t>
            </a:r>
          </a:p>
        </c:rich>
      </c:tx>
      <c:layout>
        <c:manualLayout>
          <c:xMode val="edge"/>
          <c:yMode val="edge"/>
          <c:x val="0.23016951978206635"/>
          <c:y val="4.7166217118501663E-2"/>
        </c:manualLayout>
      </c:layout>
      <c:overlay val="0"/>
    </c:title>
    <c:autoTitleDeleted val="0"/>
    <c:plotArea>
      <c:layout>
        <c:manualLayout>
          <c:layoutTarget val="inner"/>
          <c:xMode val="edge"/>
          <c:yMode val="edge"/>
          <c:x val="0.14312468469142914"/>
          <c:y val="0.26253795623779297"/>
          <c:w val="0.82916033267974854"/>
          <c:h val="0.60239744186401367"/>
        </c:manualLayout>
      </c:layout>
      <c:barChart>
        <c:barDir val="col"/>
        <c:grouping val="clustered"/>
        <c:varyColors val="0"/>
        <c:ser>
          <c:idx val="0"/>
          <c:order val="0"/>
          <c:tx>
            <c:strRef>
              <c:f>Лист1!$A$6</c:f>
              <c:strCache>
                <c:ptCount val="1"/>
                <c:pt idx="0">
                  <c:v>Өндірістік өзіндік құны, млн. теңге</c:v>
                </c:pt>
              </c:strCache>
            </c:strRef>
          </c:tx>
          <c:spPr>
            <a:solidFill>
              <a:srgbClr val="2E3279"/>
            </a:solidFill>
          </c:spPr>
          <c:invertIfNegative val="0"/>
          <c:dLbls>
            <c:spPr>
              <a:noFill/>
              <a:ln>
                <a:noFill/>
              </a:ln>
              <a:effectLst/>
            </c:spPr>
            <c:txPr>
              <a:bodyPr wrap="square" lIns="38100" tIns="19050" rIns="38100" bIns="19050" anchor="ctr" anchorCtr="0">
                <a:spAutoFit/>
              </a:bodyPr>
              <a:lstStyle/>
              <a:p>
                <a:pPr algn="ctr">
                  <a:defRPr lang="en-US" sz="1200" b="1" i="0" u="none" strike="noStrike" kern="1200" baseline="0" smtId="4294967295">
                    <a:solidFill>
                      <a:schemeClr val="tx1"/>
                    </a:solidFill>
                    <a:latin typeface="+mn-lt"/>
                    <a:ea typeface="+mn-ea"/>
                    <a:cs typeface="+mn-cs"/>
                  </a:defRPr>
                </a:pPr>
                <a:endParaRPr lang="ru-KZ"/>
              </a:p>
            </c:txPr>
            <c:dLblPos val="outEnd"/>
            <c:showLegendKey val="0"/>
            <c:showVal val="1"/>
            <c:showCatName val="0"/>
            <c:showSerName val="0"/>
            <c:showPercent val="0"/>
            <c:showBubbleSize val="0"/>
            <c:showLeaderLines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15:showLeaderLines val="1"/>
              </c:ext>
            </c:extLst>
          </c:dLbls>
          <c:cat>
            <c:strRef>
              <c:f>Лист1!$B$5:$D$5</c:f>
              <c:strCache>
                <c:ptCount val="3"/>
                <c:pt idx="0">
                  <c:v>2024 жылғы 1-жж. факт</c:v>
                </c:pt>
                <c:pt idx="1">
                  <c:v>2025 ж 1 жж жоспар</c:v>
                </c:pt>
                <c:pt idx="2">
                  <c:v>2025 жылғы 1-жж. факт</c:v>
                </c:pt>
              </c:strCache>
            </c:strRef>
          </c:cat>
          <c:val>
            <c:numRef>
              <c:f>Лист1!$B$6:$D$6</c:f>
              <c:numCache>
                <c:formatCode>_-* #\ ##0_-;\-* #\ ##0_-;_-* "-"??_-;_-@_-</c:formatCode>
                <c:ptCount val="3"/>
                <c:pt idx="0">
                  <c:v>106591</c:v>
                </c:pt>
                <c:pt idx="1">
                  <c:v>114086</c:v>
                </c:pt>
                <c:pt idx="2">
                  <c:v>111211</c:v>
                </c:pt>
              </c:numCache>
            </c:numRef>
          </c:val>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0-7732-4220-9F33-6F8B9B67FAD9}"/>
            </c:ext>
          </c:extLst>
        </c:ser>
        <c:dLbls>
          <c:showLegendKey val="0"/>
          <c:showVal val="0"/>
          <c:showCatName val="0"/>
          <c:showSerName val="0"/>
          <c:showPercent val="0"/>
          <c:showBubbleSize val="0"/>
        </c:dLbls>
        <c:gapWidth val="150"/>
        <c:axId val="352739992"/>
        <c:axId val="352740384"/>
      </c:barChart>
      <c:catAx>
        <c:axId val="352739992"/>
        <c:scaling>
          <c:orientation val="minMax"/>
        </c:scaling>
        <c:delete val="0"/>
        <c:axPos val="b"/>
        <c:numFmt formatCode="General" sourceLinked="0"/>
        <c:majorTickMark val="out"/>
        <c:minorTickMark val="none"/>
        <c:tickLblPos val="nextTo"/>
        <c:txPr>
          <a:bodyPr/>
          <a:lstStyle/>
          <a:p>
            <a:pPr algn="ctr">
              <a:defRPr lang="en-US" sz="1000" b="1" i="0" u="none" strike="noStrike" kern="1200" baseline="0" smtId="4294967295">
                <a:solidFill>
                  <a:schemeClr val="tx1"/>
                </a:solidFill>
                <a:latin typeface="Arial" panose="020B0604020202020204" pitchFamily="34" charset="0"/>
                <a:ea typeface="+mn-ea"/>
                <a:cs typeface="Arial" panose="020B0604020202020204" pitchFamily="34" charset="0"/>
              </a:defRPr>
            </a:pPr>
            <a:endParaRPr lang="ru-KZ"/>
          </a:p>
        </c:txPr>
        <c:crossAx val="352740384"/>
        <c:crosses val="autoZero"/>
        <c:auto val="0"/>
        <c:lblAlgn val="ctr"/>
        <c:lblOffset val="100"/>
        <c:noMultiLvlLbl val="0"/>
      </c:catAx>
      <c:valAx>
        <c:axId val="352740384"/>
        <c:scaling>
          <c:orientation val="minMax"/>
        </c:scaling>
        <c:delete val="0"/>
        <c:axPos val="l"/>
        <c:majorGridlines/>
        <c:numFmt formatCode="_-* #\ ##0_-;\-* #\ ##0_-;_-* &quot;-&quot;??_-;_-@_-" sourceLinked="1"/>
        <c:majorTickMark val="out"/>
        <c:minorTickMark val="none"/>
        <c:tickLblPos val="nextTo"/>
        <c:txPr>
          <a:bodyPr/>
          <a:lstStyle/>
          <a:p>
            <a:pPr>
              <a:defRPr sz="1100" b="1" smtId="4294967295">
                <a:latin typeface="Arial" panose="020B0604020202020204" pitchFamily="34" charset="0"/>
                <a:cs typeface="Arial" panose="020B0604020202020204" pitchFamily="34" charset="0"/>
              </a:defRPr>
            </a:pPr>
            <a:endParaRPr lang="ru-KZ"/>
          </a:p>
        </c:txPr>
        <c:crossAx val="352739992"/>
        <c:crosses val="autoZero"/>
        <c:crossBetween val="between"/>
      </c:valAx>
    </c:plotArea>
    <c:plotVisOnly val="1"/>
    <c:dispBlanksAs val="gap"/>
    <c:showDLblsOverMax val="0"/>
  </c:chart>
  <c:spPr>
    <a:solidFill>
      <a:srgbClr val="B4C7E7"/>
    </a:solidFill>
    <a:ln>
      <a:noFill/>
    </a:ln>
  </c:spPr>
  <c:txPr>
    <a:bodyPr/>
    <a:lstStyle/>
    <a:p>
      <a:pPr>
        <a:defRPr sz="1400" smtId="4294967295"/>
      </a:pPr>
      <a:endParaRPr lang="ru-KZ"/>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25"/>
    </mc:Choice>
    <mc:Fallback>
      <c:style val="25"/>
    </mc:Fallback>
  </mc:AlternateContent>
  <c:chart>
    <c:title>
      <c:tx>
        <c:rich>
          <a:bodyPr/>
          <a:lstStyle/>
          <a:p>
            <a:pPr rtl="0">
              <a:defRPr sz="1200">
                <a:latin typeface="Arial" panose="020B0604020202020204" pitchFamily="34" charset="0"/>
                <a:cs typeface="Arial" panose="020B0604020202020204" pitchFamily="34" charset="0"/>
              </a:defRPr>
            </a:pPr>
            <a:r>
              <a:rPr lang="kk" sz="1200" b="0" i="0" u="none" strike="noStrike">
                <a:latin typeface="Arial"/>
              </a:rPr>
              <a:t>Таза табыс, млн теңге</a:t>
            </a:r>
          </a:p>
        </c:rich>
      </c:tx>
      <c:overlay val="0"/>
    </c:title>
    <c:autoTitleDeleted val="0"/>
    <c:plotArea>
      <c:layout>
        <c:manualLayout>
          <c:layoutTarget val="inner"/>
          <c:xMode val="edge"/>
          <c:yMode val="edge"/>
          <c:x val="0.1076086014509201"/>
          <c:y val="0.18005633354187012"/>
          <c:w val="0.86221569776535034"/>
          <c:h val="0.67975074052810669"/>
        </c:manualLayout>
      </c:layout>
      <c:barChart>
        <c:barDir val="col"/>
        <c:grouping val="clustered"/>
        <c:varyColors val="0"/>
        <c:ser>
          <c:idx val="0"/>
          <c:order val="0"/>
          <c:tx>
            <c:strRef>
              <c:f>Лист1!$B$1</c:f>
              <c:strCache>
                <c:ptCount val="1"/>
                <c:pt idx="0">
                  <c:v>Таза табыс, млн. теңге</c:v>
                </c:pt>
              </c:strCache>
            </c:strRef>
          </c:tx>
          <c:spPr>
            <a:solidFill>
              <a:srgbClr val="2E3279"/>
            </a:solidFill>
          </c:spPr>
          <c:invertIfNegative val="0"/>
          <c:dLbls>
            <c:spPr>
              <a:noFill/>
              <a:ln>
                <a:noFill/>
              </a:ln>
              <a:effectLst/>
            </c:spPr>
            <c:txPr>
              <a:bodyPr wrap="square" lIns="38100" tIns="19050" rIns="38100" bIns="19050" anchor="ctr" anchorCtr="0">
                <a:spAutoFit/>
              </a:bodyPr>
              <a:lstStyle/>
              <a:p>
                <a:pPr algn="ctr">
                  <a:defRPr lang="en-US" sz="1200" b="1" i="0" u="none" strike="noStrike" kern="1200" baseline="0" smtId="4294967295">
                    <a:solidFill>
                      <a:schemeClr val="tx1"/>
                    </a:solidFill>
                    <a:latin typeface="+mn-lt"/>
                    <a:ea typeface="+mn-ea"/>
                    <a:cs typeface="+mn-cs"/>
                  </a:defRPr>
                </a:pPr>
                <a:endParaRPr lang="ru-KZ"/>
              </a:p>
            </c:txPr>
            <c:dLblPos val="outEnd"/>
            <c:showLegendKey val="0"/>
            <c:showVal val="1"/>
            <c:showCatName val="0"/>
            <c:showSerName val="0"/>
            <c:showPercent val="0"/>
            <c:showBubbleSize val="0"/>
            <c:showLeaderLines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15:showLeaderLines val="1"/>
              </c:ext>
            </c:extLst>
          </c:dLbls>
          <c:cat>
            <c:strRef>
              <c:f>Лист1!$A$2:$A$4</c:f>
              <c:strCache>
                <c:ptCount val="3"/>
                <c:pt idx="0">
                  <c:v>2024 жылғы 1-жж. факт</c:v>
                </c:pt>
                <c:pt idx="1">
                  <c:v>2025 ж 1 жж жоспар</c:v>
                </c:pt>
                <c:pt idx="2">
                  <c:v>2025 жылғы 1-жж. факт</c:v>
                </c:pt>
              </c:strCache>
            </c:strRef>
          </c:cat>
          <c:val>
            <c:numRef>
              <c:f>Лист1!$B$2:$B$4</c:f>
              <c:numCache>
                <c:formatCode>#,##0</c:formatCode>
                <c:ptCount val="3"/>
                <c:pt idx="0">
                  <c:v>22954</c:v>
                </c:pt>
                <c:pt idx="1">
                  <c:v>24400</c:v>
                </c:pt>
                <c:pt idx="2">
                  <c:v>30308</c:v>
                </c:pt>
              </c:numCache>
            </c:numRef>
          </c:val>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0-5A0C-4424-8015-C22AB6EF1354}"/>
            </c:ext>
          </c:extLst>
        </c:ser>
        <c:dLbls>
          <c:showLegendKey val="0"/>
          <c:showVal val="0"/>
          <c:showCatName val="0"/>
          <c:showSerName val="0"/>
          <c:showPercent val="0"/>
          <c:showBubbleSize val="0"/>
        </c:dLbls>
        <c:gapWidth val="150"/>
        <c:axId val="352741952"/>
        <c:axId val="352742344"/>
      </c:barChart>
      <c:catAx>
        <c:axId val="352741952"/>
        <c:scaling>
          <c:orientation val="minMax"/>
        </c:scaling>
        <c:delete val="0"/>
        <c:axPos val="b"/>
        <c:numFmt formatCode="General" sourceLinked="0"/>
        <c:majorTickMark val="out"/>
        <c:minorTickMark val="none"/>
        <c:tickLblPos val="nextTo"/>
        <c:txPr>
          <a:bodyPr/>
          <a:lstStyle/>
          <a:p>
            <a:pPr>
              <a:defRPr sz="1050" b="1" smtId="4294967295">
                <a:latin typeface="Arial" panose="020B0604020202020204" pitchFamily="34" charset="0"/>
                <a:cs typeface="Arial" panose="020B0604020202020204" pitchFamily="34" charset="0"/>
              </a:defRPr>
            </a:pPr>
            <a:endParaRPr lang="ru-KZ"/>
          </a:p>
        </c:txPr>
        <c:crossAx val="352742344"/>
        <c:crosses val="autoZero"/>
        <c:auto val="0"/>
        <c:lblAlgn val="ctr"/>
        <c:lblOffset val="100"/>
        <c:noMultiLvlLbl val="0"/>
      </c:catAx>
      <c:valAx>
        <c:axId val="352742344"/>
        <c:scaling>
          <c:orientation val="minMax"/>
          <c:max val="46000"/>
          <c:min val="0"/>
        </c:scaling>
        <c:delete val="0"/>
        <c:axPos val="l"/>
        <c:majorGridlines/>
        <c:numFmt formatCode="#,##0" sourceLinked="1"/>
        <c:majorTickMark val="out"/>
        <c:minorTickMark val="none"/>
        <c:tickLblPos val="nextTo"/>
        <c:txPr>
          <a:bodyPr/>
          <a:lstStyle/>
          <a:p>
            <a:pPr>
              <a:defRPr sz="1000" b="1" smtId="4294967295">
                <a:latin typeface="Arial" panose="020B0604020202020204" pitchFamily="34" charset="0"/>
                <a:cs typeface="Arial" panose="020B0604020202020204" pitchFamily="34" charset="0"/>
              </a:defRPr>
            </a:pPr>
            <a:endParaRPr lang="ru-KZ"/>
          </a:p>
        </c:txPr>
        <c:crossAx val="352741952"/>
        <c:crosses val="autoZero"/>
        <c:crossBetween val="between"/>
        <c:majorUnit val="5000"/>
      </c:valAx>
      <c:spPr>
        <a:solidFill>
          <a:srgbClr val="B4C7E7"/>
        </a:solidFill>
        <a:ln>
          <a:noFill/>
        </a:ln>
        <a:scene3d>
          <a:camera prst="orthographicFront"/>
          <a:lightRig rig="threePt" dir="t"/>
        </a:scene3d>
        <a:sp3d prstMaterial="dkEdge"/>
      </c:spPr>
    </c:plotArea>
    <c:plotVisOnly val="1"/>
    <c:dispBlanksAs val="gap"/>
    <c:showDLblsOverMax val="0"/>
  </c:chart>
  <c:spPr>
    <a:solidFill>
      <a:srgbClr val="B4C7E7"/>
    </a:solidFill>
    <a:ln>
      <a:noFill/>
    </a:ln>
  </c:spPr>
  <c:txPr>
    <a:bodyPr/>
    <a:lstStyle/>
    <a:p>
      <a:pPr>
        <a:defRPr sz="1800" smtId="4294967295"/>
      </a:pPr>
      <a:endParaRPr lang="ru-KZ"/>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rot="0" spcFirstLastPara="1" vertOverflow="ellipsis" vert="horz" wrap="square" anchor="ctr" anchorCtr="1"/>
          <a:lstStyle/>
          <a:p>
            <a:pPr algn="ctr" rtl="0">
              <a:defRPr lang="ru-RU" sz="1200" b="1" i="0" u="none" strike="noStrike" kern="1200" baseline="0">
                <a:solidFill>
                  <a:prstClr val="black"/>
                </a:solidFill>
                <a:latin typeface="Arial" panose="020B0604020202020204" pitchFamily="34" charset="0"/>
                <a:ea typeface="+mn-ea"/>
                <a:cs typeface="Arial" panose="020B0604020202020204" pitchFamily="34" charset="0"/>
              </a:defRPr>
            </a:pPr>
            <a:r>
              <a:rPr lang="kk" sz="1200" b="1" i="0" u="none" strike="noStrike" kern="1200" baseline="0">
                <a:solidFill>
                  <a:srgbClr val="000000"/>
                </a:solidFill>
                <a:latin typeface="Arial"/>
                <a:ea typeface="+mn-ea"/>
                <a:cs typeface="Arial"/>
              </a:rPr>
              <a:t>Мұнай тасымалдау көлемі, мың тонна</a:t>
            </a:r>
          </a:p>
        </c:rich>
      </c:tx>
      <c:layout>
        <c:manualLayout>
          <c:xMode val="edge"/>
          <c:yMode val="edge"/>
          <c:x val="0.17473712563514709"/>
          <c:y val="2.6248957961797714E-2"/>
        </c:manualLayout>
      </c:layout>
      <c:overlay val="0"/>
      <c:spPr>
        <a:solidFill>
          <a:srgbClr val="B4C7E7"/>
        </a:solidFill>
        <a:ln>
          <a:noFill/>
        </a:ln>
        <a:effectLst/>
      </c:spPr>
    </c:title>
    <c:autoTitleDeleted val="0"/>
    <c:plotArea>
      <c:layout>
        <c:manualLayout>
          <c:layoutTarget val="inner"/>
          <c:xMode val="edge"/>
          <c:yMode val="edge"/>
          <c:x val="0.11510824412107468"/>
          <c:y val="0.13790135085582733"/>
          <c:w val="0.82787209749221802"/>
          <c:h val="0.72703766822814941"/>
        </c:manualLayout>
      </c:layout>
      <c:barChart>
        <c:barDir val="col"/>
        <c:grouping val="clustered"/>
        <c:varyColors val="0"/>
        <c:ser>
          <c:idx val="0"/>
          <c:order val="0"/>
          <c:tx>
            <c:strRef>
              <c:f>Лист1!$B$1</c:f>
              <c:strCache>
                <c:ptCount val="1"/>
                <c:pt idx="0">
                  <c:v>Мұнай тасымалдау көлемі, мың тонна</c:v>
                </c:pt>
              </c:strCache>
            </c:strRef>
          </c:tx>
          <c:spPr>
            <a:solidFill>
              <a:srgbClr val="2E3279"/>
            </a:soli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200" b="1" i="0" u="none" strike="noStrike" kern="1200" baseline="0" smtId="4294967295">
                    <a:solidFill>
                      <a:schemeClr val="tx1"/>
                    </a:solidFill>
                    <a:latin typeface="+mn-lt"/>
                    <a:ea typeface="+mn-ea"/>
                    <a:cs typeface="+mn-cs"/>
                  </a:defRPr>
                </a:pPr>
                <a:endParaRPr lang="ru-KZ"/>
              </a:p>
            </c:txPr>
            <c:dLblPos val="outEnd"/>
            <c:showLegendKey val="0"/>
            <c:showVal val="1"/>
            <c:showCatName val="0"/>
            <c:showSerName val="0"/>
            <c:showPercent val="0"/>
            <c:showBubbleSize val="0"/>
            <c:showLeaderLines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15:showLeaderLines val="1"/>
                <c15:leaderLines>
                  <c:spPr>
                    <a:ln w="6350" cap="flat" cmpd="sng" algn="ctr">
                      <a:solidFill>
                        <a:schemeClr val="tx1"/>
                      </a:solidFill>
                      <a:prstDash val="solid"/>
                      <a:round/>
                    </a:ln>
                  </c:spPr>
                </c15:leaderLines>
              </c:ext>
            </c:extLst>
          </c:dLbls>
          <c:cat>
            <c:strRef>
              <c:f>Лист1!$A$2:$A$4</c:f>
              <c:strCache>
                <c:ptCount val="3"/>
                <c:pt idx="0">
                  <c:v>2024 жылғы 1-жж. факт</c:v>
                </c:pt>
                <c:pt idx="1">
                  <c:v>2025 ж 1 жж жоспар</c:v>
                </c:pt>
                <c:pt idx="2">
                  <c:v>2025 жылғы 1-жж. факт</c:v>
                </c:pt>
              </c:strCache>
            </c:strRef>
          </c:cat>
          <c:val>
            <c:numRef>
              <c:f>Лист1!$B$2:$B$4</c:f>
              <c:numCache>
                <c:formatCode>#,##0</c:formatCode>
                <c:ptCount val="3"/>
                <c:pt idx="0">
                  <c:v>22265</c:v>
                </c:pt>
                <c:pt idx="1">
                  <c:v>20845</c:v>
                </c:pt>
                <c:pt idx="2">
                  <c:v>22268</c:v>
                </c:pt>
              </c:numCache>
            </c:numRef>
          </c:val>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3-1961-4E9A-9F2D-BF4B21EF2A27}"/>
            </c:ext>
          </c:extLst>
        </c:ser>
        <c:dLbls>
          <c:showLegendKey val="0"/>
          <c:showVal val="0"/>
          <c:showCatName val="0"/>
          <c:showSerName val="0"/>
          <c:showPercent val="0"/>
          <c:showBubbleSize val="0"/>
        </c:dLbls>
        <c:gapWidth val="150"/>
        <c:axId val="352741560"/>
        <c:axId val="352743128"/>
      </c:barChart>
      <c:catAx>
        <c:axId val="352741560"/>
        <c:scaling>
          <c:orientation val="minMax"/>
        </c:scaling>
        <c:delete val="0"/>
        <c:axPos val="b"/>
        <c:numFmt formatCode="General" sourceLinked="0"/>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000" b="1" i="0" u="none" strike="noStrike" kern="1200" baseline="0" smtId="4294967295">
                <a:solidFill>
                  <a:schemeClr val="tx1"/>
                </a:solidFill>
                <a:latin typeface="Arial" panose="020B0604020202020204" pitchFamily="34" charset="0"/>
                <a:ea typeface="+mn-ea"/>
                <a:cs typeface="Arial" panose="020B0604020202020204" pitchFamily="34" charset="0"/>
              </a:defRPr>
            </a:pPr>
            <a:endParaRPr lang="ru-KZ"/>
          </a:p>
        </c:txPr>
        <c:crossAx val="352743128"/>
        <c:crosses val="autoZero"/>
        <c:auto val="0"/>
        <c:lblAlgn val="ctr"/>
        <c:lblOffset val="100"/>
        <c:noMultiLvlLbl val="0"/>
      </c:catAx>
      <c:valAx>
        <c:axId val="352743128"/>
        <c:scaling>
          <c:orientation val="minMax"/>
          <c:max val="24000"/>
        </c:scaling>
        <c:delete val="0"/>
        <c:axPos val="l"/>
        <c:majorGridlines>
          <c:spPr>
            <a:ln w="6350" cap="flat" cmpd="sng" algn="ctr">
              <a:solidFill>
                <a:schemeClr val="tx1">
                  <a:tint val="75000"/>
                </a:schemeClr>
              </a:solidFill>
              <a:prstDash val="solid"/>
              <a:round/>
            </a:ln>
            <a:effectLst/>
          </c:spPr>
        </c:majorGridlines>
        <c:numFmt formatCode="#,##0" sourceLinked="0"/>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000" b="1" i="0" u="none" strike="noStrike" kern="1200" baseline="0" smtId="4294967295">
                <a:solidFill>
                  <a:schemeClr val="tx1"/>
                </a:solidFill>
                <a:latin typeface="Arial" panose="020B0604020202020204" pitchFamily="34" charset="0"/>
                <a:ea typeface="+mn-ea"/>
                <a:cs typeface="Arial" panose="020B0604020202020204" pitchFamily="34" charset="0"/>
              </a:defRPr>
            </a:pPr>
            <a:endParaRPr lang="ru-KZ"/>
          </a:p>
        </c:txPr>
        <c:crossAx val="352741560"/>
        <c:crosses val="autoZero"/>
        <c:crossBetween val="between"/>
      </c:valAx>
      <c:spPr>
        <a:solidFill>
          <a:srgbClr val="B4C7E7"/>
        </a:solidFill>
        <a:ln>
          <a:noFill/>
        </a:ln>
        <a:effectLst/>
      </c:spPr>
    </c:plotArea>
    <c:plotVisOnly val="1"/>
    <c:dispBlanksAs val="gap"/>
    <c:showDLblsOverMax val="0"/>
  </c:chart>
  <c:spPr>
    <a:solidFill>
      <a:srgbClr val="B4C7E7">
        <a:alpha val="99000"/>
      </a:srgbClr>
    </a:solidFill>
    <a:ln w="6350" cap="flat" cmpd="sng" algn="ctr">
      <a:noFill/>
      <a:prstDash val="solid"/>
      <a:miter lim="800000"/>
    </a:ln>
    <a:effectLst>
      <a:glow rad="63500">
        <a:schemeClr val="accent1">
          <a:alpha val="40000"/>
        </a:schemeClr>
      </a:glow>
      <a:outerShdw blurRad="50800" dist="50800" dir="3000000" algn="ctr" rotWithShape="0">
        <a:srgbClr val="000000">
          <a:alpha val="43137"/>
        </a:srgbClr>
      </a:outerShdw>
    </a:effectLst>
  </c:spPr>
  <c:txPr>
    <a:bodyPr/>
    <a:lstStyle/>
    <a:p>
      <a:pPr>
        <a:defRPr sz="1800" smtId="4294967295"/>
      </a:pPr>
      <a:endParaRPr lang="ru-KZ"/>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25"/>
    </mc:Choice>
    <mc:Fallback>
      <c:style val="25"/>
    </mc:Fallback>
  </mc:AlternateContent>
  <c:chart>
    <c:title>
      <c:tx>
        <c:rich>
          <a:bodyPr/>
          <a:lstStyle/>
          <a:p>
            <a:pPr rtl="0">
              <a:defRPr sz="1200">
                <a:latin typeface="Arial" panose="020B0604020202020204" pitchFamily="34" charset="0"/>
                <a:cs typeface="Arial" panose="020B0604020202020204" pitchFamily="34" charset="0"/>
              </a:defRPr>
            </a:pPr>
            <a:r>
              <a:rPr lang="kk" sz="1200" b="0" i="0" u="none" strike="noStrike">
                <a:latin typeface="Arial"/>
              </a:rPr>
              <a:t>EBITDA, млн тенге</a:t>
            </a:r>
          </a:p>
        </c:rich>
      </c:tx>
      <c:overlay val="0"/>
    </c:title>
    <c:autoTitleDeleted val="0"/>
    <c:plotArea>
      <c:layout/>
      <c:barChart>
        <c:barDir val="col"/>
        <c:grouping val="clustered"/>
        <c:varyColors val="0"/>
        <c:ser>
          <c:idx val="0"/>
          <c:order val="0"/>
          <c:tx>
            <c:strRef>
              <c:f>Лист1!$B$1</c:f>
              <c:strCache>
                <c:ptCount val="1"/>
                <c:pt idx="0">
                  <c:v>EBITDA, млн. теңгеде</c:v>
                </c:pt>
              </c:strCache>
            </c:strRef>
          </c:tx>
          <c:spPr>
            <a:solidFill>
              <a:srgbClr val="2E3279"/>
            </a:solidFill>
          </c:spPr>
          <c:invertIfNegative val="0"/>
          <c:dLbls>
            <c:spPr>
              <a:noFill/>
              <a:ln>
                <a:noFill/>
              </a:ln>
              <a:effectLst/>
            </c:spPr>
            <c:txPr>
              <a:bodyPr wrap="square" lIns="38100" tIns="19050" rIns="38100" bIns="19050" anchor="ctr" anchorCtr="0">
                <a:spAutoFit/>
              </a:bodyPr>
              <a:lstStyle/>
              <a:p>
                <a:pPr algn="ctr">
                  <a:defRPr lang="en-US" sz="1200" b="1" i="0" u="none" strike="noStrike" kern="1200" baseline="0" smtId="4294967295">
                    <a:solidFill>
                      <a:prstClr val="black"/>
                    </a:solidFill>
                    <a:latin typeface="+mn-lt"/>
                    <a:ea typeface="+mn-ea"/>
                    <a:cs typeface="+mn-cs"/>
                  </a:defRPr>
                </a:pPr>
                <a:endParaRPr lang="ru-KZ"/>
              </a:p>
            </c:txPr>
            <c:dLblPos val="outEnd"/>
            <c:showLegendKey val="0"/>
            <c:showVal val="1"/>
            <c:showCatName val="0"/>
            <c:showSerName val="0"/>
            <c:showPercent val="0"/>
            <c:showBubbleSize val="0"/>
            <c:showLeaderLines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15:showLeaderLines val="1"/>
              </c:ext>
            </c:extLst>
          </c:dLbls>
          <c:cat>
            <c:strRef>
              <c:f>Лист1!$A$2:$A$4</c:f>
              <c:strCache>
                <c:ptCount val="3"/>
                <c:pt idx="0">
                  <c:v>2024 жылғы 1-жж. факт</c:v>
                </c:pt>
                <c:pt idx="1">
                  <c:v>2025 жылғы 1 жж-ға арналған жоспар</c:v>
                </c:pt>
                <c:pt idx="2">
                  <c:v>2025 жылғы 1-жж. факт</c:v>
                </c:pt>
              </c:strCache>
            </c:strRef>
          </c:cat>
          <c:val>
            <c:numRef>
              <c:f>Лист1!$B$2:$B$4</c:f>
              <c:numCache>
                <c:formatCode>#,##0</c:formatCode>
                <c:ptCount val="3"/>
                <c:pt idx="0">
                  <c:v>41129</c:v>
                </c:pt>
                <c:pt idx="1">
                  <c:v>38964</c:v>
                </c:pt>
                <c:pt idx="2">
                  <c:v>44388</c:v>
                </c:pt>
              </c:numCache>
            </c:numRef>
          </c:val>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0-68A6-4B27-936A-405E09E7D089}"/>
            </c:ext>
          </c:extLst>
        </c:ser>
        <c:dLbls>
          <c:showLegendKey val="0"/>
          <c:showVal val="0"/>
          <c:showCatName val="0"/>
          <c:showSerName val="0"/>
          <c:showPercent val="0"/>
          <c:showBubbleSize val="0"/>
        </c:dLbls>
        <c:gapWidth val="150"/>
        <c:axId val="379514864"/>
        <c:axId val="379510160"/>
      </c:barChart>
      <c:catAx>
        <c:axId val="379514864"/>
        <c:scaling>
          <c:orientation val="minMax"/>
        </c:scaling>
        <c:delete val="0"/>
        <c:axPos val="b"/>
        <c:numFmt formatCode="General" sourceLinked="0"/>
        <c:majorTickMark val="out"/>
        <c:minorTickMark val="none"/>
        <c:tickLblPos val="nextTo"/>
        <c:txPr>
          <a:bodyPr/>
          <a:lstStyle/>
          <a:p>
            <a:pPr>
              <a:defRPr sz="1000" b="1" smtId="4294967295">
                <a:latin typeface="Arial" panose="020B0604020202020204" pitchFamily="34" charset="0"/>
                <a:cs typeface="Arial" panose="020B0604020202020204" pitchFamily="34" charset="0"/>
              </a:defRPr>
            </a:pPr>
            <a:endParaRPr lang="ru-KZ"/>
          </a:p>
        </c:txPr>
        <c:crossAx val="379510160"/>
        <c:crosses val="autoZero"/>
        <c:auto val="0"/>
        <c:lblAlgn val="ctr"/>
        <c:lblOffset val="100"/>
        <c:noMultiLvlLbl val="0"/>
      </c:catAx>
      <c:valAx>
        <c:axId val="379510160"/>
        <c:scaling>
          <c:orientation val="minMax"/>
        </c:scaling>
        <c:delete val="0"/>
        <c:axPos val="l"/>
        <c:majorGridlines/>
        <c:numFmt formatCode="#,##0" sourceLinked="1"/>
        <c:majorTickMark val="out"/>
        <c:minorTickMark val="none"/>
        <c:tickLblPos val="nextTo"/>
        <c:txPr>
          <a:bodyPr/>
          <a:lstStyle/>
          <a:p>
            <a:pPr>
              <a:defRPr sz="1000" b="1" smtId="4294967295">
                <a:latin typeface="Arial" panose="020B0604020202020204" pitchFamily="34" charset="0"/>
                <a:cs typeface="Arial" panose="020B0604020202020204" pitchFamily="34" charset="0"/>
              </a:defRPr>
            </a:pPr>
            <a:endParaRPr lang="ru-KZ"/>
          </a:p>
        </c:txPr>
        <c:crossAx val="379514864"/>
        <c:crosses val="autoZero"/>
        <c:crossBetween val="between"/>
      </c:valAx>
      <c:spPr>
        <a:solidFill>
          <a:srgbClr val="B4C7E7"/>
        </a:solidFill>
      </c:spPr>
    </c:plotArea>
    <c:plotVisOnly val="1"/>
    <c:dispBlanksAs val="gap"/>
    <c:showDLblsOverMax val="0"/>
  </c:chart>
  <c:spPr>
    <a:solidFill>
      <a:srgbClr val="B4C7E7"/>
    </a:solidFill>
    <a:ln>
      <a:solidFill>
        <a:schemeClr val="tx1"/>
      </a:solidFill>
    </a:ln>
  </c:spPr>
  <c:txPr>
    <a:bodyPr/>
    <a:lstStyle/>
    <a:p>
      <a:pPr>
        <a:defRPr sz="1800" smtId="4294967295"/>
      </a:pPr>
      <a:endParaRPr lang="ru-KZ"/>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25"/>
    </mc:Choice>
    <mc:Fallback>
      <c:style val="25"/>
    </mc:Fallback>
  </mc:AlternateContent>
  <c:chart>
    <c:title>
      <c:tx>
        <c:rich>
          <a:bodyPr/>
          <a:lstStyle/>
          <a:p>
            <a:pPr rtl="0">
              <a:defRPr sz="1200">
                <a:latin typeface="Arial" panose="020B0604020202020204" pitchFamily="34" charset="0"/>
                <a:cs typeface="Arial" panose="020B0604020202020204" pitchFamily="34" charset="0"/>
              </a:defRPr>
            </a:pPr>
            <a:r>
              <a:rPr lang="kk" sz="1200" b="0" i="0" u="none" strike="noStrike">
                <a:latin typeface="Arial"/>
              </a:rPr>
              <a:t>Еңбек өнімділігі, мың теңге / адам</a:t>
            </a:r>
          </a:p>
        </c:rich>
      </c:tx>
      <c:overlay val="0"/>
    </c:title>
    <c:autoTitleDeleted val="0"/>
    <c:plotArea>
      <c:layout/>
      <c:barChart>
        <c:barDir val="col"/>
        <c:grouping val="clustered"/>
        <c:varyColors val="0"/>
        <c:ser>
          <c:idx val="0"/>
          <c:order val="0"/>
          <c:tx>
            <c:strRef>
              <c:f>Лист1!$B$1</c:f>
              <c:strCache>
                <c:ptCount val="1"/>
                <c:pt idx="0">
                  <c:v>Еңбек өнімділігі, мың теңге/адам</c:v>
                </c:pt>
              </c:strCache>
            </c:strRef>
          </c:tx>
          <c:spPr>
            <a:solidFill>
              <a:srgbClr val="2E3279"/>
            </a:solidFill>
          </c:spPr>
          <c:invertIfNegative val="0"/>
          <c:dLbls>
            <c:spPr>
              <a:noFill/>
              <a:ln>
                <a:noFill/>
              </a:ln>
              <a:effectLst/>
            </c:spPr>
            <c:txPr>
              <a:bodyPr wrap="square" lIns="38100" tIns="19050" rIns="38100" bIns="19050" anchor="ctr">
                <a:spAutoFit/>
              </a:bodyPr>
              <a:lstStyle/>
              <a:p>
                <a:pPr>
                  <a:defRPr lang="en-US" sz="1200" b="1" i="0" u="none" strike="noStrike" kern="1200" baseline="0" smtId="4294967295">
                    <a:solidFill>
                      <a:prstClr val="black"/>
                    </a:solidFill>
                    <a:latin typeface="+mn-lt"/>
                    <a:ea typeface="+mn-ea"/>
                    <a:cs typeface="+mn-cs"/>
                  </a:defRPr>
                </a:pPr>
                <a:endParaRPr lang="ru-KZ"/>
              </a:p>
            </c:txPr>
            <c:dLblPos val="outEnd"/>
            <c:showLegendKey val="0"/>
            <c:showVal val="1"/>
            <c:showCatName val="0"/>
            <c:showSerName val="0"/>
            <c:showPercent val="0"/>
            <c:showBubbleSize val="0"/>
            <c:showLeaderLines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15:showLeaderLines val="1"/>
              </c:ext>
            </c:extLst>
          </c:dLbls>
          <c:cat>
            <c:strRef>
              <c:f>Лист1!$A$2:$A$4</c:f>
              <c:strCache>
                <c:ptCount val="3"/>
                <c:pt idx="0">
                  <c:v>2024 жылғы 1-жж. факт</c:v>
                </c:pt>
                <c:pt idx="1">
                  <c:v>2025 жылғы 1 жж-ға арналған жоспар</c:v>
                </c:pt>
                <c:pt idx="2">
                  <c:v>2025 жылғы 1-жж. факт</c:v>
                </c:pt>
              </c:strCache>
            </c:strRef>
          </c:cat>
          <c:val>
            <c:numRef>
              <c:f>Лист1!$B$2:$B$4</c:f>
              <c:numCache>
                <c:formatCode>#,##0</c:formatCode>
                <c:ptCount val="3"/>
                <c:pt idx="0">
                  <c:v>19323</c:v>
                </c:pt>
                <c:pt idx="1">
                  <c:v>19525</c:v>
                </c:pt>
                <c:pt idx="2">
                  <c:v>20780</c:v>
                </c:pt>
              </c:numCache>
            </c:numRef>
          </c:val>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0-B11A-499E-9124-82566D6A3132}"/>
            </c:ext>
          </c:extLst>
        </c:ser>
        <c:dLbls>
          <c:showLegendKey val="0"/>
          <c:showVal val="0"/>
          <c:showCatName val="0"/>
          <c:showSerName val="0"/>
          <c:showPercent val="0"/>
          <c:showBubbleSize val="0"/>
        </c:dLbls>
        <c:gapWidth val="150"/>
        <c:axId val="380032712"/>
        <c:axId val="380031928"/>
      </c:barChart>
      <c:catAx>
        <c:axId val="380032712"/>
        <c:scaling>
          <c:orientation val="minMax"/>
        </c:scaling>
        <c:delete val="0"/>
        <c:axPos val="b"/>
        <c:numFmt formatCode="General" sourceLinked="0"/>
        <c:majorTickMark val="out"/>
        <c:minorTickMark val="none"/>
        <c:tickLblPos val="nextTo"/>
        <c:txPr>
          <a:bodyPr/>
          <a:lstStyle/>
          <a:p>
            <a:pPr>
              <a:defRPr sz="1000" b="1" smtId="4294967295">
                <a:latin typeface="Arial" panose="020B0604020202020204" pitchFamily="34" charset="0"/>
                <a:cs typeface="Arial" panose="020B0604020202020204" pitchFamily="34" charset="0"/>
              </a:defRPr>
            </a:pPr>
            <a:endParaRPr lang="ru-KZ"/>
          </a:p>
        </c:txPr>
        <c:crossAx val="380031928"/>
        <c:crosses val="autoZero"/>
        <c:auto val="0"/>
        <c:lblAlgn val="ctr"/>
        <c:lblOffset val="100"/>
        <c:noMultiLvlLbl val="0"/>
      </c:catAx>
      <c:valAx>
        <c:axId val="380031928"/>
        <c:scaling>
          <c:orientation val="minMax"/>
        </c:scaling>
        <c:delete val="0"/>
        <c:axPos val="l"/>
        <c:majorGridlines/>
        <c:numFmt formatCode="#,##0" sourceLinked="1"/>
        <c:majorTickMark val="out"/>
        <c:minorTickMark val="none"/>
        <c:tickLblPos val="nextTo"/>
        <c:txPr>
          <a:bodyPr/>
          <a:lstStyle/>
          <a:p>
            <a:pPr>
              <a:defRPr sz="1000" b="1" smtId="4294967295">
                <a:latin typeface="Arial" panose="020B0604020202020204" pitchFamily="34" charset="0"/>
                <a:cs typeface="Arial" panose="020B0604020202020204" pitchFamily="34" charset="0"/>
              </a:defRPr>
            </a:pPr>
            <a:endParaRPr lang="ru-KZ"/>
          </a:p>
        </c:txPr>
        <c:crossAx val="380032712"/>
        <c:crosses val="autoZero"/>
        <c:crossBetween val="between"/>
      </c:valAx>
      <c:spPr>
        <a:solidFill>
          <a:srgbClr val="B4C7E7"/>
        </a:solidFill>
      </c:spPr>
    </c:plotArea>
    <c:plotVisOnly val="1"/>
    <c:dispBlanksAs val="gap"/>
    <c:showDLblsOverMax val="0"/>
  </c:chart>
  <c:spPr>
    <a:solidFill>
      <a:srgbClr val="B4C7E7"/>
    </a:solidFill>
    <a:ln>
      <a:solidFill>
        <a:schemeClr val="tx1"/>
      </a:solidFill>
    </a:ln>
  </c:spPr>
  <c:txPr>
    <a:bodyPr/>
    <a:lstStyle/>
    <a:p>
      <a:pPr>
        <a:defRPr sz="1800" smtId="4294967295"/>
      </a:pPr>
      <a:endParaRPr lang="ru-KZ"/>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25"/>
    </mc:Choice>
    <mc:Fallback>
      <c:style val="25"/>
    </mc:Fallback>
  </mc:AlternateContent>
  <c:chart>
    <c:title>
      <c:tx>
        <c:rich>
          <a:bodyPr/>
          <a:lstStyle/>
          <a:p>
            <a:pPr rtl="0">
              <a:defRPr sz="1200">
                <a:latin typeface="Arial" panose="020B0604020202020204" pitchFamily="34" charset="0"/>
                <a:cs typeface="Arial" panose="020B0604020202020204" pitchFamily="34" charset="0"/>
              </a:defRPr>
            </a:pPr>
            <a:r>
              <a:rPr lang="kk" sz="1200" b="0" i="0" u="none" strike="noStrike">
                <a:latin typeface="Arial"/>
              </a:rPr>
              <a:t>EBITDA margin, %</a:t>
            </a:r>
          </a:p>
        </c:rich>
      </c:tx>
      <c:overlay val="0"/>
    </c:title>
    <c:autoTitleDeleted val="0"/>
    <c:plotArea>
      <c:layout/>
      <c:barChart>
        <c:barDir val="col"/>
        <c:grouping val="clustered"/>
        <c:varyColors val="0"/>
        <c:ser>
          <c:idx val="0"/>
          <c:order val="0"/>
          <c:tx>
            <c:strRef>
              <c:f>Лист1!$B$1</c:f>
              <c:strCache>
                <c:ptCount val="1"/>
                <c:pt idx="0">
                  <c:v>EBITDA margin,  %-бен</c:v>
                </c:pt>
              </c:strCache>
            </c:strRef>
          </c:tx>
          <c:spPr>
            <a:solidFill>
              <a:srgbClr val="2E3279"/>
            </a:solidFill>
          </c:spPr>
          <c:invertIfNegative val="0"/>
          <c:dLbls>
            <c:spPr>
              <a:noFill/>
              <a:ln>
                <a:noFill/>
              </a:ln>
              <a:effectLst/>
            </c:spPr>
            <c:txPr>
              <a:bodyPr wrap="square" lIns="38100" tIns="19050" rIns="38100" bIns="19050" anchor="ctr" anchorCtr="0">
                <a:spAutoFit/>
              </a:bodyPr>
              <a:lstStyle/>
              <a:p>
                <a:pPr algn="ctr">
                  <a:defRPr lang="en-US" sz="1200" b="1" i="0" u="none" strike="noStrike" kern="1200" baseline="0" smtId="4294967295">
                    <a:solidFill>
                      <a:prstClr val="black"/>
                    </a:solidFill>
                    <a:latin typeface="+mn-lt"/>
                    <a:ea typeface="+mn-ea"/>
                    <a:cs typeface="+mn-cs"/>
                  </a:defRPr>
                </a:pPr>
                <a:endParaRPr lang="ru-KZ"/>
              </a:p>
            </c:txPr>
            <c:dLblPos val="outEnd"/>
            <c:showLegendKey val="0"/>
            <c:showVal val="1"/>
            <c:showCatName val="0"/>
            <c:showSerName val="0"/>
            <c:showPercent val="0"/>
            <c:showBubbleSize val="0"/>
            <c:showLeaderLines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15:showLeaderLines val="1"/>
              </c:ext>
            </c:extLst>
          </c:dLbls>
          <c:cat>
            <c:strRef>
              <c:f>Лист1!$A$2:$A$4</c:f>
              <c:strCache>
                <c:ptCount val="3"/>
                <c:pt idx="0">
                  <c:v>2024 жылғы 1-жж. факт</c:v>
                </c:pt>
                <c:pt idx="1">
                  <c:v>2025 жылғы 1 жж-ға арналған жоспар</c:v>
                </c:pt>
                <c:pt idx="2">
                  <c:v>2025 жылғы 1-жж. факт</c:v>
                </c:pt>
              </c:strCache>
            </c:strRef>
          </c:cat>
          <c:val>
            <c:numRef>
              <c:f>Лист1!$B$2:$B$4</c:f>
              <c:numCache>
                <c:formatCode>0</c:formatCode>
                <c:ptCount val="3"/>
                <c:pt idx="0">
                  <c:v>33</c:v>
                </c:pt>
                <c:pt idx="1">
                  <c:v>29</c:v>
                </c:pt>
                <c:pt idx="2">
                  <c:v>33</c:v>
                </c:pt>
              </c:numCache>
            </c:numRef>
          </c:val>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0-8EAA-4211-95AB-5C987027D431}"/>
            </c:ext>
          </c:extLst>
        </c:ser>
        <c:dLbls>
          <c:showLegendKey val="0"/>
          <c:showVal val="0"/>
          <c:showCatName val="0"/>
          <c:showSerName val="0"/>
          <c:showPercent val="0"/>
          <c:showBubbleSize val="0"/>
        </c:dLbls>
        <c:gapWidth val="150"/>
        <c:axId val="380033104"/>
        <c:axId val="380028792"/>
      </c:barChart>
      <c:catAx>
        <c:axId val="380033104"/>
        <c:scaling>
          <c:orientation val="minMax"/>
        </c:scaling>
        <c:delete val="0"/>
        <c:axPos val="b"/>
        <c:numFmt formatCode="General" sourceLinked="0"/>
        <c:majorTickMark val="out"/>
        <c:minorTickMark val="none"/>
        <c:tickLblPos val="nextTo"/>
        <c:txPr>
          <a:bodyPr/>
          <a:lstStyle/>
          <a:p>
            <a:pPr>
              <a:defRPr sz="1000" b="1" smtId="4294967295">
                <a:latin typeface="Arial" panose="020B0604020202020204" pitchFamily="34" charset="0"/>
                <a:cs typeface="Arial" panose="020B0604020202020204" pitchFamily="34" charset="0"/>
              </a:defRPr>
            </a:pPr>
            <a:endParaRPr lang="ru-KZ"/>
          </a:p>
        </c:txPr>
        <c:crossAx val="380028792"/>
        <c:crosses val="autoZero"/>
        <c:auto val="0"/>
        <c:lblAlgn val="ctr"/>
        <c:lblOffset val="100"/>
        <c:noMultiLvlLbl val="0"/>
      </c:catAx>
      <c:valAx>
        <c:axId val="380028792"/>
        <c:scaling>
          <c:orientation val="minMax"/>
          <c:max val="40"/>
          <c:min val="0"/>
        </c:scaling>
        <c:delete val="0"/>
        <c:axPos val="l"/>
        <c:majorGridlines/>
        <c:numFmt formatCode="0" sourceLinked="1"/>
        <c:majorTickMark val="out"/>
        <c:minorTickMark val="none"/>
        <c:tickLblPos val="nextTo"/>
        <c:txPr>
          <a:bodyPr/>
          <a:lstStyle/>
          <a:p>
            <a:pPr>
              <a:defRPr sz="1000" b="1" smtId="4294967295">
                <a:latin typeface="Arial" panose="020B0604020202020204" pitchFamily="34" charset="0"/>
                <a:cs typeface="Arial" panose="020B0604020202020204" pitchFamily="34" charset="0"/>
              </a:defRPr>
            </a:pPr>
            <a:endParaRPr lang="ru-KZ"/>
          </a:p>
        </c:txPr>
        <c:crossAx val="380033104"/>
        <c:crosses val="autoZero"/>
        <c:crossBetween val="between"/>
        <c:majorUnit val="10"/>
      </c:valAx>
      <c:spPr>
        <a:solidFill>
          <a:srgbClr val="B4C7E7"/>
        </a:solidFill>
      </c:spPr>
    </c:plotArea>
    <c:plotVisOnly val="1"/>
    <c:dispBlanksAs val="gap"/>
    <c:showDLblsOverMax val="0"/>
  </c:chart>
  <c:spPr>
    <a:solidFill>
      <a:srgbClr val="B4C7E7"/>
    </a:solidFill>
    <a:ln>
      <a:solidFill>
        <a:schemeClr val="tx1"/>
      </a:solidFill>
    </a:ln>
  </c:spPr>
  <c:txPr>
    <a:bodyPr/>
    <a:lstStyle/>
    <a:p>
      <a:pPr>
        <a:defRPr sz="1800" smtId="4294967295"/>
      </a:pPr>
      <a:endParaRPr lang="ru-KZ"/>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25"/>
    </mc:Choice>
    <mc:Fallback>
      <c:style val="25"/>
    </mc:Fallback>
  </mc:AlternateContent>
  <c:chart>
    <c:title>
      <c:tx>
        <c:rich>
          <a:bodyPr/>
          <a:lstStyle/>
          <a:p>
            <a:pPr rtl="0">
              <a:defRPr sz="1200">
                <a:latin typeface="Arial" panose="020B0604020202020204" pitchFamily="34" charset="0"/>
                <a:cs typeface="Arial" panose="020B0604020202020204" pitchFamily="34" charset="0"/>
              </a:defRPr>
            </a:pPr>
            <a:r>
              <a:rPr lang="kk" sz="1200" b="0" i="0" u="none" strike="noStrike">
                <a:latin typeface="Arial"/>
              </a:rPr>
              <a:t>Күрделі салымдар, млн теңге</a:t>
            </a:r>
          </a:p>
        </c:rich>
      </c:tx>
      <c:overlay val="0"/>
    </c:title>
    <c:autoTitleDeleted val="0"/>
    <c:plotArea>
      <c:layout>
        <c:manualLayout>
          <c:layoutTarget val="inner"/>
          <c:xMode val="edge"/>
          <c:yMode val="edge"/>
          <c:x val="0.11650716513395309"/>
          <c:y val="0.14428076148033142"/>
          <c:w val="0.85544085502624512"/>
          <c:h val="0.69985836744308472"/>
        </c:manualLayout>
      </c:layout>
      <c:barChart>
        <c:barDir val="col"/>
        <c:grouping val="clustered"/>
        <c:varyColors val="0"/>
        <c:ser>
          <c:idx val="0"/>
          <c:order val="0"/>
          <c:tx>
            <c:strRef>
              <c:f>Лист1!$B$1</c:f>
              <c:strCache>
                <c:ptCount val="1"/>
                <c:pt idx="0">
                  <c:v>Күрделі салымдар, млн. теңгеге</c:v>
                </c:pt>
              </c:strCache>
            </c:strRef>
          </c:tx>
          <c:spPr>
            <a:solidFill>
              <a:srgbClr val="2E3279"/>
            </a:solidFill>
          </c:spPr>
          <c:invertIfNegative val="0"/>
          <c:dLbls>
            <c:spPr>
              <a:noFill/>
              <a:ln>
                <a:noFill/>
              </a:ln>
              <a:effectLst/>
            </c:spPr>
            <c:txPr>
              <a:bodyPr wrap="square" lIns="38100" tIns="19050" rIns="38100" bIns="19050" anchor="ctr" anchorCtr="0">
                <a:spAutoFit/>
              </a:bodyPr>
              <a:lstStyle/>
              <a:p>
                <a:pPr algn="ctr">
                  <a:defRPr lang="en-US" sz="1150" b="1" i="0" u="none" strike="noStrike" kern="1200" baseline="0" smtId="4294967295">
                    <a:solidFill>
                      <a:schemeClr val="tx1"/>
                    </a:solidFill>
                    <a:latin typeface="+mn-lt"/>
                    <a:ea typeface="+mn-ea"/>
                    <a:cs typeface="+mn-cs"/>
                  </a:defRPr>
                </a:pPr>
                <a:endParaRPr lang="ru-KZ"/>
              </a:p>
            </c:txPr>
            <c:dLblPos val="outEnd"/>
            <c:showLegendKey val="0"/>
            <c:showVal val="1"/>
            <c:showCatName val="0"/>
            <c:showSerName val="0"/>
            <c:showPercent val="0"/>
            <c:showBubbleSize val="0"/>
            <c:showLeaderLines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15:showLeaderLines val="1"/>
              </c:ext>
            </c:extLst>
          </c:dLbls>
          <c:cat>
            <c:strRef>
              <c:f>Лист1!$A$2:$A$4</c:f>
              <c:strCache>
                <c:ptCount val="3"/>
                <c:pt idx="0">
                  <c:v>2024 жылғы 1-жж. факт</c:v>
                </c:pt>
                <c:pt idx="1">
                  <c:v>2025 жылғы 1 жж-ға арналған жоспар</c:v>
                </c:pt>
                <c:pt idx="2">
                  <c:v>2025 жылғы 1-жж. факт</c:v>
                </c:pt>
              </c:strCache>
            </c:strRef>
          </c:cat>
          <c:val>
            <c:numRef>
              <c:f>Лист1!$B$2:$B$4</c:f>
              <c:numCache>
                <c:formatCode>#,##0</c:formatCode>
                <c:ptCount val="3"/>
                <c:pt idx="0">
                  <c:v>9951</c:v>
                </c:pt>
                <c:pt idx="1">
                  <c:v>8378</c:v>
                </c:pt>
                <c:pt idx="2">
                  <c:v>16334</c:v>
                </c:pt>
              </c:numCache>
            </c:numRef>
          </c:val>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0-CD56-4B37-85DB-91BDCC15E4EF}"/>
            </c:ext>
          </c:extLst>
        </c:ser>
        <c:dLbls>
          <c:showLegendKey val="0"/>
          <c:showVal val="0"/>
          <c:showCatName val="0"/>
          <c:showSerName val="0"/>
          <c:showPercent val="0"/>
          <c:showBubbleSize val="0"/>
        </c:dLbls>
        <c:gapWidth val="150"/>
        <c:axId val="379516040"/>
        <c:axId val="379514080"/>
      </c:barChart>
      <c:catAx>
        <c:axId val="379516040"/>
        <c:scaling>
          <c:orientation val="minMax"/>
        </c:scaling>
        <c:delete val="0"/>
        <c:axPos val="b"/>
        <c:numFmt formatCode="General" sourceLinked="0"/>
        <c:majorTickMark val="out"/>
        <c:minorTickMark val="none"/>
        <c:tickLblPos val="nextTo"/>
        <c:txPr>
          <a:bodyPr/>
          <a:lstStyle/>
          <a:p>
            <a:pPr>
              <a:defRPr sz="1000" b="1" smtId="4294967295">
                <a:latin typeface="Arial" panose="020B0604020202020204" pitchFamily="34" charset="0"/>
                <a:cs typeface="Arial" panose="020B0604020202020204" pitchFamily="34" charset="0"/>
              </a:defRPr>
            </a:pPr>
            <a:endParaRPr lang="ru-KZ"/>
          </a:p>
        </c:txPr>
        <c:crossAx val="379514080"/>
        <c:crosses val="autoZero"/>
        <c:auto val="0"/>
        <c:lblAlgn val="ctr"/>
        <c:lblOffset val="100"/>
        <c:noMultiLvlLbl val="0"/>
      </c:catAx>
      <c:valAx>
        <c:axId val="379514080"/>
        <c:scaling>
          <c:orientation val="minMax"/>
        </c:scaling>
        <c:delete val="0"/>
        <c:axPos val="l"/>
        <c:majorGridlines/>
        <c:numFmt formatCode="#,##0" sourceLinked="1"/>
        <c:majorTickMark val="out"/>
        <c:minorTickMark val="none"/>
        <c:tickLblPos val="nextTo"/>
        <c:txPr>
          <a:bodyPr/>
          <a:lstStyle/>
          <a:p>
            <a:pPr>
              <a:defRPr sz="1000" b="1" smtId="4294967295">
                <a:latin typeface="Arial" panose="020B0604020202020204" pitchFamily="34" charset="0"/>
                <a:cs typeface="Arial" panose="020B0604020202020204" pitchFamily="34" charset="0"/>
              </a:defRPr>
            </a:pPr>
            <a:endParaRPr lang="ru-KZ"/>
          </a:p>
        </c:txPr>
        <c:crossAx val="379516040"/>
        <c:crosses val="autoZero"/>
        <c:crossBetween val="between"/>
      </c:valAx>
      <c:spPr>
        <a:solidFill>
          <a:srgbClr val="B4C7E7"/>
        </a:solidFill>
      </c:spPr>
    </c:plotArea>
    <c:plotVisOnly val="1"/>
    <c:dispBlanksAs val="gap"/>
    <c:showDLblsOverMax val="0"/>
  </c:chart>
  <c:spPr>
    <a:solidFill>
      <a:srgbClr val="B4C7E7"/>
    </a:solidFill>
    <a:ln>
      <a:solidFill>
        <a:schemeClr val="tx1"/>
      </a:solidFill>
    </a:ln>
  </c:spPr>
  <c:txPr>
    <a:bodyPr/>
    <a:lstStyle/>
    <a:p>
      <a:pPr>
        <a:defRPr sz="1800" smtId="4294967295"/>
      </a:pPr>
      <a:endParaRPr lang="ru-KZ"/>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25"/>
    </mc:Choice>
    <mc:Fallback>
      <c:style val="25"/>
    </mc:Fallback>
  </mc:AlternateContent>
  <c:chart>
    <c:title>
      <c:tx>
        <c:rich>
          <a:bodyPr/>
          <a:lstStyle/>
          <a:p>
            <a:pPr rtl="0">
              <a:defRPr sz="1200">
                <a:latin typeface="Arial" panose="020B0604020202020204" pitchFamily="34" charset="0"/>
                <a:cs typeface="Arial" panose="020B0604020202020204" pitchFamily="34" charset="0"/>
              </a:defRPr>
            </a:pPr>
            <a:r>
              <a:rPr lang="kk" sz="1200" b="0" i="0" u="none" strike="noStrike">
                <a:latin typeface="Arial"/>
                <a:cs typeface="Arial"/>
              </a:rPr>
              <a:t>Кірістер, млн теңге</a:t>
            </a:r>
          </a:p>
        </c:rich>
      </c:tx>
      <c:layout>
        <c:manualLayout>
          <c:xMode val="edge"/>
          <c:yMode val="edge"/>
          <c:x val="0.32200607657432556"/>
          <c:y val="4.6701133251190186E-2"/>
        </c:manualLayout>
      </c:layout>
      <c:overlay val="0"/>
    </c:title>
    <c:autoTitleDeleted val="0"/>
    <c:plotArea>
      <c:layout>
        <c:manualLayout>
          <c:layoutTarget val="inner"/>
          <c:xMode val="edge"/>
          <c:yMode val="edge"/>
          <c:x val="0.15068444609642029"/>
          <c:y val="0.22082437574863434"/>
          <c:w val="0.82915908098220825"/>
          <c:h val="0.65963780879974365"/>
        </c:manualLayout>
      </c:layout>
      <c:barChart>
        <c:barDir val="col"/>
        <c:grouping val="clustered"/>
        <c:varyColors val="0"/>
        <c:ser>
          <c:idx val="0"/>
          <c:order val="0"/>
          <c:tx>
            <c:strRef>
              <c:f>Лист1!$A$9</c:f>
              <c:strCache>
                <c:ptCount val="1"/>
                <c:pt idx="0">
                  <c:v>Түсім, млн. теңге</c:v>
                </c:pt>
              </c:strCache>
            </c:strRef>
          </c:tx>
          <c:spPr>
            <a:solidFill>
              <a:srgbClr val="2E3279"/>
            </a:solidFill>
          </c:spPr>
          <c:invertIfNegative val="0"/>
          <c:dLbls>
            <c:spPr>
              <a:noFill/>
              <a:ln>
                <a:noFill/>
              </a:ln>
              <a:effectLst/>
            </c:spPr>
            <c:txPr>
              <a:bodyPr wrap="square" lIns="38100" tIns="19050" rIns="38100" bIns="19050" anchor="ctr">
                <a:spAutoFit/>
              </a:bodyPr>
              <a:lstStyle/>
              <a:p>
                <a:pPr>
                  <a:defRPr sz="1200" b="1" smtId="4294967295">
                    <a:latin typeface="Arial" panose="020B0604020202020204" pitchFamily="34" charset="0"/>
                    <a:cs typeface="Arial" panose="020B0604020202020204" pitchFamily="34" charset="0"/>
                  </a:defRPr>
                </a:pPr>
                <a:endParaRPr lang="ru-KZ"/>
              </a:p>
            </c:txPr>
            <c:dLblPos val="outEnd"/>
            <c:showLegendKey val="0"/>
            <c:showVal val="1"/>
            <c:showCatName val="0"/>
            <c:showSerName val="0"/>
            <c:showPercent val="0"/>
            <c:showBubbleSize val="0"/>
            <c:showLeaderLines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15:showLeaderLines val="1"/>
              </c:ext>
            </c:extLst>
          </c:dLbls>
          <c:cat>
            <c:strRef>
              <c:f>Лист1!$B$8:$D$8</c:f>
              <c:strCache>
                <c:ptCount val="3"/>
                <c:pt idx="0">
                  <c:v>2024 жылғы 1-ж/ж факт</c:v>
                </c:pt>
                <c:pt idx="1">
                  <c:v>2025 жылға арналған жоспар</c:v>
                </c:pt>
                <c:pt idx="2">
                  <c:v>2025 жылғы 1 ж/ж факт </c:v>
                </c:pt>
              </c:strCache>
            </c:strRef>
          </c:cat>
          <c:val>
            <c:numRef>
              <c:f>Лист1!$B$9:$D$9</c:f>
              <c:numCache>
                <c:formatCode>_-* #\ ##0_-;\-* #\ ##0_-;_-* "-"??_-;_-@_-</c:formatCode>
                <c:ptCount val="3"/>
                <c:pt idx="0">
                  <c:v>37524</c:v>
                </c:pt>
                <c:pt idx="1">
                  <c:v>82137</c:v>
                </c:pt>
                <c:pt idx="2">
                  <c:v>38165</c:v>
                </c:pt>
              </c:numCache>
            </c:numRef>
          </c:val>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0-CA6A-4B52-BFEE-CD3E7BDB8312}"/>
            </c:ext>
          </c:extLst>
        </c:ser>
        <c:dLbls>
          <c:showLegendKey val="0"/>
          <c:showVal val="0"/>
          <c:showCatName val="0"/>
          <c:showSerName val="0"/>
          <c:showPercent val="0"/>
          <c:showBubbleSize val="0"/>
        </c:dLbls>
        <c:gapWidth val="150"/>
        <c:axId val="20562304"/>
        <c:axId val="20564992"/>
      </c:barChart>
      <c:catAx>
        <c:axId val="20562304"/>
        <c:scaling>
          <c:orientation val="minMax"/>
        </c:scaling>
        <c:delete val="0"/>
        <c:axPos val="b"/>
        <c:numFmt formatCode="General" sourceLinked="0"/>
        <c:majorTickMark val="out"/>
        <c:minorTickMark val="none"/>
        <c:tickLblPos val="nextTo"/>
        <c:txPr>
          <a:bodyPr/>
          <a:lstStyle/>
          <a:p>
            <a:pPr>
              <a:defRPr sz="1000" b="1" smtId="4294967295">
                <a:latin typeface="Arial" panose="020B0604020202020204" pitchFamily="34" charset="0"/>
                <a:cs typeface="Arial" panose="020B0604020202020204" pitchFamily="34" charset="0"/>
              </a:defRPr>
            </a:pPr>
            <a:endParaRPr lang="ru-KZ"/>
          </a:p>
        </c:txPr>
        <c:crossAx val="20564992"/>
        <c:crosses val="autoZero"/>
        <c:auto val="0"/>
        <c:lblAlgn val="ctr"/>
        <c:lblOffset val="100"/>
        <c:noMultiLvlLbl val="0"/>
      </c:catAx>
      <c:valAx>
        <c:axId val="20564992"/>
        <c:scaling>
          <c:orientation val="minMax"/>
        </c:scaling>
        <c:delete val="0"/>
        <c:axPos val="l"/>
        <c:majorGridlines/>
        <c:numFmt formatCode="_-* #\ ##0_-;\-* #\ ##0_-;_-* &quot;-&quot;??_-;_-@_-" sourceLinked="1"/>
        <c:majorTickMark val="out"/>
        <c:minorTickMark val="none"/>
        <c:tickLblPos val="nextTo"/>
        <c:txPr>
          <a:bodyPr/>
          <a:lstStyle/>
          <a:p>
            <a:pPr>
              <a:defRPr sz="1000" b="1" smtId="4294967295">
                <a:latin typeface="Arial" panose="020B0604020202020204" pitchFamily="34" charset="0"/>
                <a:cs typeface="Arial" panose="020B0604020202020204" pitchFamily="34" charset="0"/>
              </a:defRPr>
            </a:pPr>
            <a:endParaRPr lang="ru-KZ"/>
          </a:p>
        </c:txPr>
        <c:crossAx val="20562304"/>
        <c:crosses val="autoZero"/>
        <c:crossBetween val="between"/>
      </c:valAx>
    </c:plotArea>
    <c:plotVisOnly val="1"/>
    <c:dispBlanksAs val="gap"/>
    <c:showDLblsOverMax val="0"/>
  </c:chart>
  <c:spPr>
    <a:solidFill>
      <a:srgbClr val="B4C7E7"/>
    </a:solidFill>
    <a:ln>
      <a:solidFill>
        <a:prstClr val="black"/>
      </a:solidFill>
    </a:ln>
  </c:spPr>
  <c:txPr>
    <a:bodyPr/>
    <a:lstStyle/>
    <a:p>
      <a:pPr>
        <a:defRPr sz="1800" smtId="4294967295"/>
      </a:pPr>
      <a:endParaRPr lang="ru-KZ"/>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4" y="18"/>
            <a:ext cx="4307734" cy="340436"/>
          </a:xfrm>
          <a:prstGeom prst="rect">
            <a:avLst/>
          </a:prstGeom>
        </p:spPr>
        <p:txBody>
          <a:bodyPr vert="horz" lIns="92351" tIns="46174" rIns="92351" bIns="46174" rtlCol="0"/>
          <a:lstStyle>
            <a:lvl1pPr algn="l">
              <a:defRPr sz="1100"/>
            </a:lvl1pPr>
          </a:lstStyle>
          <a:p>
            <a:endParaRPr lang="ru-RU"/>
          </a:p>
        </p:txBody>
      </p:sp>
      <p:sp>
        <p:nvSpPr>
          <p:cNvPr id="3" name="Дата 2"/>
          <p:cNvSpPr>
            <a:spLocks noGrp="1"/>
          </p:cNvSpPr>
          <p:nvPr>
            <p:ph type="dt" idx="1"/>
          </p:nvPr>
        </p:nvSpPr>
        <p:spPr>
          <a:xfrm>
            <a:off x="5630900" y="18"/>
            <a:ext cx="4307734" cy="340436"/>
          </a:xfrm>
          <a:prstGeom prst="rect">
            <a:avLst/>
          </a:prstGeom>
        </p:spPr>
        <p:txBody>
          <a:bodyPr vert="horz" lIns="92351" tIns="46174" rIns="92351" bIns="46174" rtlCol="0"/>
          <a:lstStyle>
            <a:lvl1pPr algn="r">
              <a:defRPr sz="1100"/>
            </a:lvl1pPr>
          </a:lstStyle>
          <a:p>
            <a:fld id="{89CB03DD-5940-4FE4-8629-7FCC6F509043}" type="datetimeFigureOut">
              <a:rPr lang="ru-RU" smtClean="0"/>
              <a:t>30.07.2025</a:t>
            </a:fld>
            <a:endParaRPr lang="ru-RU"/>
          </a:p>
        </p:txBody>
      </p:sp>
      <p:sp>
        <p:nvSpPr>
          <p:cNvPr id="4" name="Образ слайда 3"/>
          <p:cNvSpPr>
            <a:spLocks noGrp="1" noRot="1" noChangeAspect="1"/>
          </p:cNvSpPr>
          <p:nvPr>
            <p:ph type="sldImg" idx="2"/>
          </p:nvPr>
        </p:nvSpPr>
        <p:spPr>
          <a:xfrm>
            <a:off x="2701925" y="508000"/>
            <a:ext cx="4537075" cy="2554288"/>
          </a:xfrm>
          <a:prstGeom prst="rect">
            <a:avLst/>
          </a:prstGeom>
          <a:noFill/>
          <a:ln w="12700">
            <a:solidFill>
              <a:prstClr val="black"/>
            </a:solidFill>
          </a:ln>
        </p:spPr>
      </p:sp>
      <p:sp>
        <p:nvSpPr>
          <p:cNvPr id="5" name="Заметки 4"/>
          <p:cNvSpPr>
            <a:spLocks noGrp="1"/>
          </p:cNvSpPr>
          <p:nvPr>
            <p:ph type="body" sz="quarter" idx="3"/>
          </p:nvPr>
        </p:nvSpPr>
        <p:spPr>
          <a:xfrm>
            <a:off x="994096" y="3234179"/>
            <a:ext cx="7952740" cy="3063953"/>
          </a:xfrm>
          <a:prstGeom prst="rect">
            <a:avLst/>
          </a:prstGeom>
        </p:spPr>
        <p:txBody>
          <a:bodyPr vert="horz" lIns="92351" tIns="46174" rIns="92351" bIns="46174"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14" y="6467178"/>
            <a:ext cx="4307734" cy="340436"/>
          </a:xfrm>
          <a:prstGeom prst="rect">
            <a:avLst/>
          </a:prstGeom>
        </p:spPr>
        <p:txBody>
          <a:bodyPr vert="horz" lIns="92351" tIns="46174" rIns="92351" bIns="46174" rtlCol="0" anchor="b"/>
          <a:lstStyle>
            <a:lvl1pPr algn="l">
              <a:defRPr sz="1100"/>
            </a:lvl1pPr>
          </a:lstStyle>
          <a:p>
            <a:endParaRPr lang="ru-RU"/>
          </a:p>
        </p:txBody>
      </p:sp>
      <p:sp>
        <p:nvSpPr>
          <p:cNvPr id="7" name="Номер слайда 6"/>
          <p:cNvSpPr>
            <a:spLocks noGrp="1"/>
          </p:cNvSpPr>
          <p:nvPr>
            <p:ph type="sldNum" sz="quarter" idx="5"/>
          </p:nvPr>
        </p:nvSpPr>
        <p:spPr>
          <a:xfrm>
            <a:off x="5630900" y="6467178"/>
            <a:ext cx="4307734" cy="340436"/>
          </a:xfrm>
          <a:prstGeom prst="rect">
            <a:avLst/>
          </a:prstGeom>
        </p:spPr>
        <p:txBody>
          <a:bodyPr vert="horz" lIns="92351" tIns="46174" rIns="92351" bIns="46174" rtlCol="0" anchor="b"/>
          <a:lstStyle>
            <a:lvl1pPr algn="r">
              <a:defRPr sz="1100"/>
            </a:lvl1pPr>
          </a:lstStyle>
          <a:p>
            <a:fld id="{00EBBB81-5B88-4D85-897F-9DE79232B4AE}" type="slidenum">
              <a:rPr lang="ru-RU" smtClean="0"/>
              <a:t>‹#›</a:t>
            </a:fld>
            <a:endParaRPr lang="ru-RU"/>
          </a:p>
        </p:txBody>
      </p:sp>
    </p:spTree>
    <p:extLst>
      <p:ext uri="{BB962C8B-B14F-4D97-AF65-F5344CB8AC3E}">
        <p14:creationId xmlns:p14="http://schemas.microsoft.com/office/powerpoint/2010/main" val="4261670650"/>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mn-lt"/>
        <a:ea typeface="+mn-ea"/>
        <a:cs typeface="+mn-cs"/>
      </a:defRPr>
    </a:lvl1pPr>
    <a:lvl2pPr marL="609585" algn="l" defTabSz="1219170" rtl="0" eaLnBrk="1" latinLnBrk="0" hangingPunct="1">
      <a:defRPr sz="1600" kern="1200">
        <a:solidFill>
          <a:schemeClr val="tx1"/>
        </a:solidFill>
        <a:latin typeface="+mn-lt"/>
        <a:ea typeface="+mn-ea"/>
        <a:cs typeface="+mn-cs"/>
      </a:defRPr>
    </a:lvl2pPr>
    <a:lvl3pPr marL="1219170" algn="l" defTabSz="1219170" rtl="0" eaLnBrk="1" latinLnBrk="0" hangingPunct="1">
      <a:defRPr sz="1600" kern="1200">
        <a:solidFill>
          <a:schemeClr val="tx1"/>
        </a:solidFill>
        <a:latin typeface="+mn-lt"/>
        <a:ea typeface="+mn-ea"/>
        <a:cs typeface="+mn-cs"/>
      </a:defRPr>
    </a:lvl3pPr>
    <a:lvl4pPr marL="1828754" algn="l" defTabSz="1219170" rtl="0" eaLnBrk="1" latinLnBrk="0" hangingPunct="1">
      <a:defRPr sz="1600" kern="1200">
        <a:solidFill>
          <a:schemeClr val="tx1"/>
        </a:solidFill>
        <a:latin typeface="+mn-lt"/>
        <a:ea typeface="+mn-ea"/>
        <a:cs typeface="+mn-cs"/>
      </a:defRPr>
    </a:lvl4pPr>
    <a:lvl5pPr marL="2438339" algn="l" defTabSz="1219170" rtl="0" eaLnBrk="1" latinLnBrk="0" hangingPunct="1">
      <a:defRPr sz="1600" kern="1200">
        <a:solidFill>
          <a:schemeClr val="tx1"/>
        </a:solidFill>
        <a:latin typeface="+mn-lt"/>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701925" y="508000"/>
            <a:ext cx="4537075" cy="2554288"/>
          </a:xfrm>
        </p:spPr>
      </p:sp>
      <p:sp>
        <p:nvSpPr>
          <p:cNvPr id="3" name="Заметки 2"/>
          <p:cNvSpPr>
            <a:spLocks noGrp="1"/>
          </p:cNvSpPr>
          <p:nvPr>
            <p:ph type="body" idx="1"/>
          </p:nvPr>
        </p:nvSpPr>
        <p:spPr>
          <a:xfrm>
            <a:off x="994116" y="3234200"/>
            <a:ext cx="8162425" cy="3183072"/>
          </a:xfrm>
        </p:spPr>
        <p:txBody>
          <a:bodyPr/>
          <a:lstStyle/>
          <a:p>
            <a:pPr algn="just"/>
            <a:endParaRPr lang="ru-RU" sz="90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fld id="{A55D9428-2B7A-42EA-BB9D-CE96CA7DCC0E}" type="slidenum">
              <a:rPr lang="ru-RU" smtClean="0"/>
              <a:t>2</a:t>
            </a:fld>
            <a:endParaRPr lang="ru-RU"/>
          </a:p>
        </p:txBody>
      </p:sp>
    </p:spTree>
    <p:extLst>
      <p:ext uri="{BB962C8B-B14F-4D97-AF65-F5344CB8AC3E}">
        <p14:creationId xmlns:p14="http://schemas.microsoft.com/office/powerpoint/2010/main" val="8941476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2446338" y="555625"/>
            <a:ext cx="4973637" cy="2798763"/>
          </a:xfrm>
        </p:spPr>
      </p:sp>
      <p:sp>
        <p:nvSpPr>
          <p:cNvPr id="53251" name="Rectangle 3"/>
          <p:cNvSpPr>
            <a:spLocks noGrp="1" noChangeArrowheads="1"/>
          </p:cNvSpPr>
          <p:nvPr>
            <p:ph type="body" idx="1"/>
          </p:nvPr>
        </p:nvSpPr>
        <p:spPr>
          <a:noFill/>
        </p:spPr>
        <p:txBody>
          <a:bodyPr/>
          <a:lstStyle/>
          <a:p>
            <a:pPr algn="l" eaLnBrk="1" hangingPunct="1"/>
            <a:endParaRPr lang="ru-RU" altLang="ru-RU" b="0"/>
          </a:p>
        </p:txBody>
      </p:sp>
      <p:sp>
        <p:nvSpPr>
          <p:cNvPr id="4" name="Номер слайда 3"/>
          <p:cNvSpPr>
            <a:spLocks noGrp="1"/>
          </p:cNvSpPr>
          <p:nvPr>
            <p:ph type="sldNum" sz="quarter" idx="5"/>
          </p:nvPr>
        </p:nvSpPr>
        <p:spPr>
          <a:xfrm>
            <a:off x="5588697" y="7068728"/>
            <a:ext cx="4275447" cy="372105"/>
          </a:xfrm>
        </p:spPr>
        <p:txBody>
          <a:bodyPr/>
          <a:lstStyle/>
          <a:p>
            <a:fld id="{00EBBB81-5B88-4D85-897F-9DE79232B4AE}" type="slidenum">
              <a:rPr lang="ru-RU" smtClean="0"/>
              <a:t>11</a:t>
            </a:fld>
            <a:endParaRPr lang="ru-RU"/>
          </a:p>
        </p:txBody>
      </p:sp>
    </p:spTree>
    <p:extLst>
      <p:ext uri="{BB962C8B-B14F-4D97-AF65-F5344CB8AC3E}">
        <p14:creationId xmlns:p14="http://schemas.microsoft.com/office/powerpoint/2010/main" val="41224041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2446338" y="555625"/>
            <a:ext cx="4973637" cy="2798763"/>
          </a:xfrm>
        </p:spPr>
      </p:sp>
      <p:sp>
        <p:nvSpPr>
          <p:cNvPr id="53251" name="Rectangle 3"/>
          <p:cNvSpPr>
            <a:spLocks noGrp="1" noChangeArrowheads="1"/>
          </p:cNvSpPr>
          <p:nvPr>
            <p:ph type="body" idx="1"/>
          </p:nvPr>
        </p:nvSpPr>
        <p:spPr>
          <a:noFill/>
        </p:spPr>
        <p:txBody>
          <a:bodyPr/>
          <a:lstStyle/>
          <a:p>
            <a:pPr algn="l" eaLnBrk="1" hangingPunct="1"/>
            <a:endParaRPr lang="ru-RU" altLang="ru-RU" b="0"/>
          </a:p>
        </p:txBody>
      </p:sp>
      <p:sp>
        <p:nvSpPr>
          <p:cNvPr id="4" name="Номер слайда 3"/>
          <p:cNvSpPr>
            <a:spLocks noGrp="1"/>
          </p:cNvSpPr>
          <p:nvPr>
            <p:ph type="sldNum" sz="quarter" idx="5"/>
          </p:nvPr>
        </p:nvSpPr>
        <p:spPr>
          <a:xfrm>
            <a:off x="5588697" y="7068728"/>
            <a:ext cx="4275447" cy="372105"/>
          </a:xfrm>
        </p:spPr>
        <p:txBody>
          <a:bodyPr/>
          <a:lstStyle/>
          <a:p>
            <a:fld id="{00EBBB81-5B88-4D85-897F-9DE79232B4AE}" type="slidenum">
              <a:rPr lang="ru-RU" smtClean="0"/>
              <a:t>12</a:t>
            </a:fld>
            <a:endParaRPr lang="ru-RU"/>
          </a:p>
        </p:txBody>
      </p:sp>
    </p:spTree>
    <p:extLst>
      <p:ext uri="{BB962C8B-B14F-4D97-AF65-F5344CB8AC3E}">
        <p14:creationId xmlns:p14="http://schemas.microsoft.com/office/powerpoint/2010/main" val="40608385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2446338" y="555625"/>
            <a:ext cx="4973637" cy="2798763"/>
          </a:xfrm>
        </p:spPr>
      </p:sp>
      <p:sp>
        <p:nvSpPr>
          <p:cNvPr id="53251" name="Rectangle 3"/>
          <p:cNvSpPr>
            <a:spLocks noGrp="1" noChangeArrowheads="1"/>
          </p:cNvSpPr>
          <p:nvPr>
            <p:ph type="body" idx="1"/>
          </p:nvPr>
        </p:nvSpPr>
        <p:spPr>
          <a:noFill/>
        </p:spPr>
        <p:txBody>
          <a:bodyPr/>
          <a:lstStyle/>
          <a:p>
            <a:pPr algn="l" eaLnBrk="1" hangingPunct="1"/>
            <a:endParaRPr lang="ru-RU" altLang="ru-RU" b="0"/>
          </a:p>
        </p:txBody>
      </p:sp>
      <p:sp>
        <p:nvSpPr>
          <p:cNvPr id="4" name="Номер слайда 3"/>
          <p:cNvSpPr>
            <a:spLocks noGrp="1"/>
          </p:cNvSpPr>
          <p:nvPr>
            <p:ph type="sldNum" sz="quarter" idx="5"/>
          </p:nvPr>
        </p:nvSpPr>
        <p:spPr>
          <a:xfrm>
            <a:off x="5588697" y="7068728"/>
            <a:ext cx="4275447" cy="372105"/>
          </a:xfrm>
        </p:spPr>
        <p:txBody>
          <a:bodyPr/>
          <a:lstStyle/>
          <a:p>
            <a:fld id="{00EBBB81-5B88-4D85-897F-9DE79232B4AE}" type="slidenum">
              <a:rPr lang="ru-RU" smtClean="0"/>
              <a:t>13</a:t>
            </a:fld>
            <a:endParaRPr lang="ru-RU"/>
          </a:p>
        </p:txBody>
      </p:sp>
    </p:spTree>
    <p:extLst>
      <p:ext uri="{BB962C8B-B14F-4D97-AF65-F5344CB8AC3E}">
        <p14:creationId xmlns:p14="http://schemas.microsoft.com/office/powerpoint/2010/main" val="3142738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2446338" y="555625"/>
            <a:ext cx="4973637" cy="2798763"/>
          </a:xfrm>
        </p:spPr>
      </p:sp>
      <p:sp>
        <p:nvSpPr>
          <p:cNvPr id="53251" name="Rectangle 3"/>
          <p:cNvSpPr>
            <a:spLocks noGrp="1" noChangeArrowheads="1"/>
          </p:cNvSpPr>
          <p:nvPr>
            <p:ph type="body" idx="1"/>
          </p:nvPr>
        </p:nvSpPr>
        <p:spPr>
          <a:noFill/>
        </p:spPr>
        <p:txBody>
          <a:bodyPr/>
          <a:lstStyle/>
          <a:p>
            <a:pPr algn="l" eaLnBrk="1" hangingPunct="1"/>
            <a:endParaRPr lang="ru-RU" altLang="ru-RU" b="0"/>
          </a:p>
        </p:txBody>
      </p:sp>
      <p:sp>
        <p:nvSpPr>
          <p:cNvPr id="4" name="Номер слайда 3"/>
          <p:cNvSpPr>
            <a:spLocks noGrp="1"/>
          </p:cNvSpPr>
          <p:nvPr>
            <p:ph type="sldNum" sz="quarter" idx="5"/>
          </p:nvPr>
        </p:nvSpPr>
        <p:spPr>
          <a:xfrm>
            <a:off x="5588697" y="7068728"/>
            <a:ext cx="4275447" cy="372105"/>
          </a:xfrm>
        </p:spPr>
        <p:txBody>
          <a:bodyPr/>
          <a:lstStyle/>
          <a:p>
            <a:fld id="{00EBBB81-5B88-4D85-897F-9DE79232B4AE}" type="slidenum">
              <a:rPr lang="ru-RU" smtClean="0"/>
              <a:t>14</a:t>
            </a:fld>
            <a:endParaRPr lang="ru-RU"/>
          </a:p>
        </p:txBody>
      </p:sp>
    </p:spTree>
    <p:extLst>
      <p:ext uri="{BB962C8B-B14F-4D97-AF65-F5344CB8AC3E}">
        <p14:creationId xmlns:p14="http://schemas.microsoft.com/office/powerpoint/2010/main" val="20703329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2428875" y="546100"/>
            <a:ext cx="4881563" cy="2746375"/>
          </a:xfrm>
        </p:spPr>
      </p:sp>
      <p:sp>
        <p:nvSpPr>
          <p:cNvPr id="53251" name="Rectangle 3"/>
          <p:cNvSpPr>
            <a:spLocks noGrp="1" noChangeArrowheads="1"/>
          </p:cNvSpPr>
          <p:nvPr>
            <p:ph type="body" idx="1"/>
          </p:nvPr>
        </p:nvSpPr>
        <p:spPr>
          <a:noFill/>
        </p:spPr>
        <p:txBody>
          <a:bodyPr/>
          <a:lstStyle/>
          <a:p>
            <a:pPr algn="l" eaLnBrk="1" hangingPunct="1"/>
            <a:endParaRPr lang="ru-RU" altLang="ru-RU" b="0"/>
          </a:p>
        </p:txBody>
      </p:sp>
      <p:sp>
        <p:nvSpPr>
          <p:cNvPr id="4" name="Номер слайда 3"/>
          <p:cNvSpPr>
            <a:spLocks noGrp="1"/>
          </p:cNvSpPr>
          <p:nvPr>
            <p:ph type="sldNum" sz="quarter" idx="5"/>
          </p:nvPr>
        </p:nvSpPr>
        <p:spPr>
          <a:xfrm>
            <a:off x="5516406" y="6936879"/>
            <a:ext cx="4220144" cy="365165"/>
          </a:xfrm>
        </p:spPr>
        <p:txBody>
          <a:bodyPr/>
          <a:lstStyle/>
          <a:p>
            <a:fld id="{00EBBB81-5B88-4D85-897F-9DE79232B4AE}" type="slidenum">
              <a:rPr lang="ru-RU" smtClean="0"/>
              <a:t>15</a:t>
            </a:fld>
            <a:endParaRPr lang="ru-RU"/>
          </a:p>
        </p:txBody>
      </p:sp>
    </p:spTree>
    <p:extLst>
      <p:ext uri="{BB962C8B-B14F-4D97-AF65-F5344CB8AC3E}">
        <p14:creationId xmlns:p14="http://schemas.microsoft.com/office/powerpoint/2010/main" val="18931495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700338" y="508000"/>
            <a:ext cx="4540250" cy="2554288"/>
          </a:xfrm>
        </p:spPr>
      </p:sp>
      <p:sp>
        <p:nvSpPr>
          <p:cNvPr id="3" name="Заметки 2"/>
          <p:cNvSpPr>
            <a:spLocks noGrp="1"/>
          </p:cNvSpPr>
          <p:nvPr>
            <p:ph type="body" idx="1"/>
          </p:nvPr>
        </p:nvSpPr>
        <p:spPr>
          <a:xfrm>
            <a:off x="994116" y="3234200"/>
            <a:ext cx="8162425" cy="3183072"/>
          </a:xfrm>
        </p:spPr>
        <p:txBody>
          <a:bodyPr/>
          <a:lstStyle/>
          <a:p>
            <a:pPr algn="just"/>
            <a:endParaRPr lang="ru-RU" sz="90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fld id="{A55D9428-2B7A-42EA-BB9D-CE96CA7DCC0E}" type="slidenum">
              <a:rPr lang="ru-RU" smtClean="0"/>
              <a:t>21</a:t>
            </a:fld>
            <a:endParaRPr lang="ru-RU"/>
          </a:p>
        </p:txBody>
      </p:sp>
    </p:spTree>
    <p:extLst>
      <p:ext uri="{BB962C8B-B14F-4D97-AF65-F5344CB8AC3E}">
        <p14:creationId xmlns:p14="http://schemas.microsoft.com/office/powerpoint/2010/main" val="18651151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678113" y="498475"/>
            <a:ext cx="4456112" cy="2506663"/>
          </a:xfrm>
        </p:spPr>
      </p:sp>
      <p:sp>
        <p:nvSpPr>
          <p:cNvPr id="3" name="Заметки 2"/>
          <p:cNvSpPr>
            <a:spLocks noGrp="1"/>
          </p:cNvSpPr>
          <p:nvPr>
            <p:ph type="body" idx="1"/>
          </p:nvPr>
        </p:nvSpPr>
        <p:spPr>
          <a:xfrm>
            <a:off x="981257" y="3173875"/>
            <a:ext cx="8056843" cy="3123700"/>
          </a:xfrm>
        </p:spPr>
        <p:txBody>
          <a:bodyPr/>
          <a:lstStyle/>
          <a:p>
            <a:pPr algn="just"/>
            <a:endParaRPr lang="ru-RU" sz="90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pPr defTabSz="904162">
              <a:defRPr/>
            </a:pPr>
            <a:fld id="{A55D9428-2B7A-42EA-BB9D-CE96CA7DCC0E}" type="slidenum">
              <a:rPr lang="ru-RU">
                <a:solidFill>
                  <a:prstClr val="black"/>
                </a:solidFill>
                <a:latin typeface="Calibri" panose="020F0502020204030204"/>
              </a:rPr>
              <a:pPr defTabSz="904162">
                <a:defRPr/>
              </a:pPr>
              <a:t>22</a:t>
            </a:fld>
            <a:endParaRPr lang="ru-RU">
              <a:solidFill>
                <a:prstClr val="black"/>
              </a:solidFill>
              <a:latin typeface="Calibri" panose="020F0502020204030204"/>
            </a:endParaRPr>
          </a:p>
        </p:txBody>
      </p:sp>
    </p:spTree>
    <p:extLst>
      <p:ext uri="{BB962C8B-B14F-4D97-AF65-F5344CB8AC3E}">
        <p14:creationId xmlns:p14="http://schemas.microsoft.com/office/powerpoint/2010/main" val="23359723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701925" y="508000"/>
            <a:ext cx="4537075" cy="2554288"/>
          </a:xfrm>
        </p:spPr>
      </p:sp>
      <p:sp>
        <p:nvSpPr>
          <p:cNvPr id="3" name="Заметки 2"/>
          <p:cNvSpPr>
            <a:spLocks noGrp="1"/>
          </p:cNvSpPr>
          <p:nvPr>
            <p:ph type="body" idx="1"/>
          </p:nvPr>
        </p:nvSpPr>
        <p:spPr>
          <a:xfrm>
            <a:off x="994116" y="3234200"/>
            <a:ext cx="8162425" cy="3183072"/>
          </a:xfrm>
        </p:spPr>
        <p:txBody>
          <a:bodyPr/>
          <a:lstStyle/>
          <a:p>
            <a:pPr algn="just"/>
            <a:endParaRPr lang="ru-RU" sz="90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pPr defTabSz="918086">
              <a:defRPr/>
            </a:pPr>
            <a:fld id="{A55D9428-2B7A-42EA-BB9D-CE96CA7DCC0E}" type="slidenum">
              <a:rPr lang="ru-RU">
                <a:solidFill>
                  <a:prstClr val="black"/>
                </a:solidFill>
                <a:latin typeface="Calibri" panose="020F0502020204030204"/>
              </a:rPr>
              <a:pPr defTabSz="918086">
                <a:defRPr/>
              </a:pPr>
              <a:t>23</a:t>
            </a:fld>
            <a:endParaRPr lang="ru-RU">
              <a:solidFill>
                <a:prstClr val="black"/>
              </a:solidFill>
              <a:latin typeface="Calibri" panose="020F0502020204030204"/>
            </a:endParaRPr>
          </a:p>
        </p:txBody>
      </p:sp>
    </p:spTree>
    <p:extLst>
      <p:ext uri="{BB962C8B-B14F-4D97-AF65-F5344CB8AC3E}">
        <p14:creationId xmlns:p14="http://schemas.microsoft.com/office/powerpoint/2010/main" val="24746718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2681288" y="511175"/>
            <a:ext cx="4575175" cy="2574925"/>
          </a:xfrm>
        </p:spPr>
      </p:sp>
      <p:sp>
        <p:nvSpPr>
          <p:cNvPr id="53251" name="Rectangle 3"/>
          <p:cNvSpPr>
            <a:spLocks noGrp="1" noChangeArrowheads="1"/>
          </p:cNvSpPr>
          <p:nvPr>
            <p:ph type="body" idx="1"/>
          </p:nvPr>
        </p:nvSpPr>
        <p:spPr>
          <a:noFill/>
        </p:spPr>
        <p:txBody>
          <a:bodyPr/>
          <a:lstStyle/>
          <a:p>
            <a:pPr algn="l" eaLnBrk="1" hangingPunct="1"/>
            <a:endParaRPr lang="ru-RU" altLang="ru-RU" b="0"/>
          </a:p>
        </p:txBody>
      </p:sp>
      <p:sp>
        <p:nvSpPr>
          <p:cNvPr id="4" name="Номер слайда 3"/>
          <p:cNvSpPr>
            <a:spLocks noGrp="1"/>
          </p:cNvSpPr>
          <p:nvPr>
            <p:ph type="sldNum" sz="quarter" idx="5"/>
          </p:nvPr>
        </p:nvSpPr>
        <p:spPr>
          <a:xfrm>
            <a:off x="5629090" y="6502055"/>
            <a:ext cx="4306349" cy="342275"/>
          </a:xfrm>
        </p:spPr>
        <p:txBody>
          <a:bodyPr/>
          <a:lstStyle/>
          <a:p>
            <a:fld id="{00EBBB81-5B88-4D85-897F-9DE79232B4AE}" type="slidenum">
              <a:rPr lang="ru-RU" smtClean="0"/>
              <a:t>24</a:t>
            </a:fld>
            <a:endParaRPr lang="ru-RU"/>
          </a:p>
        </p:txBody>
      </p:sp>
    </p:spTree>
    <p:extLst>
      <p:ext uri="{BB962C8B-B14F-4D97-AF65-F5344CB8AC3E}">
        <p14:creationId xmlns:p14="http://schemas.microsoft.com/office/powerpoint/2010/main" val="24644136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2701925" y="508000"/>
            <a:ext cx="4537075" cy="2554288"/>
          </a:xfrm>
        </p:spPr>
      </p:sp>
      <p:sp>
        <p:nvSpPr>
          <p:cNvPr id="53251" name="Rectangle 3"/>
          <p:cNvSpPr>
            <a:spLocks noGrp="1" noChangeArrowheads="1"/>
          </p:cNvSpPr>
          <p:nvPr>
            <p:ph type="body" idx="1"/>
          </p:nvPr>
        </p:nvSpPr>
        <p:spPr>
          <a:noFill/>
        </p:spPr>
        <p:txBody>
          <a:bodyPr/>
          <a:lstStyle/>
          <a:p>
            <a:pPr algn="l" eaLnBrk="1" hangingPunct="1"/>
            <a:endParaRPr lang="ru-RU" altLang="ru-RU" b="0"/>
          </a:p>
        </p:txBody>
      </p:sp>
      <p:sp>
        <p:nvSpPr>
          <p:cNvPr id="4" name="Номер слайда 3"/>
          <p:cNvSpPr>
            <a:spLocks noGrp="1"/>
          </p:cNvSpPr>
          <p:nvPr>
            <p:ph type="sldNum" sz="quarter" idx="5"/>
          </p:nvPr>
        </p:nvSpPr>
        <p:spPr>
          <a:xfrm>
            <a:off x="5630900" y="6467178"/>
            <a:ext cx="4307734" cy="340436"/>
          </a:xfrm>
        </p:spPr>
        <p:txBody>
          <a:bodyPr/>
          <a:lstStyle/>
          <a:p>
            <a:fld id="{00EBBB81-5B88-4D85-897F-9DE79232B4AE}" type="slidenum">
              <a:rPr lang="ru-RU" smtClean="0"/>
              <a:t>25</a:t>
            </a:fld>
            <a:endParaRPr lang="ru-RU"/>
          </a:p>
        </p:txBody>
      </p:sp>
    </p:spTree>
    <p:extLst>
      <p:ext uri="{BB962C8B-B14F-4D97-AF65-F5344CB8AC3E}">
        <p14:creationId xmlns:p14="http://schemas.microsoft.com/office/powerpoint/2010/main" val="3641147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701925" y="508000"/>
            <a:ext cx="4537075" cy="2554288"/>
          </a:xfrm>
        </p:spPr>
      </p:sp>
      <p:sp>
        <p:nvSpPr>
          <p:cNvPr id="3" name="Заметки 2"/>
          <p:cNvSpPr>
            <a:spLocks noGrp="1"/>
          </p:cNvSpPr>
          <p:nvPr>
            <p:ph type="body" idx="1"/>
          </p:nvPr>
        </p:nvSpPr>
        <p:spPr>
          <a:xfrm>
            <a:off x="994116" y="3234200"/>
            <a:ext cx="8162425" cy="3183072"/>
          </a:xfrm>
        </p:spPr>
        <p:txBody>
          <a:bodyPr/>
          <a:lstStyle/>
          <a:p>
            <a:pPr algn="just"/>
            <a:endParaRPr lang="ru-RU" sz="90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fld id="{A55D9428-2B7A-42EA-BB9D-CE96CA7DCC0E}" type="slidenum">
              <a:rPr lang="ru-RU" smtClean="0"/>
              <a:t>3</a:t>
            </a:fld>
            <a:endParaRPr lang="ru-RU"/>
          </a:p>
        </p:txBody>
      </p:sp>
    </p:spTree>
    <p:extLst>
      <p:ext uri="{BB962C8B-B14F-4D97-AF65-F5344CB8AC3E}">
        <p14:creationId xmlns:p14="http://schemas.microsoft.com/office/powerpoint/2010/main" val="3224955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701925" y="508000"/>
            <a:ext cx="4537075" cy="2554288"/>
          </a:xfrm>
        </p:spPr>
      </p:sp>
      <p:sp>
        <p:nvSpPr>
          <p:cNvPr id="3" name="Заметки 2"/>
          <p:cNvSpPr>
            <a:spLocks noGrp="1"/>
          </p:cNvSpPr>
          <p:nvPr>
            <p:ph type="body" idx="1"/>
          </p:nvPr>
        </p:nvSpPr>
        <p:spPr>
          <a:xfrm>
            <a:off x="994116" y="3234200"/>
            <a:ext cx="8162425" cy="3183072"/>
          </a:xfrm>
        </p:spPr>
        <p:txBody>
          <a:bodyPr/>
          <a:lstStyle/>
          <a:p>
            <a:pPr algn="just"/>
            <a:endParaRPr lang="ru-RU" sz="90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fld id="{A55D9428-2B7A-42EA-BB9D-CE96CA7DCC0E}" type="slidenum">
              <a:rPr lang="ru-RU" smtClean="0"/>
              <a:t>4</a:t>
            </a:fld>
            <a:endParaRPr lang="ru-RU"/>
          </a:p>
        </p:txBody>
      </p:sp>
    </p:spTree>
    <p:extLst>
      <p:ext uri="{BB962C8B-B14F-4D97-AF65-F5344CB8AC3E}">
        <p14:creationId xmlns:p14="http://schemas.microsoft.com/office/powerpoint/2010/main" val="2702040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700338" y="508000"/>
            <a:ext cx="4537075" cy="2554288"/>
          </a:xfrm>
        </p:spPr>
      </p:sp>
      <p:sp>
        <p:nvSpPr>
          <p:cNvPr id="3" name="Заметки 2"/>
          <p:cNvSpPr>
            <a:spLocks noGrp="1"/>
          </p:cNvSpPr>
          <p:nvPr>
            <p:ph type="body" idx="1"/>
          </p:nvPr>
        </p:nvSpPr>
        <p:spPr>
          <a:xfrm>
            <a:off x="993788" y="3233441"/>
            <a:ext cx="8159803" cy="3182329"/>
          </a:xfrm>
        </p:spPr>
        <p:txBody>
          <a:bodyPr/>
          <a:lstStyle/>
          <a:p>
            <a:pPr algn="just"/>
            <a:endParaRPr lang="ru-RU" sz="90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fld id="{A55D9428-2B7A-42EA-BB9D-CE96CA7DCC0E}" type="slidenum">
              <a:rPr lang="ru-RU" smtClean="0"/>
              <a:t>5</a:t>
            </a:fld>
            <a:endParaRPr lang="ru-RU"/>
          </a:p>
        </p:txBody>
      </p:sp>
    </p:spTree>
    <p:extLst>
      <p:ext uri="{BB962C8B-B14F-4D97-AF65-F5344CB8AC3E}">
        <p14:creationId xmlns:p14="http://schemas.microsoft.com/office/powerpoint/2010/main" val="3806709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701925" y="508000"/>
            <a:ext cx="4537075" cy="2554288"/>
          </a:xfrm>
        </p:spPr>
      </p:sp>
      <p:sp>
        <p:nvSpPr>
          <p:cNvPr id="3" name="Заметки 2"/>
          <p:cNvSpPr>
            <a:spLocks noGrp="1"/>
          </p:cNvSpPr>
          <p:nvPr>
            <p:ph type="body" idx="1"/>
          </p:nvPr>
        </p:nvSpPr>
        <p:spPr>
          <a:xfrm>
            <a:off x="994116" y="3234200"/>
            <a:ext cx="8162425" cy="3183072"/>
          </a:xfrm>
        </p:spPr>
        <p:txBody>
          <a:bodyPr/>
          <a:lstStyle/>
          <a:p>
            <a:pPr algn="just"/>
            <a:endParaRPr lang="ru-RU" sz="90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fld id="{A55D9428-2B7A-42EA-BB9D-CE96CA7DCC0E}" type="slidenum">
              <a:rPr lang="ru-RU" smtClean="0"/>
              <a:t>6</a:t>
            </a:fld>
            <a:endParaRPr lang="ru-RU"/>
          </a:p>
        </p:txBody>
      </p:sp>
    </p:spTree>
    <p:extLst>
      <p:ext uri="{BB962C8B-B14F-4D97-AF65-F5344CB8AC3E}">
        <p14:creationId xmlns:p14="http://schemas.microsoft.com/office/powerpoint/2010/main" val="31865659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466975" y="552450"/>
            <a:ext cx="4935538" cy="2776538"/>
          </a:xfrm>
        </p:spPr>
      </p:sp>
      <p:sp>
        <p:nvSpPr>
          <p:cNvPr id="3" name="Заметки 2"/>
          <p:cNvSpPr>
            <a:spLocks noGrp="1"/>
          </p:cNvSpPr>
          <p:nvPr>
            <p:ph type="body" idx="1"/>
          </p:nvPr>
        </p:nvSpPr>
        <p:spPr>
          <a:xfrm>
            <a:off x="986983" y="3516069"/>
            <a:ext cx="8103853" cy="3460486"/>
          </a:xfrm>
        </p:spPr>
        <p:txBody>
          <a:bodyPr/>
          <a:lstStyle/>
          <a:p>
            <a:pPr algn="just"/>
            <a:endParaRPr lang="ru-RU" sz="90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pPr defTabSz="918086">
              <a:defRPr/>
            </a:pPr>
            <a:fld id="{A55D9428-2B7A-42EA-BB9D-CE96CA7DCC0E}" type="slidenum">
              <a:rPr lang="ru-RU">
                <a:solidFill>
                  <a:prstClr val="black"/>
                </a:solidFill>
                <a:latin typeface="Calibri" panose="020F0502020204030204"/>
              </a:rPr>
              <a:pPr defTabSz="918086">
                <a:defRPr/>
              </a:pPr>
              <a:t>7</a:t>
            </a:fld>
            <a:endParaRPr lang="ru-RU">
              <a:solidFill>
                <a:prstClr val="black"/>
              </a:solidFill>
              <a:latin typeface="Calibri" panose="020F0502020204030204"/>
            </a:endParaRPr>
          </a:p>
        </p:txBody>
      </p:sp>
    </p:spTree>
    <p:extLst>
      <p:ext uri="{BB962C8B-B14F-4D97-AF65-F5344CB8AC3E}">
        <p14:creationId xmlns:p14="http://schemas.microsoft.com/office/powerpoint/2010/main" val="39819720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722563" y="517525"/>
            <a:ext cx="4625975" cy="2603500"/>
          </a:xfrm>
        </p:spPr>
      </p:sp>
      <p:sp>
        <p:nvSpPr>
          <p:cNvPr id="3" name="Заметки 2"/>
          <p:cNvSpPr>
            <a:spLocks noGrp="1"/>
          </p:cNvSpPr>
          <p:nvPr>
            <p:ph type="body" idx="1"/>
          </p:nvPr>
        </p:nvSpPr>
        <p:spPr>
          <a:xfrm>
            <a:off x="1007144" y="3295672"/>
            <a:ext cx="8269391" cy="3243572"/>
          </a:xfrm>
        </p:spPr>
        <p:txBody>
          <a:bodyPr/>
          <a:lstStyle/>
          <a:p>
            <a:pPr algn="just"/>
            <a:endParaRPr lang="ru-RU" sz="90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pPr defTabSz="932225">
              <a:defRPr/>
            </a:pPr>
            <a:fld id="{A55D9428-2B7A-42EA-BB9D-CE96CA7DCC0E}" type="slidenum">
              <a:rPr lang="ru-RU">
                <a:solidFill>
                  <a:prstClr val="black"/>
                </a:solidFill>
                <a:latin typeface="Calibri" panose="020F0502020204030204"/>
              </a:rPr>
              <a:pPr defTabSz="932225">
                <a:defRPr/>
              </a:pPr>
              <a:t>8</a:t>
            </a:fld>
            <a:endParaRPr lang="ru-RU">
              <a:solidFill>
                <a:prstClr val="black"/>
              </a:solidFill>
              <a:latin typeface="Calibri" panose="020F0502020204030204"/>
            </a:endParaRPr>
          </a:p>
        </p:txBody>
      </p:sp>
    </p:spTree>
    <p:extLst>
      <p:ext uri="{BB962C8B-B14F-4D97-AF65-F5344CB8AC3E}">
        <p14:creationId xmlns:p14="http://schemas.microsoft.com/office/powerpoint/2010/main" val="35827085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700338" y="508000"/>
            <a:ext cx="4537075" cy="2554288"/>
          </a:xfrm>
        </p:spPr>
      </p:sp>
      <p:sp>
        <p:nvSpPr>
          <p:cNvPr id="3" name="Заметки 2"/>
          <p:cNvSpPr>
            <a:spLocks noGrp="1"/>
          </p:cNvSpPr>
          <p:nvPr>
            <p:ph type="body" idx="1"/>
          </p:nvPr>
        </p:nvSpPr>
        <p:spPr>
          <a:xfrm>
            <a:off x="993788" y="3233444"/>
            <a:ext cx="8159803" cy="3182329"/>
          </a:xfrm>
        </p:spPr>
        <p:txBody>
          <a:bodyPr/>
          <a:lstStyle/>
          <a:p>
            <a:pPr algn="just"/>
            <a:endParaRPr lang="ru-RU" sz="90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A55D9428-2B7A-42EA-BB9D-CE96CA7DCC0E}" type="slidenum">
              <a:rPr kumimoji="0" lang="ru-RU"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9</a:t>
            </a:fld>
            <a:endParaRPr kumimoji="0" lang="ru-RU"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338034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700338" y="508000"/>
            <a:ext cx="4537075" cy="2554288"/>
          </a:xfrm>
        </p:spPr>
      </p:sp>
      <p:sp>
        <p:nvSpPr>
          <p:cNvPr id="3" name="Заметки 2"/>
          <p:cNvSpPr>
            <a:spLocks noGrp="1"/>
          </p:cNvSpPr>
          <p:nvPr>
            <p:ph type="body" idx="1"/>
          </p:nvPr>
        </p:nvSpPr>
        <p:spPr>
          <a:xfrm>
            <a:off x="993788" y="3233444"/>
            <a:ext cx="8159803" cy="3182329"/>
          </a:xfrm>
        </p:spPr>
        <p:txBody>
          <a:bodyPr/>
          <a:lstStyle/>
          <a:p>
            <a:pPr algn="just"/>
            <a:endParaRPr lang="ru-RU" sz="90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A55D9428-2B7A-42EA-BB9D-CE96CA7DCC0E}" type="slidenum">
              <a:rPr kumimoji="0" lang="ru-RU"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10</a:t>
            </a:fld>
            <a:endParaRPr kumimoji="0" lang="ru-RU"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30057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3802" y="1122623"/>
            <a:ext cx="9142810" cy="2388153"/>
          </a:xfrm>
        </p:spPr>
        <p:txBody>
          <a:bodyPr anchor="b"/>
          <a:lstStyle>
            <a:lvl1pPr algn="ctr">
              <a:defRPr sz="5999"/>
            </a:lvl1pPr>
          </a:lstStyle>
          <a:p>
            <a:r>
              <a:rPr lang="ru-RU"/>
              <a:t>Образец заголовка</a:t>
            </a:r>
          </a:p>
        </p:txBody>
      </p:sp>
      <p:sp>
        <p:nvSpPr>
          <p:cNvPr id="3" name="Подзаголовок 2"/>
          <p:cNvSpPr>
            <a:spLocks noGrp="1"/>
          </p:cNvSpPr>
          <p:nvPr>
            <p:ph type="subTitle" idx="1"/>
          </p:nvPr>
        </p:nvSpPr>
        <p:spPr>
          <a:xfrm>
            <a:off x="1523802" y="3602872"/>
            <a:ext cx="9142810" cy="1656145"/>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912E0FC2-F9C6-45A4-B7AB-9ECCA91F6F6D}" type="datetime1">
              <a:rPr lang="ru-RU" smtClean="0"/>
              <a:t>30.07.2025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E8F8DC-10E7-4E3E-B9E3-F3E0B0825843}" type="slidenum">
              <a:rPr lang="ru-RU" smtClean="0"/>
              <a:t>‹#›</a:t>
            </a:fld>
            <a:endParaRPr lang="ru-RU"/>
          </a:p>
        </p:txBody>
      </p:sp>
    </p:spTree>
    <p:extLst>
      <p:ext uri="{BB962C8B-B14F-4D97-AF65-F5344CB8AC3E}">
        <p14:creationId xmlns:p14="http://schemas.microsoft.com/office/powerpoint/2010/main" val="369885005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B7ECA92-35D7-4E0B-B44C-EBE355F2836A}" type="datetime1">
              <a:rPr lang="ru-RU" smtClean="0"/>
              <a:t>30.07.2025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E8F8DC-10E7-4E3E-B9E3-F3E0B0825843}" type="slidenum">
              <a:rPr lang="ru-RU" smtClean="0"/>
              <a:t>‹#›</a:t>
            </a:fld>
            <a:endParaRPr lang="ru-RU"/>
          </a:p>
        </p:txBody>
      </p:sp>
    </p:spTree>
    <p:extLst>
      <p:ext uri="{BB962C8B-B14F-4D97-AF65-F5344CB8AC3E}">
        <p14:creationId xmlns:p14="http://schemas.microsoft.com/office/powerpoint/2010/main" val="2966554806"/>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3764" y="365209"/>
            <a:ext cx="2628558" cy="5813184"/>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091" y="365209"/>
            <a:ext cx="7733293" cy="581318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4A73C41B-B539-4CED-B460-AC1096FA290E}" type="datetime1">
              <a:rPr lang="ru-RU" smtClean="0"/>
              <a:t>30.07.2025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E8F8DC-10E7-4E3E-B9E3-F3E0B0825843}" type="slidenum">
              <a:rPr lang="ru-RU" smtClean="0"/>
              <a:t>‹#›</a:t>
            </a:fld>
            <a:endParaRPr lang="ru-RU"/>
          </a:p>
        </p:txBody>
      </p:sp>
    </p:spTree>
    <p:extLst>
      <p:ext uri="{BB962C8B-B14F-4D97-AF65-F5344CB8AC3E}">
        <p14:creationId xmlns:p14="http://schemas.microsoft.com/office/powerpoint/2010/main" val="4064969900"/>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2274702"/>
      </p:ext>
    </p:extLst>
  </p:cSld>
  <p:clrMapOvr>
    <a:masterClrMapping/>
  </p:clrMapOvr>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3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5D96A23-AF47-4F34-8813-FBE673D5F3B1}" type="datetime1">
              <a:rPr lang="ru-RU" smtClean="0"/>
              <a:t>30.07.2025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E8F8DC-10E7-4E3E-B9E3-F3E0B0825843}" type="slidenum">
              <a:rPr lang="ru-RU" smtClean="0"/>
              <a:t>‹#›</a:t>
            </a:fld>
            <a:endParaRPr lang="ru-RU"/>
          </a:p>
        </p:txBody>
      </p:sp>
    </p:spTree>
    <p:extLst>
      <p:ext uri="{BB962C8B-B14F-4D97-AF65-F5344CB8AC3E}">
        <p14:creationId xmlns:p14="http://schemas.microsoft.com/office/powerpoint/2010/main" val="308752950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742" y="1710134"/>
            <a:ext cx="10514231" cy="2853398"/>
          </a:xfrm>
        </p:spPr>
        <p:txBody>
          <a:bodyPr anchor="b"/>
          <a:lstStyle>
            <a:lvl1pPr>
              <a:defRPr sz="5999"/>
            </a:lvl1pPr>
          </a:lstStyle>
          <a:p>
            <a:r>
              <a:rPr lang="ru-RU"/>
              <a:t>Образец заголовка</a:t>
            </a:r>
          </a:p>
        </p:txBody>
      </p:sp>
      <p:sp>
        <p:nvSpPr>
          <p:cNvPr id="3" name="Текст 2"/>
          <p:cNvSpPr>
            <a:spLocks noGrp="1"/>
          </p:cNvSpPr>
          <p:nvPr>
            <p:ph type="body" idx="1"/>
          </p:nvPr>
        </p:nvSpPr>
        <p:spPr>
          <a:xfrm>
            <a:off x="831742" y="4590526"/>
            <a:ext cx="10514231" cy="1500534"/>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FBE1F529-73CC-4426-8273-CDB2BCA0D20A}" type="datetime1">
              <a:rPr lang="ru-RU" smtClean="0"/>
              <a:t>30.07.2025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E8F8DC-10E7-4E3E-B9E3-F3E0B0825843}" type="slidenum">
              <a:rPr lang="ru-RU" smtClean="0"/>
              <a:t>‹#›</a:t>
            </a:fld>
            <a:endParaRPr lang="ru-RU"/>
          </a:p>
        </p:txBody>
      </p:sp>
    </p:spTree>
    <p:extLst>
      <p:ext uri="{BB962C8B-B14F-4D97-AF65-F5344CB8AC3E}">
        <p14:creationId xmlns:p14="http://schemas.microsoft.com/office/powerpoint/2010/main" val="327609387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091" y="1826048"/>
            <a:ext cx="5180926" cy="435234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1396" y="1826048"/>
            <a:ext cx="5180926" cy="435234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CCE4FE8B-5982-48AD-8B6E-1AA3D5090836}" type="datetime1">
              <a:rPr lang="ru-RU" smtClean="0"/>
              <a:t>30.07.2025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E8F8DC-10E7-4E3E-B9E3-F3E0B0825843}" type="slidenum">
              <a:rPr lang="ru-RU" smtClean="0"/>
              <a:t>‹#›</a:t>
            </a:fld>
            <a:endParaRPr lang="ru-RU"/>
          </a:p>
        </p:txBody>
      </p:sp>
    </p:spTree>
    <p:extLst>
      <p:ext uri="{BB962C8B-B14F-4D97-AF65-F5344CB8AC3E}">
        <p14:creationId xmlns:p14="http://schemas.microsoft.com/office/powerpoint/2010/main" val="348628398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679" y="365210"/>
            <a:ext cx="10514231" cy="1325870"/>
          </a:xfrm>
        </p:spPr>
        <p:txBody>
          <a:bodyPr/>
          <a:lstStyle/>
          <a:p>
            <a:r>
              <a:rPr lang="ru-RU"/>
              <a:t>Образец заголовка</a:t>
            </a:r>
          </a:p>
        </p:txBody>
      </p:sp>
      <p:sp>
        <p:nvSpPr>
          <p:cNvPr id="3" name="Текст 2"/>
          <p:cNvSpPr>
            <a:spLocks noGrp="1"/>
          </p:cNvSpPr>
          <p:nvPr>
            <p:ph type="body" idx="1"/>
          </p:nvPr>
        </p:nvSpPr>
        <p:spPr>
          <a:xfrm>
            <a:off x="839679" y="1681552"/>
            <a:ext cx="5157116"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ru-RU"/>
              <a:t>Образец текста</a:t>
            </a:r>
          </a:p>
        </p:txBody>
      </p:sp>
      <p:sp>
        <p:nvSpPr>
          <p:cNvPr id="4" name="Объект 3"/>
          <p:cNvSpPr>
            <a:spLocks noGrp="1"/>
          </p:cNvSpPr>
          <p:nvPr>
            <p:ph sz="half" idx="2"/>
          </p:nvPr>
        </p:nvSpPr>
        <p:spPr>
          <a:xfrm>
            <a:off x="839679" y="2505655"/>
            <a:ext cx="5157116" cy="368544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1397" y="1681552"/>
            <a:ext cx="5182513"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ru-RU"/>
              <a:t>Образец текста</a:t>
            </a:r>
          </a:p>
        </p:txBody>
      </p:sp>
      <p:sp>
        <p:nvSpPr>
          <p:cNvPr id="6" name="Объект 5"/>
          <p:cNvSpPr>
            <a:spLocks noGrp="1"/>
          </p:cNvSpPr>
          <p:nvPr>
            <p:ph sz="quarter" idx="4"/>
          </p:nvPr>
        </p:nvSpPr>
        <p:spPr>
          <a:xfrm>
            <a:off x="6171397" y="2505655"/>
            <a:ext cx="5182513" cy="368544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2702CD7F-DEA1-4DEE-80C3-F2E369871E3F}" type="datetime1">
              <a:rPr lang="ru-RU" smtClean="0"/>
              <a:t>30.07.2025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1E8F8DC-10E7-4E3E-B9E3-F3E0B0825843}" type="slidenum">
              <a:rPr lang="ru-RU" smtClean="0"/>
              <a:t>‹#›</a:t>
            </a:fld>
            <a:endParaRPr lang="ru-RU"/>
          </a:p>
        </p:txBody>
      </p:sp>
    </p:spTree>
    <p:extLst>
      <p:ext uri="{BB962C8B-B14F-4D97-AF65-F5344CB8AC3E}">
        <p14:creationId xmlns:p14="http://schemas.microsoft.com/office/powerpoint/2010/main" val="95730825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B16446B2-E7C8-4A07-8EA7-5666B9BB85CB}" type="datetime1">
              <a:rPr lang="ru-RU" smtClean="0"/>
              <a:t>30.07.2025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1E8F8DC-10E7-4E3E-B9E3-F3E0B0825843}" type="slidenum">
              <a:rPr lang="ru-RU" smtClean="0"/>
              <a:t>‹#›</a:t>
            </a:fld>
            <a:endParaRPr lang="ru-RU"/>
          </a:p>
        </p:txBody>
      </p:sp>
    </p:spTree>
    <p:extLst>
      <p:ext uri="{BB962C8B-B14F-4D97-AF65-F5344CB8AC3E}">
        <p14:creationId xmlns:p14="http://schemas.microsoft.com/office/powerpoint/2010/main" val="7890764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C8AFA7F-1C32-4826-83F0-3C42D4677B1B}" type="datetime1">
              <a:rPr lang="ru-RU" smtClean="0"/>
              <a:t>30.07.2025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1E8F8DC-10E7-4E3E-B9E3-F3E0B0825843}" type="slidenum">
              <a:rPr lang="ru-RU" smtClean="0"/>
              <a:t>‹#›</a:t>
            </a:fld>
            <a:endParaRPr lang="ru-RU"/>
          </a:p>
        </p:txBody>
      </p:sp>
    </p:spTree>
    <p:extLst>
      <p:ext uri="{BB962C8B-B14F-4D97-AF65-F5344CB8AC3E}">
        <p14:creationId xmlns:p14="http://schemas.microsoft.com/office/powerpoint/2010/main" val="238534245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679" y="457306"/>
            <a:ext cx="3931725" cy="1600571"/>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D9A46985-54F3-4A7E-87AB-C12B06FA8912}" type="datetime1">
              <a:rPr lang="ru-RU" smtClean="0"/>
              <a:t>30.07.2025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E8F8DC-10E7-4E3E-B9E3-F3E0B0825843}" type="slidenum">
              <a:rPr lang="ru-RU" smtClean="0"/>
              <a:t>‹#›</a:t>
            </a:fld>
            <a:endParaRPr lang="ru-RU"/>
          </a:p>
        </p:txBody>
      </p:sp>
    </p:spTree>
    <p:extLst>
      <p:ext uri="{BB962C8B-B14F-4D97-AF65-F5344CB8AC3E}">
        <p14:creationId xmlns:p14="http://schemas.microsoft.com/office/powerpoint/2010/main" val="1226574241"/>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679" y="457306"/>
            <a:ext cx="3931725" cy="1600571"/>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2513" y="987654"/>
            <a:ext cx="6171397" cy="4874754"/>
          </a:xfrm>
        </p:spPr>
        <p:txBody>
          <a:bodyPr/>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endParaRPr lang="ru-RU"/>
          </a:p>
        </p:txBody>
      </p:sp>
      <p:sp>
        <p:nvSpPr>
          <p:cNvPr id="4" name="Текст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AAB8CC74-6205-49D5-BFF6-7E799CC55DF0}" type="datetime1">
              <a:rPr lang="ru-RU" smtClean="0"/>
              <a:t>30.07.2025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E8F8DC-10E7-4E3E-B9E3-F3E0B0825843}" type="slidenum">
              <a:rPr lang="ru-RU" smtClean="0"/>
              <a:t>‹#›</a:t>
            </a:fld>
            <a:endParaRPr lang="ru-RU"/>
          </a:p>
        </p:txBody>
      </p:sp>
    </p:spTree>
    <p:extLst>
      <p:ext uri="{BB962C8B-B14F-4D97-AF65-F5344CB8AC3E}">
        <p14:creationId xmlns:p14="http://schemas.microsoft.com/office/powerpoint/2010/main" val="188039424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091" y="365210"/>
            <a:ext cx="10514231" cy="132587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091" y="6357822"/>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fld id="{54D7EC16-4B9E-403A-BCD6-11B2E5D407CA}" type="datetime1">
              <a:rPr lang="ru-RU" smtClean="0"/>
              <a:t>30.07.2025</a:t>
            </a:fld>
            <a:endParaRPr lang="ru-RU"/>
          </a:p>
        </p:txBody>
      </p:sp>
      <p:sp>
        <p:nvSpPr>
          <p:cNvPr id="5" name="Нижний колонтитул 4"/>
          <p:cNvSpPr>
            <a:spLocks noGrp="1"/>
          </p:cNvSpPr>
          <p:nvPr>
            <p:ph type="ftr" sz="quarter" idx="3"/>
          </p:nvPr>
        </p:nvSpPr>
        <p:spPr>
          <a:xfrm>
            <a:off x="4038075" y="6357822"/>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09479" y="6357822"/>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fld id="{41E8F8DC-10E7-4E3E-B9E3-F3E0B0825843}" type="slidenum">
              <a:rPr lang="ru-RU" smtClean="0"/>
              <a:t>‹#›</a:t>
            </a:fld>
            <a:endParaRPr lang="ru-RU"/>
          </a:p>
        </p:txBody>
      </p:sp>
    </p:spTree>
    <p:extLst>
      <p:ext uri="{BB962C8B-B14F-4D97-AF65-F5344CB8AC3E}">
        <p14:creationId xmlns:p14="http://schemas.microsoft.com/office/powerpoint/2010/main" val="34255598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p:hf hdr="0" ftr="0" dt="0"/>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4.png"/><Relationship Id="rId7" Type="http://schemas.openxmlformats.org/officeDocument/2006/relationships/chart" Target="../charts/chart4.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4.png"/><Relationship Id="rId7" Type="http://schemas.openxmlformats.org/officeDocument/2006/relationships/chart" Target="../charts/chart8.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chart" Target="../charts/chart7.xml"/><Relationship Id="rId5" Type="http://schemas.openxmlformats.org/officeDocument/2006/relationships/chart" Target="../charts/chart6.xml"/><Relationship Id="rId4" Type="http://schemas.openxmlformats.org/officeDocument/2006/relationships/chart" Target="../charts/chart5.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chart" Target="../charts/chart10.xml"/><Relationship Id="rId4" Type="http://schemas.openxmlformats.org/officeDocument/2006/relationships/chart" Target="../charts/chart9.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Номер слайда 1">
            <a:extLst>
              <a:ext uri="{FF2B5EF4-FFF2-40B4-BE49-F238E27FC236}">
                <a16:creationId xmlns:a16="http://schemas.microsoft.com/office/drawing/2014/main" id="{3860FA9D-6668-431A-AD9F-FAF7B560D79C}"/>
              </a:ext>
            </a:extLst>
          </p:cNvPr>
          <p:cNvSpPr txBox="1"/>
          <p:nvPr/>
        </p:nvSpPr>
        <p:spPr>
          <a:xfrm>
            <a:off x="10018995" y="6607556"/>
            <a:ext cx="2228560" cy="365077"/>
          </a:xfrm>
          <a:prstGeom prst="rect">
            <a:avLst/>
          </a:prstGeom>
        </p:spPr>
        <p:txBody>
          <a:bodyPr vert="horz" lIns="91428" tIns="45714" rIns="91428" bIns="45714" rtlCol="0" anchor="ctr">
            <a:noAutofit/>
          </a:bodyPr>
          <a:lstStyle>
            <a:defPPr>
              <a:defRPr lang="ru-RU"/>
            </a:defPPr>
            <a:lvl1pPr marL="0" algn="r" defTabSz="914400" rtl="0" eaLnBrk="1" latinLnBrk="0" hangingPunct="1">
              <a:defRPr sz="975"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09" rtl="0">
              <a:defRPr/>
            </a:pPr>
            <a:r>
              <a:rPr lang="kk" sz="1000" b="1" i="0" u="none" strike="noStrike">
                <a:solidFill>
                  <a:srgbClr val="1F4E79"/>
                </a:solidFill>
                <a:latin typeface="Segoe UI Light"/>
                <a:cs typeface="Segoe UI Light"/>
              </a:rPr>
              <a:t>1</a:t>
            </a:r>
            <a:endParaRPr lang="ru-RU" sz="1000" b="1">
              <a:solidFill>
                <a:srgbClr val="1F4E79"/>
              </a:solidFill>
              <a:latin typeface="Segoe UI Light" panose="020B0502040204020203" pitchFamily="34" charset="0"/>
              <a:cs typeface="Segoe UI Light" panose="020B0502040204020203" pitchFamily="34" charset="0"/>
            </a:endParaRPr>
          </a:p>
        </p:txBody>
      </p:sp>
      <p:pic>
        <p:nvPicPr>
          <p:cNvPr id="10" name="Рисунок 9">
            <a:extLst>
              <a:ext uri="{FF2B5EF4-FFF2-40B4-BE49-F238E27FC236}">
                <a16:creationId xmlns:a16="http://schemas.microsoft.com/office/drawing/2014/main" id="{FD9CE545-D8C7-4076-9055-47D1609ECCE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 y="0"/>
            <a:ext cx="12190413" cy="6850257"/>
          </a:xfrm>
          <a:prstGeom prst="rect">
            <a:avLst/>
          </a:prstGeom>
        </p:spPr>
      </p:pic>
      <p:pic>
        <p:nvPicPr>
          <p:cNvPr id="12" name="Рисунок 11">
            <a:extLst>
              <a:ext uri="{FF2B5EF4-FFF2-40B4-BE49-F238E27FC236}">
                <a16:creationId xmlns:a16="http://schemas.microsoft.com/office/drawing/2014/main" id="{D6A7C3A9-1BFB-4FB3-924C-F6E129FB8E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72" y="2793637"/>
            <a:ext cx="6493958" cy="3488836"/>
          </a:xfrm>
          <a:prstGeom prst="rect">
            <a:avLst/>
          </a:prstGeom>
        </p:spPr>
      </p:pic>
      <p:sp>
        <p:nvSpPr>
          <p:cNvPr id="15" name="Прямоугольник 14">
            <a:extLst>
              <a:ext uri="{FF2B5EF4-FFF2-40B4-BE49-F238E27FC236}">
                <a16:creationId xmlns:a16="http://schemas.microsoft.com/office/drawing/2014/main" id="{31D0BFE8-B955-475A-95D2-960E2B6BE045}"/>
              </a:ext>
            </a:extLst>
          </p:cNvPr>
          <p:cNvSpPr/>
          <p:nvPr/>
        </p:nvSpPr>
        <p:spPr>
          <a:xfrm>
            <a:off x="-1" y="1240"/>
            <a:ext cx="12190413" cy="763989"/>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ru-KZ"/>
          </a:p>
        </p:txBody>
      </p:sp>
      <p:pic>
        <p:nvPicPr>
          <p:cNvPr id="16" name="Рисунок 15">
            <a:extLst>
              <a:ext uri="{FF2B5EF4-FFF2-40B4-BE49-F238E27FC236}">
                <a16:creationId xmlns:a16="http://schemas.microsoft.com/office/drawing/2014/main" id="{B2FFE358-1C3F-4A6A-9B77-4EFA9D56EEEA}"/>
              </a:ext>
            </a:extLst>
          </p:cNvPr>
          <p:cNvPicPr>
            <a:picLocks noChangeAspect="1"/>
          </p:cNvPicPr>
          <p:nvPr/>
        </p:nvPicPr>
        <p:blipFill>
          <a:blip r:embed="rId4"/>
          <a:stretch>
            <a:fillRect/>
          </a:stretch>
        </p:blipFill>
        <p:spPr>
          <a:xfrm>
            <a:off x="9638913" y="117426"/>
            <a:ext cx="2320752" cy="539930"/>
          </a:xfrm>
          <a:prstGeom prst="rect">
            <a:avLst/>
          </a:prstGeom>
        </p:spPr>
      </p:pic>
      <p:sp>
        <p:nvSpPr>
          <p:cNvPr id="9" name="TextBox 8">
            <a:extLst>
              <a:ext uri="{FF2B5EF4-FFF2-40B4-BE49-F238E27FC236}">
                <a16:creationId xmlns:a16="http://schemas.microsoft.com/office/drawing/2014/main" id="{A0BB4B2D-86AB-457B-9462-0E63CD658584}"/>
              </a:ext>
            </a:extLst>
          </p:cNvPr>
          <p:cNvSpPr txBox="1"/>
          <p:nvPr/>
        </p:nvSpPr>
        <p:spPr>
          <a:xfrm>
            <a:off x="5612556" y="2377334"/>
            <a:ext cx="6493958" cy="3053400"/>
          </a:xfrm>
          <a:prstGeom prst="rect">
            <a:avLst/>
          </a:prstGeom>
          <a:noFill/>
        </p:spPr>
        <p:txBody>
          <a:bodyPr wrap="square">
            <a:noAutofit/>
          </a:bodyPr>
          <a:lstStyle/>
          <a:p>
            <a:pPr algn="ctr" rtl="0">
              <a:lnSpc>
                <a:spcPct val="120000"/>
              </a:lnSpc>
            </a:pPr>
            <a:r>
              <a:rPr lang="kk" sz="1800" b="1" i="0" u="none" strike="noStrike" dirty="0">
                <a:solidFill>
                  <a:srgbClr val="FFFFFF"/>
                </a:solidFill>
                <a:effectLst>
                  <a:outerShdw blurRad="38100" dist="38100" dir="2700000" algn="tl">
                    <a:srgbClr val="000000">
                      <a:alpha val="43137"/>
                    </a:srgbClr>
                  </a:outerShdw>
                </a:effectLst>
                <a:latin typeface="Arial"/>
                <a:cs typeface="Arial"/>
              </a:rPr>
              <a:t>   </a:t>
            </a:r>
          </a:p>
          <a:p>
            <a:pPr algn="ctr" rtl="0">
              <a:lnSpc>
                <a:spcPct val="120000"/>
              </a:lnSpc>
            </a:pPr>
            <a:r>
              <a:rPr lang="kk" sz="1800" b="1" i="0" u="none" strike="noStrike" dirty="0">
                <a:solidFill>
                  <a:srgbClr val="FFFFFF"/>
                </a:solidFill>
                <a:effectLst>
                  <a:outerShdw blurRad="38100" dist="38100" dir="2700000" algn="tl">
                    <a:srgbClr val="000000">
                      <a:alpha val="43137"/>
                    </a:srgbClr>
                  </a:outerShdw>
                </a:effectLst>
                <a:latin typeface="Arial"/>
                <a:cs typeface="Arial"/>
              </a:rPr>
              <a:t>"ҚазТрансОйл" АҚ бекітілген тарифтік сметалардың орындалуы, бекітілген инвестициялық бағдарламаның орындалуы туралы, реттеліп көрсетілетін қызметтердің сапа және сенімділік көрсеткіштерін сақтау және тұтынушылар мен өзге де мүдделі тұлғалар алдындағы қызмет тиімділігінің көрсеткіштеріне қол жеткізуі туралы                                 2025 жылдың 1-жартыжылдығына арналған есебі</a:t>
            </a:r>
            <a:br>
              <a:rPr lang="kk" sz="1800" b="1" i="0" u="none" strike="noStrike" dirty="0">
                <a:solidFill>
                  <a:srgbClr val="203864"/>
                </a:solidFill>
                <a:effectLst>
                  <a:outerShdw blurRad="38100" dist="38100" dir="2700000" algn="tl">
                    <a:srgbClr val="000000">
                      <a:alpha val="43137"/>
                    </a:srgbClr>
                  </a:outerShdw>
                </a:effectLst>
                <a:latin typeface="Arial"/>
                <a:cs typeface="Arial"/>
              </a:rPr>
            </a:br>
            <a:endParaRPr lang="ru-KZ"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10C860D4-6DE7-47D7-9EA8-5BA64ED6DC63}"/>
              </a:ext>
            </a:extLst>
          </p:cNvPr>
          <p:cNvSpPr txBox="1"/>
          <p:nvPr/>
        </p:nvSpPr>
        <p:spPr>
          <a:xfrm>
            <a:off x="9638913" y="6372830"/>
            <a:ext cx="2664297" cy="369332"/>
          </a:xfrm>
          <a:prstGeom prst="rect">
            <a:avLst/>
          </a:prstGeom>
          <a:noFill/>
        </p:spPr>
        <p:txBody>
          <a:bodyPr wrap="square" rtlCol="0">
            <a:noAutofit/>
          </a:bodyPr>
          <a:lstStyle/>
          <a:p>
            <a:pPr algn="ctr" rtl="0"/>
            <a:r>
              <a:rPr lang="kk" sz="1800" b="0" i="0" u="none" strike="noStrike">
                <a:solidFill>
                  <a:srgbClr val="FFFFFF"/>
                </a:solidFill>
                <a:latin typeface="Arial"/>
                <a:cs typeface="Arial"/>
              </a:rPr>
              <a:t>2025 жылғы 29 шілде</a:t>
            </a:r>
          </a:p>
        </p:txBody>
      </p:sp>
    </p:spTree>
    <p:extLst>
      <p:ext uri="{BB962C8B-B14F-4D97-AF65-F5344CB8AC3E}">
        <p14:creationId xmlns:p14="http://schemas.microsoft.com/office/powerpoint/2010/main" val="3775868639"/>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Прямоугольник 26"/>
          <p:cNvSpPr/>
          <p:nvPr/>
        </p:nvSpPr>
        <p:spPr>
          <a:xfrm>
            <a:off x="1" y="0"/>
            <a:ext cx="9980030" cy="581083"/>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ru-RU" sz="3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 name="Прямоугольник 50"/>
          <p:cNvSpPr/>
          <p:nvPr/>
        </p:nvSpPr>
        <p:spPr>
          <a:xfrm>
            <a:off x="581231" y="538320"/>
            <a:ext cx="11039789" cy="954103"/>
          </a:xfrm>
          <a:prstGeom prst="rect">
            <a:avLst/>
          </a:prstGeom>
        </p:spPr>
        <p:txBody>
          <a:bodyPr wrap="square" lIns="121917" tIns="60958" rIns="121917" bIns="60958">
            <a:noAutofit/>
          </a:bodyPr>
          <a:lstStyle/>
          <a:p>
            <a:pPr marL="285750" marR="0" lvl="0" indent="-285750" algn="just" defTabSz="914400" rtl="0" eaLnBrk="1" fontAlgn="auto" latinLnBrk="0" hangingPunct="1">
              <a:lnSpc>
                <a:spcPct val="100000"/>
              </a:lnSpc>
              <a:spcBef>
                <a:spcPct val="0"/>
              </a:spcBef>
              <a:spcAft>
                <a:spcPct val="0"/>
              </a:spcAft>
              <a:buClrTx/>
              <a:buSzTx/>
              <a:buFont typeface="Arial" panose="020B0604020202020204" pitchFamily="34" charset="0"/>
              <a:buChar char="•"/>
              <a:tabLst>
                <a:tab pos="0" algn="l"/>
              </a:tabLst>
              <a:defRPr/>
            </a:pPr>
            <a:endParaRPr kumimoji="0" lang="ru-RU" sz="1300" b="0" i="0" u="none" strike="noStrike" kern="1200" cap="none" spc="0" normalizeH="0" baseline="0" noProof="0">
              <a:ln>
                <a:noFill/>
              </a:ln>
              <a:solidFill>
                <a:prstClr val="black"/>
              </a:solidFill>
              <a:effectLst/>
              <a:uLnTx/>
              <a:uFillTx/>
              <a:latin typeface="Roboto Light"/>
              <a:ea typeface="+mn-ea"/>
              <a:cs typeface="Arial" panose="020B0604020202020204" pitchFamily="34" charset="0"/>
            </a:endParaRPr>
          </a:p>
          <a:p>
            <a:pPr marL="285750" marR="0" lvl="0" indent="-285750" algn="just" defTabSz="914400" rtl="0" eaLnBrk="1" fontAlgn="auto" latinLnBrk="0" hangingPunct="1">
              <a:lnSpc>
                <a:spcPct val="100000"/>
              </a:lnSpc>
              <a:spcBef>
                <a:spcPct val="0"/>
              </a:spcBef>
              <a:spcAft>
                <a:spcPct val="0"/>
              </a:spcAft>
              <a:buClrTx/>
              <a:buSzTx/>
              <a:buFont typeface="Arial" panose="020B0604020202020204" pitchFamily="34" charset="0"/>
              <a:buChar char="•"/>
              <a:tabLst>
                <a:tab pos="0" algn="l"/>
              </a:tabLst>
              <a:defRPr/>
            </a:pPr>
            <a:endParaRPr kumimoji="0" lang="ru-RU" sz="1300" b="0" i="0" u="none" strike="noStrike" kern="1200" cap="none" spc="0" normalizeH="0" baseline="0" noProof="0">
              <a:ln>
                <a:noFill/>
              </a:ln>
              <a:solidFill>
                <a:prstClr val="black"/>
              </a:solidFill>
              <a:effectLst/>
              <a:uLnTx/>
              <a:uFillTx/>
              <a:latin typeface="Roboto Light"/>
              <a:ea typeface="+mn-ea"/>
              <a:cs typeface="Arial" panose="020B0604020202020204" pitchFamily="34" charset="0"/>
            </a:endParaRPr>
          </a:p>
          <a:p>
            <a:pPr marL="0" marR="0" lvl="0" indent="0" algn="just" defTabSz="914400" rtl="0" eaLnBrk="1" fontAlgn="auto" latinLnBrk="0" hangingPunct="1">
              <a:lnSpc>
                <a:spcPct val="100000"/>
              </a:lnSpc>
              <a:spcBef>
                <a:spcPct val="0"/>
              </a:spcBef>
              <a:spcAft>
                <a:spcPct val="0"/>
              </a:spcAft>
              <a:buClrTx/>
              <a:buSzTx/>
              <a:buFontTx/>
              <a:buNone/>
              <a:tabLst>
                <a:tab pos="0" algn="l"/>
              </a:tabLst>
              <a:defRPr/>
            </a:pPr>
            <a:endParaRPr kumimoji="0" lang="ru-RU" sz="1200" b="0" i="0" u="none" strike="noStrike" kern="1200" cap="none" spc="0" normalizeH="0" baseline="0" noProof="0">
              <a:ln>
                <a:noFill/>
              </a:ln>
              <a:solidFill>
                <a:prstClr val="black"/>
              </a:solidFill>
              <a:effectLst/>
              <a:uLnTx/>
              <a:uFillTx/>
              <a:latin typeface="Roboto Light"/>
              <a:ea typeface="+mn-ea"/>
              <a:cs typeface="Arial" panose="020B0604020202020204" pitchFamily="34" charset="0"/>
            </a:endParaRPr>
          </a:p>
          <a:p>
            <a:pPr marL="0" marR="0" lvl="0" indent="0" algn="just" defTabSz="914400" rtl="0" eaLnBrk="1" fontAlgn="auto" latinLnBrk="0" hangingPunct="1">
              <a:lnSpc>
                <a:spcPct val="100000"/>
              </a:lnSpc>
              <a:spcBef>
                <a:spcPct val="0"/>
              </a:spcBef>
              <a:spcAft>
                <a:spcPct val="0"/>
              </a:spcAft>
              <a:buClrTx/>
              <a:buSzTx/>
              <a:buFontTx/>
              <a:buNone/>
              <a:tabLst>
                <a:tab pos="0" algn="l"/>
              </a:tabLst>
              <a:defRPr/>
            </a:pPr>
            <a:endParaRPr kumimoji="0" lang="ru-RU" sz="1600" b="1" i="0" u="none" strike="noStrike" kern="1200" cap="none" spc="0" normalizeH="0" baseline="0" noProof="0">
              <a:ln>
                <a:noFill/>
              </a:ln>
              <a:solidFill>
                <a:prstClr val="black"/>
              </a:solidFill>
              <a:effectLst/>
              <a:uLnTx/>
              <a:uFillTx/>
              <a:latin typeface="Roboto Light"/>
              <a:ea typeface="+mn-ea"/>
              <a:cs typeface="Arial" panose="020B0604020202020204" pitchFamily="34" charset="0"/>
            </a:endParaRPr>
          </a:p>
        </p:txBody>
      </p:sp>
      <p:sp>
        <p:nvSpPr>
          <p:cNvPr id="56" name="Title 3"/>
          <p:cNvSpPr txBox="1"/>
          <p:nvPr/>
        </p:nvSpPr>
        <p:spPr>
          <a:xfrm>
            <a:off x="0" y="28473"/>
            <a:ext cx="9980030" cy="535424"/>
          </a:xfrm>
          <a:prstGeom prst="rect">
            <a:avLst/>
          </a:prstGeom>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kk" sz="1400" b="1" i="0" u="none" strike="noStrike" kern="1200" cap="none" spc="0" normalizeH="0" baseline="0" noProof="0">
                <a:ln>
                  <a:noFill/>
                </a:ln>
                <a:solidFill>
                  <a:srgbClr val="FFFFFF"/>
                </a:solidFill>
                <a:uLnTx/>
                <a:uFillTx/>
                <a:latin typeface="Roboto Light"/>
                <a:ea typeface="+mj-ea"/>
                <a:cs typeface="Arial"/>
              </a:rPr>
              <a:t> Магистральдық құбыр жүйесі бойынша ҚР ішкі нарығына мұнай айдау қызметінің 2023 жылғы тарифтік сметасының орындалуы</a:t>
            </a:r>
            <a:endParaRPr kumimoji="0" lang="ru-RU" sz="1400" b="1" i="1" u="none" strike="noStrike" kern="1200" cap="none" spc="0" normalizeH="0" baseline="0" noProof="0">
              <a:ln>
                <a:noFill/>
              </a:ln>
              <a:solidFill>
                <a:prstClr val="white"/>
              </a:solidFill>
              <a:effectLst/>
              <a:uLnTx/>
              <a:uFillTx/>
              <a:latin typeface="Roboto Light"/>
              <a:ea typeface="+mj-ea"/>
              <a:cs typeface="Arial" panose="020B0604020202020204" pitchFamily="34" charset="0"/>
            </a:endParaRPr>
          </a:p>
        </p:txBody>
      </p:sp>
      <p:pic>
        <p:nvPicPr>
          <p:cNvPr id="17" name="Рисунок 16"/>
          <p:cNvPicPr>
            <a:picLocks noChangeAspect="1"/>
          </p:cNvPicPr>
          <p:nvPr/>
        </p:nvPicPr>
        <p:blipFill>
          <a:blip r:embed="rId3" cstate="print">
            <a:extLst>
              <a:ext uri="{28A0092B-C50C-407E-A947-70E740481C1C}">
                <a14:useLocalDpi xmlns:a14="http://schemas.microsoft.com/office/drawing/2010/main" val="0"/>
              </a:ext>
            </a:extLst>
          </a:blip>
          <a:srcRect l="12612" t="30428" b="22457"/>
          <a:stretch>
            <a:fillRect/>
          </a:stretch>
        </p:blipFill>
        <p:spPr>
          <a:xfrm>
            <a:off x="9937102" y="-98598"/>
            <a:ext cx="2494808" cy="918249"/>
          </a:xfrm>
          <a:prstGeom prst="rect">
            <a:avLst/>
          </a:prstGeom>
        </p:spPr>
      </p:pic>
      <p:sp>
        <p:nvSpPr>
          <p:cNvPr id="10" name="Прямоугольник 9">
            <a:extLst>
              <a:ext uri="{FF2B5EF4-FFF2-40B4-BE49-F238E27FC236}">
                <a16:creationId xmlns:a16="http://schemas.microsoft.com/office/drawing/2014/main" id="{F20EDE1A-AACB-4F7D-BBDE-F9BA0D9C8D56}"/>
              </a:ext>
            </a:extLst>
          </p:cNvPr>
          <p:cNvSpPr/>
          <p:nvPr/>
        </p:nvSpPr>
        <p:spPr>
          <a:xfrm>
            <a:off x="0" y="-50956"/>
            <a:ext cx="12190413" cy="719174"/>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kk" sz="18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ea typeface="+mj-ea"/>
                <a:cs typeface="Arial"/>
              </a:rPr>
              <a:t>Қоғамның магистральдық құбырлар жүйесі бойынша ҚР ішкі </a:t>
            </a:r>
            <a:r>
              <a:rPr lang="kk" dirty="0">
                <a:solidFill>
                  <a:srgbClr val="FFFFFF"/>
                </a:solidFill>
                <a:effectLst>
                  <a:outerShdw blurRad="38100" dist="38100" dir="2700000" algn="tl">
                    <a:srgbClr val="000000">
                      <a:alpha val="43137"/>
                    </a:srgbClr>
                  </a:outerShdw>
                </a:effectLst>
                <a:latin typeface="Arial"/>
                <a:ea typeface="+mj-ea"/>
              </a:rPr>
              <a:t>нарығына мұнай айдау жөніндегі </a:t>
            </a:r>
          </a:p>
          <a:p>
            <a:pPr marL="0" marR="0" lvl="0" indent="0" algn="l" defTabSz="914400" rtl="0" eaLnBrk="1" fontAlgn="auto" latinLnBrk="0" hangingPunct="1">
              <a:lnSpc>
                <a:spcPct val="100000"/>
              </a:lnSpc>
              <a:spcBef>
                <a:spcPct val="0"/>
              </a:spcBef>
              <a:spcAft>
                <a:spcPct val="0"/>
              </a:spcAft>
              <a:buClrTx/>
              <a:buSzTx/>
              <a:buFontTx/>
              <a:buNone/>
              <a:defRPr/>
            </a:pPr>
            <a:r>
              <a:rPr lang="kk" dirty="0">
                <a:solidFill>
                  <a:srgbClr val="FFFFFF"/>
                </a:solidFill>
                <a:effectLst>
                  <a:outerShdw blurRad="38100" dist="38100" dir="2700000" algn="tl">
                    <a:srgbClr val="000000">
                      <a:alpha val="43137"/>
                    </a:srgbClr>
                  </a:outerShdw>
                </a:effectLst>
                <a:latin typeface="Arial"/>
                <a:ea typeface="+mj-ea"/>
              </a:rPr>
              <a:t>реттеліп көрсетілетін қызметінің </a:t>
            </a:r>
            <a:r>
              <a:rPr lang="en-US" dirty="0">
                <a:solidFill>
                  <a:srgbClr val="FFFFFF"/>
                </a:solidFill>
                <a:effectLst>
                  <a:outerShdw blurRad="38100" dist="38100" dir="2700000" algn="tl">
                    <a:srgbClr val="000000">
                      <a:alpha val="43137"/>
                    </a:srgbClr>
                  </a:outerShdw>
                </a:effectLst>
                <a:latin typeface="Arial"/>
                <a:ea typeface="+mj-ea"/>
              </a:rPr>
              <a:t>2025 </a:t>
            </a:r>
            <a:r>
              <a:rPr lang="kk-KZ" dirty="0">
                <a:solidFill>
                  <a:srgbClr val="FFFFFF"/>
                </a:solidFill>
                <a:effectLst>
                  <a:outerShdw blurRad="38100" dist="38100" dir="2700000" algn="tl">
                    <a:srgbClr val="000000">
                      <a:alpha val="43137"/>
                    </a:srgbClr>
                  </a:outerShdw>
                </a:effectLst>
                <a:latin typeface="Arial"/>
                <a:ea typeface="+mj-ea"/>
              </a:rPr>
              <a:t>жылғы </a:t>
            </a:r>
            <a:r>
              <a:rPr lang="kk" dirty="0">
                <a:solidFill>
                  <a:srgbClr val="FFFFFF"/>
                </a:solidFill>
                <a:effectLst>
                  <a:outerShdw blurRad="38100" dist="38100" dir="2700000" algn="tl">
                    <a:srgbClr val="000000">
                      <a:alpha val="43137"/>
                    </a:srgbClr>
                  </a:outerShdw>
                </a:effectLst>
                <a:latin typeface="Arial"/>
                <a:ea typeface="+mj-ea"/>
              </a:rPr>
              <a:t>тарифтік сметаларының орындалуы </a:t>
            </a:r>
            <a:endParaRPr kumimoji="0" lang="kk" sz="18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ea typeface="+mj-ea"/>
              <a:cs typeface="Arial"/>
            </a:endParaRPr>
          </a:p>
        </p:txBody>
      </p:sp>
      <p:pic>
        <p:nvPicPr>
          <p:cNvPr id="11" name="Рисунок 10">
            <a:extLst>
              <a:ext uri="{FF2B5EF4-FFF2-40B4-BE49-F238E27FC236}">
                <a16:creationId xmlns:a16="http://schemas.microsoft.com/office/drawing/2014/main" id="{01625720-2D84-4125-AB7D-30F32FA4D073}"/>
              </a:ext>
            </a:extLst>
          </p:cNvPr>
          <p:cNvPicPr>
            <a:picLocks noChangeAspect="1"/>
          </p:cNvPicPr>
          <p:nvPr/>
        </p:nvPicPr>
        <p:blipFill>
          <a:blip r:embed="rId4"/>
          <a:stretch>
            <a:fillRect/>
          </a:stretch>
        </p:blipFill>
        <p:spPr>
          <a:xfrm>
            <a:off x="10216928" y="123515"/>
            <a:ext cx="1782934" cy="414805"/>
          </a:xfrm>
          <a:prstGeom prst="rect">
            <a:avLst/>
          </a:prstGeom>
        </p:spPr>
      </p:pic>
      <p:sp>
        <p:nvSpPr>
          <p:cNvPr id="18" name="TextBox 17">
            <a:extLst>
              <a:ext uri="{FF2B5EF4-FFF2-40B4-BE49-F238E27FC236}">
                <a16:creationId xmlns:a16="http://schemas.microsoft.com/office/drawing/2014/main" id="{3D24ADFE-02C1-475D-B0A2-E2033B4DF906}"/>
              </a:ext>
            </a:extLst>
          </p:cNvPr>
          <p:cNvSpPr txBox="1"/>
          <p:nvPr/>
        </p:nvSpPr>
        <p:spPr>
          <a:xfrm>
            <a:off x="11739150" y="6513808"/>
            <a:ext cx="432048" cy="307777"/>
          </a:xfrm>
          <a:prstGeom prst="rect">
            <a:avLst/>
          </a:prstGeom>
          <a:noFill/>
        </p:spPr>
        <p:txBody>
          <a:bodyPr wrap="square">
            <a:no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kk" sz="1400" b="1" i="0" u="none" strike="noStrike" kern="1200" cap="none" spc="-150" normalizeH="0" baseline="0" noProof="0">
                <a:ln>
                  <a:noFill/>
                </a:ln>
                <a:solidFill>
                  <a:srgbClr val="4472C4"/>
                </a:solidFill>
                <a:uLnTx/>
                <a:uFillTx/>
                <a:latin typeface="Arial"/>
                <a:ea typeface="+mn-ea"/>
                <a:cs typeface="Arial"/>
              </a:rPr>
              <a:t>10</a:t>
            </a:r>
          </a:p>
        </p:txBody>
      </p:sp>
      <p:graphicFrame>
        <p:nvGraphicFramePr>
          <p:cNvPr id="4" name="Таблица 3">
            <a:extLst>
              <a:ext uri="{FF2B5EF4-FFF2-40B4-BE49-F238E27FC236}">
                <a16:creationId xmlns:a16="http://schemas.microsoft.com/office/drawing/2014/main" id="{8374375A-A145-4851-8CC1-614B7A010486}"/>
              </a:ext>
            </a:extLst>
          </p:cNvPr>
          <p:cNvGraphicFramePr>
            <a:graphicFrameLocks noGrp="1"/>
          </p:cNvGraphicFramePr>
          <p:nvPr>
            <p:extLst>
              <p:ext uri="{D42A27DB-BD31-4B8C-83A1-F6EECF244321}">
                <p14:modId xmlns:p14="http://schemas.microsoft.com/office/powerpoint/2010/main" val="1703068917"/>
              </p:ext>
            </p:extLst>
          </p:nvPr>
        </p:nvGraphicFramePr>
        <p:xfrm>
          <a:off x="262558" y="772538"/>
          <a:ext cx="11593286" cy="5895837"/>
        </p:xfrm>
        <a:graphic>
          <a:graphicData uri="http://schemas.openxmlformats.org/drawingml/2006/table">
            <a:tbl>
              <a:tblPr/>
              <a:tblGrid>
                <a:gridCol w="432048">
                  <a:extLst>
                    <a:ext uri="{9D8B030D-6E8A-4147-A177-3AD203B41FA5}">
                      <a16:colId xmlns:a16="http://schemas.microsoft.com/office/drawing/2014/main" val="4207588927"/>
                    </a:ext>
                  </a:extLst>
                </a:gridCol>
                <a:gridCol w="4464496">
                  <a:extLst>
                    <a:ext uri="{9D8B030D-6E8A-4147-A177-3AD203B41FA5}">
                      <a16:colId xmlns:a16="http://schemas.microsoft.com/office/drawing/2014/main" val="398508594"/>
                    </a:ext>
                  </a:extLst>
                </a:gridCol>
                <a:gridCol w="1152128">
                  <a:extLst>
                    <a:ext uri="{9D8B030D-6E8A-4147-A177-3AD203B41FA5}">
                      <a16:colId xmlns:a16="http://schemas.microsoft.com/office/drawing/2014/main" val="1859997302"/>
                    </a:ext>
                  </a:extLst>
                </a:gridCol>
                <a:gridCol w="2016224">
                  <a:extLst>
                    <a:ext uri="{9D8B030D-6E8A-4147-A177-3AD203B41FA5}">
                      <a16:colId xmlns:a16="http://schemas.microsoft.com/office/drawing/2014/main" val="3073554675"/>
                    </a:ext>
                  </a:extLst>
                </a:gridCol>
                <a:gridCol w="2088232">
                  <a:extLst>
                    <a:ext uri="{9D8B030D-6E8A-4147-A177-3AD203B41FA5}">
                      <a16:colId xmlns:a16="http://schemas.microsoft.com/office/drawing/2014/main" val="3918180010"/>
                    </a:ext>
                  </a:extLst>
                </a:gridCol>
                <a:gridCol w="1440158">
                  <a:extLst>
                    <a:ext uri="{9D8B030D-6E8A-4147-A177-3AD203B41FA5}">
                      <a16:colId xmlns:a16="http://schemas.microsoft.com/office/drawing/2014/main" val="3766111196"/>
                    </a:ext>
                  </a:extLst>
                </a:gridCol>
              </a:tblGrid>
              <a:tr h="442074">
                <a:tc>
                  <a:txBody>
                    <a:bodyPr/>
                    <a:lstStyle/>
                    <a:p>
                      <a:pPr algn="ctr" rtl="0" fontAlgn="ctr"/>
                      <a:r>
                        <a:rPr lang="kk" sz="900" b="1" i="0" u="none" strike="noStrike">
                          <a:solidFill>
                            <a:srgbClr val="000000"/>
                          </a:solidFill>
                          <a:latin typeface="Arial"/>
                          <a:cs typeface="Arial"/>
                        </a:rPr>
                        <a:t>№ р/б</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B4C7E7"/>
                    </a:solidFill>
                  </a:tcPr>
                </a:tc>
                <a:tc>
                  <a:txBody>
                    <a:bodyPr/>
                    <a:lstStyle/>
                    <a:p>
                      <a:pPr algn="ctr" rtl="0" fontAlgn="ctr"/>
                      <a:r>
                        <a:rPr lang="kk" sz="900" b="1" i="0" u="none" strike="noStrike">
                          <a:solidFill>
                            <a:srgbClr val="000000"/>
                          </a:solidFill>
                          <a:latin typeface="Arial"/>
                          <a:cs typeface="Arial"/>
                        </a:rPr>
                        <a:t>Көрсеткіштер атауы </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B4C7E7"/>
                    </a:solidFill>
                  </a:tcPr>
                </a:tc>
                <a:tc>
                  <a:txBody>
                    <a:bodyPr/>
                    <a:lstStyle/>
                    <a:p>
                      <a:pPr algn="ctr" rtl="0" fontAlgn="ctr"/>
                      <a:r>
                        <a:rPr lang="kk" sz="900" b="1" i="0" u="none" strike="noStrike">
                          <a:solidFill>
                            <a:srgbClr val="000000"/>
                          </a:solidFill>
                          <a:latin typeface="Arial"/>
                          <a:cs typeface="Arial"/>
                        </a:rPr>
                        <a:t>Өлшем бірлігі</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B4C7E7"/>
                    </a:solidFill>
                  </a:tcPr>
                </a:tc>
                <a:tc>
                  <a:txBody>
                    <a:bodyPr/>
                    <a:lstStyle/>
                    <a:p>
                      <a:pPr algn="ctr" rtl="0" fontAlgn="ctr"/>
                      <a:r>
                        <a:rPr lang="kk" sz="900" b="1" i="0" u="none" strike="noStrike">
                          <a:solidFill>
                            <a:srgbClr val="000000"/>
                          </a:solidFill>
                          <a:latin typeface="Arial"/>
                          <a:cs typeface="Arial"/>
                        </a:rPr>
                        <a:t>2025 жылға арналған бекітілген тарифтік сметада көзделген</a:t>
                      </a:r>
                    </a:p>
                  </a:txBody>
                  <a:tcPr marL="2630" marR="2630" marT="2630"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B4C7E7"/>
                    </a:solidFill>
                  </a:tcPr>
                </a:tc>
                <a:tc>
                  <a:txBody>
                    <a:bodyPr/>
                    <a:lstStyle/>
                    <a:p>
                      <a:pPr algn="ctr" rtl="0" fontAlgn="ctr"/>
                      <a:r>
                        <a:rPr lang="kk" sz="900" b="1" i="0" u="none" strike="noStrike" dirty="0">
                          <a:solidFill>
                            <a:srgbClr val="000000"/>
                          </a:solidFill>
                          <a:latin typeface="Arial"/>
                          <a:cs typeface="Arial"/>
                        </a:rPr>
                        <a:t>Тарифтік сметаның іс жүзінде қалыптасқан көрсеткіштері     </a:t>
                      </a:r>
                    </a:p>
                    <a:p>
                      <a:pPr algn="ctr" rtl="0" fontAlgn="ctr"/>
                      <a:r>
                        <a:rPr lang="kk" sz="900" b="1" i="0" u="none" strike="noStrike" dirty="0">
                          <a:solidFill>
                            <a:srgbClr val="000000"/>
                          </a:solidFill>
                          <a:latin typeface="Arial"/>
                          <a:cs typeface="Arial"/>
                        </a:rPr>
                        <a:t>2025 жылғы 6 ай үшін</a:t>
                      </a:r>
                    </a:p>
                  </a:txBody>
                  <a:tcPr marL="2630" marR="2630" marT="2630"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B4C7E7"/>
                    </a:solidFill>
                  </a:tcPr>
                </a:tc>
                <a:tc>
                  <a:txBody>
                    <a:bodyPr/>
                    <a:lstStyle/>
                    <a:p>
                      <a:pPr algn="ctr" rtl="0" fontAlgn="ctr"/>
                      <a:r>
                        <a:rPr lang="kk" sz="900" b="1" i="0" u="none" strike="noStrike">
                          <a:solidFill>
                            <a:srgbClr val="000000"/>
                          </a:solidFill>
                          <a:latin typeface="Arial"/>
                          <a:cs typeface="Arial"/>
                        </a:rPr>
                        <a:t>Ауытқуды пайызбен көрсету</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B4C7E7"/>
                    </a:solidFill>
                  </a:tcPr>
                </a:tc>
                <a:extLst>
                  <a:ext uri="{0D108BD9-81ED-4DB2-BD59-A6C34878D82A}">
                    <a16:rowId xmlns:a16="http://schemas.microsoft.com/office/drawing/2014/main" val="2638319234"/>
                  </a:ext>
                </a:extLst>
              </a:tr>
              <a:tr h="127732">
                <a:tc>
                  <a:txBody>
                    <a:bodyPr/>
                    <a:lstStyle/>
                    <a:p>
                      <a:pPr algn="ctr" rtl="0" fontAlgn="ctr"/>
                      <a:r>
                        <a:rPr lang="kk" sz="800" b="1" i="0" u="none" strike="noStrike">
                          <a:solidFill>
                            <a:srgbClr val="000000"/>
                          </a:solidFill>
                          <a:latin typeface="Arial"/>
                          <a:cs typeface="Arial"/>
                        </a:rPr>
                        <a:t>1</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1" i="0" u="none" strike="noStrike">
                          <a:solidFill>
                            <a:srgbClr val="000000"/>
                          </a:solidFill>
                          <a:latin typeface="Arial"/>
                          <a:cs typeface="Arial"/>
                        </a:rPr>
                        <a:t>2</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1" i="0" u="none" strike="noStrike">
                          <a:solidFill>
                            <a:srgbClr val="000000"/>
                          </a:solidFill>
                          <a:latin typeface="Arial"/>
                          <a:cs typeface="Arial"/>
                        </a:rPr>
                        <a:t>3</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1" i="0" u="none" strike="noStrike">
                          <a:solidFill>
                            <a:srgbClr val="000000"/>
                          </a:solidFill>
                          <a:latin typeface="Arial"/>
                          <a:cs typeface="Arial"/>
                        </a:rPr>
                        <a:t>4</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1" i="0" u="none" strike="noStrike">
                          <a:solidFill>
                            <a:srgbClr val="000000"/>
                          </a:solidFill>
                          <a:latin typeface="Arial"/>
                          <a:cs typeface="Arial"/>
                        </a:rPr>
                        <a:t>5</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1" i="0" u="none" strike="noStrike">
                          <a:solidFill>
                            <a:srgbClr val="000000"/>
                          </a:solidFill>
                          <a:latin typeface="Arial"/>
                          <a:cs typeface="Arial"/>
                        </a:rPr>
                        <a:t>6</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299904691"/>
                  </a:ext>
                </a:extLst>
              </a:tr>
              <a:tr h="136926">
                <a:tc>
                  <a:txBody>
                    <a:bodyPr/>
                    <a:lstStyle/>
                    <a:p>
                      <a:pPr algn="ctr" rtl="0" fontAlgn="ctr"/>
                      <a:r>
                        <a:rPr lang="kk" sz="800" b="1" i="0" u="none" strike="noStrike">
                          <a:solidFill>
                            <a:srgbClr val="000000"/>
                          </a:solidFill>
                          <a:latin typeface="Arial"/>
                          <a:cs typeface="Arial"/>
                        </a:rPr>
                        <a:t>II</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rtl="0" fontAlgn="ctr"/>
                      <a:r>
                        <a:rPr lang="kk" sz="800" b="1" i="0" u="none" strike="noStrike">
                          <a:solidFill>
                            <a:srgbClr val="000000"/>
                          </a:solidFill>
                          <a:latin typeface="Arial"/>
                          <a:cs typeface="Arial"/>
                        </a:rPr>
                        <a:t>Кезеңдегі барлық шығыстар, оның ішінде:</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1"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1" i="0" u="none" strike="noStrike">
                          <a:solidFill>
                            <a:srgbClr val="000000"/>
                          </a:solidFill>
                          <a:latin typeface="Times New Roman"/>
                        </a:rPr>
                        <a:t>6 825 903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dirty="0">
                          <a:solidFill>
                            <a:srgbClr val="000000"/>
                          </a:solidFill>
                          <a:effectLst/>
                          <a:latin typeface="Times New Roman" panose="02020603050405020304" pitchFamily="18" charset="0"/>
                        </a:rPr>
                        <a:t>5 741 568</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-15,89%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2075355402"/>
                  </a:ext>
                </a:extLst>
              </a:tr>
              <a:tr h="144871">
                <a:tc>
                  <a:txBody>
                    <a:bodyPr/>
                    <a:lstStyle/>
                    <a:p>
                      <a:pPr algn="ctr" rtl="0" fontAlgn="ctr"/>
                      <a:r>
                        <a:rPr lang="kk" sz="800" b="0" i="0" u="none" strike="noStrike">
                          <a:solidFill>
                            <a:srgbClr val="000000"/>
                          </a:solidFill>
                          <a:latin typeface="Arial"/>
                          <a:cs typeface="Arial"/>
                        </a:rPr>
                        <a:t>6</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rtl="0" fontAlgn="ctr"/>
                      <a:r>
                        <a:rPr lang="kk" sz="800" b="0" i="0" u="none" strike="noStrike">
                          <a:solidFill>
                            <a:srgbClr val="000000"/>
                          </a:solidFill>
                          <a:latin typeface="Arial"/>
                          <a:cs typeface="Arial"/>
                        </a:rPr>
                        <a:t>Жалпы және әкімшілік шығыстар,  оның ішінде барлығы:</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1" i="0" u="none" strike="noStrike">
                          <a:solidFill>
                            <a:srgbClr val="000000"/>
                          </a:solidFill>
                          <a:latin typeface="Times New Roman"/>
                        </a:rPr>
                        <a:t>6 825 903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5 741 568</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-15,89%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1002172166"/>
                  </a:ext>
                </a:extLst>
              </a:tr>
              <a:tr h="144871">
                <a:tc>
                  <a:txBody>
                    <a:bodyPr/>
                    <a:lstStyle/>
                    <a:p>
                      <a:pPr algn="ctr" rtl="0" fontAlgn="ctr"/>
                      <a:r>
                        <a:rPr lang="kk" sz="800" b="0" i="0" u="none" strike="noStrike">
                          <a:solidFill>
                            <a:srgbClr val="000000"/>
                          </a:solidFill>
                          <a:latin typeface="Arial"/>
                          <a:cs typeface="Arial"/>
                        </a:rPr>
                        <a:t>6.1</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Әкімшілік қызметкерлердің жалақысы</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2 873 667</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1 753 199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-38,99%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320264046"/>
                  </a:ext>
                </a:extLst>
              </a:tr>
              <a:tr h="136926">
                <a:tc rowSpan="2">
                  <a:txBody>
                    <a:bodyPr/>
                    <a:lstStyle/>
                    <a:p>
                      <a:pPr algn="ctr" rtl="0" fontAlgn="ctr"/>
                      <a:r>
                        <a:rPr lang="kk" sz="800" b="0" i="0" u="none" strike="noStrike">
                          <a:solidFill>
                            <a:srgbClr val="000000"/>
                          </a:solidFill>
                          <a:latin typeface="Arial"/>
                          <a:cs typeface="Arial"/>
                        </a:rPr>
                        <a:t>6.2</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Әлеуметтік салық және әлеуметтік аударымдары</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242 581</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175 403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-27,69%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643031461"/>
                  </a:ext>
                </a:extLst>
              </a:tr>
              <a:tr h="193247">
                <a:tc vMerge="1">
                  <a:txBody>
                    <a:bodyPr/>
                    <a:lstStyle/>
                    <a:p>
                      <a:endParaRPr lang="ru-KZ"/>
                    </a:p>
                  </a:txBody>
                  <a:tcPr/>
                </a:tc>
                <a:tc>
                  <a:txBody>
                    <a:bodyPr/>
                    <a:lstStyle/>
                    <a:p>
                      <a:pPr algn="l" rtl="0" fontAlgn="ctr"/>
                      <a:r>
                        <a:rPr lang="kk" sz="800" b="0" i="0" u="none" strike="noStrike">
                          <a:solidFill>
                            <a:srgbClr val="000000"/>
                          </a:solidFill>
                          <a:latin typeface="Arial"/>
                          <a:cs typeface="Arial"/>
                        </a:rPr>
                        <a:t>Міндетті әлеуметтік медициналық сақтандыру (МӘМС)</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49 224</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29 519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-40,03%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783931636"/>
                  </a:ext>
                </a:extLst>
              </a:tr>
              <a:tr h="127732">
                <a:tc>
                  <a:txBody>
                    <a:bodyPr/>
                    <a:lstStyle/>
                    <a:p>
                      <a:pPr algn="ctr" rtl="0" fontAlgn="ctr"/>
                      <a:r>
                        <a:rPr lang="kk" sz="800" b="0" i="0" u="none" strike="noStrike">
                          <a:solidFill>
                            <a:srgbClr val="000000"/>
                          </a:solidFill>
                          <a:latin typeface="Arial"/>
                          <a:cs typeface="Arial"/>
                        </a:rPr>
                        <a:t>6.3</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Амортизация</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292 921</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248 260</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-15,25%</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513323339"/>
                  </a:ext>
                </a:extLst>
              </a:tr>
              <a:tr h="127732">
                <a:tc>
                  <a:txBody>
                    <a:bodyPr/>
                    <a:lstStyle/>
                    <a:p>
                      <a:pPr algn="ctr" rtl="0" fontAlgn="ctr"/>
                      <a:r>
                        <a:rPr lang="kk" sz="800" b="0" i="0" u="none" strike="noStrike">
                          <a:solidFill>
                            <a:srgbClr val="000000"/>
                          </a:solidFill>
                          <a:latin typeface="Arial"/>
                          <a:cs typeface="Arial"/>
                        </a:rPr>
                        <a:t>6.4</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Салықтар</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2 875 423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3 112 034</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8,23%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108774104"/>
                  </a:ext>
                </a:extLst>
              </a:tr>
              <a:tr h="136926">
                <a:tc>
                  <a:txBody>
                    <a:bodyPr/>
                    <a:lstStyle/>
                    <a:p>
                      <a:pPr algn="ctr" rtl="0" fontAlgn="ctr"/>
                      <a:r>
                        <a:rPr lang="kk" sz="800" b="0" i="0" u="none" strike="noStrike">
                          <a:solidFill>
                            <a:srgbClr val="000000"/>
                          </a:solidFill>
                          <a:latin typeface="Arial"/>
                          <a:cs typeface="Arial"/>
                        </a:rPr>
                        <a:t>6.5</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Өзге шығыстар, барлығы, оның ішінде:</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492 087</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a:solidFill>
                            <a:srgbClr val="000000"/>
                          </a:solidFill>
                          <a:effectLst/>
                          <a:latin typeface="Times New Roman" panose="02020603050405020304" pitchFamily="18" charset="0"/>
                        </a:rPr>
                        <a:t>423 152</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-14,01%</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834617048"/>
                  </a:ext>
                </a:extLst>
              </a:tr>
              <a:tr h="127732">
                <a:tc>
                  <a:txBody>
                    <a:bodyPr/>
                    <a:lstStyle/>
                    <a:p>
                      <a:pPr algn="ctr" rtl="0" fontAlgn="ctr"/>
                      <a:r>
                        <a:rPr lang="kk" sz="800" b="0" i="0" u="none" strike="noStrike">
                          <a:solidFill>
                            <a:srgbClr val="000000"/>
                          </a:solidFill>
                          <a:latin typeface="Arial"/>
                          <a:cs typeface="Arial"/>
                        </a:rPr>
                        <a:t>6.5.1</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Банк қызметтері</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14 327</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508</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-96,45%</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459244902"/>
                  </a:ext>
                </a:extLst>
              </a:tr>
              <a:tr h="127732">
                <a:tc>
                  <a:txBody>
                    <a:bodyPr/>
                    <a:lstStyle/>
                    <a:p>
                      <a:pPr algn="ctr" rtl="0" fontAlgn="ctr"/>
                      <a:r>
                        <a:rPr lang="kk" sz="800" b="0" i="0" u="none" strike="noStrike">
                          <a:solidFill>
                            <a:srgbClr val="000000"/>
                          </a:solidFill>
                          <a:latin typeface="Arial"/>
                          <a:cs typeface="Arial"/>
                        </a:rPr>
                        <a:t>6.5.2</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Іссапар шығындары</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60 844</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36 807</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-39,51%</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348710279"/>
                  </a:ext>
                </a:extLst>
              </a:tr>
              <a:tr h="127732">
                <a:tc>
                  <a:txBody>
                    <a:bodyPr/>
                    <a:lstStyle/>
                    <a:p>
                      <a:pPr algn="ctr" rtl="0" fontAlgn="ctr"/>
                      <a:r>
                        <a:rPr lang="kk" sz="800" b="0" i="0" u="none" strike="noStrike">
                          <a:solidFill>
                            <a:srgbClr val="000000"/>
                          </a:solidFill>
                          <a:latin typeface="Arial"/>
                          <a:cs typeface="Arial"/>
                        </a:rPr>
                        <a:t>6.5.3</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Байланыс қызметтері</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23 053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15 026</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-34,82%</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975038019"/>
                  </a:ext>
                </a:extLst>
              </a:tr>
              <a:tr h="127732">
                <a:tc>
                  <a:txBody>
                    <a:bodyPr/>
                    <a:lstStyle/>
                    <a:p>
                      <a:pPr algn="ctr" rtl="0" fontAlgn="ctr"/>
                      <a:r>
                        <a:rPr lang="kk" sz="800" b="0" i="0" u="none" strike="noStrike">
                          <a:solidFill>
                            <a:srgbClr val="000000"/>
                          </a:solidFill>
                          <a:latin typeface="Arial"/>
                          <a:cs typeface="Arial"/>
                        </a:rPr>
                        <a:t>6.5.4</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Ғимараттарды күтіп ұстау</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228 594</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102 741</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-55,06%</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082890636"/>
                  </a:ext>
                </a:extLst>
              </a:tr>
              <a:tr h="127732">
                <a:tc>
                  <a:txBody>
                    <a:bodyPr/>
                    <a:lstStyle/>
                    <a:p>
                      <a:pPr algn="ctr" rtl="0" fontAlgn="ctr"/>
                      <a:r>
                        <a:rPr lang="kk" sz="800" b="0" i="0" u="none" strike="noStrike">
                          <a:solidFill>
                            <a:srgbClr val="000000"/>
                          </a:solidFill>
                          <a:latin typeface="Arial"/>
                          <a:cs typeface="Arial"/>
                        </a:rPr>
                        <a:t>6.5.5</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Кадрларды даярлау</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12 823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8 867</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-30,85%</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002811884"/>
                  </a:ext>
                </a:extLst>
              </a:tr>
              <a:tr h="136926">
                <a:tc>
                  <a:txBody>
                    <a:bodyPr/>
                    <a:lstStyle/>
                    <a:p>
                      <a:pPr algn="ctr" rtl="0" fontAlgn="ctr"/>
                      <a:r>
                        <a:rPr lang="kk" sz="800" b="0" i="0" u="none" strike="noStrike">
                          <a:solidFill>
                            <a:srgbClr val="000000"/>
                          </a:solidFill>
                          <a:latin typeface="Arial"/>
                          <a:cs typeface="Arial"/>
                        </a:rPr>
                        <a:t>6.5.6</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Кеңсе және пошта шығындары</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20 196</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30 992</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53,46%</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048307003"/>
                  </a:ext>
                </a:extLst>
              </a:tr>
              <a:tr h="127732">
                <a:tc>
                  <a:txBody>
                    <a:bodyPr/>
                    <a:lstStyle/>
                    <a:p>
                      <a:pPr algn="ctr" rtl="0" fontAlgn="ctr"/>
                      <a:r>
                        <a:rPr lang="kk" sz="800" b="0" i="0" u="none" strike="noStrike">
                          <a:solidFill>
                            <a:srgbClr val="000000"/>
                          </a:solidFill>
                          <a:latin typeface="Arial"/>
                          <a:cs typeface="Arial"/>
                        </a:rPr>
                        <a:t>6.5.7</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Бөгде ұйымдардың қызметтері</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80 319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187 423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133,35%</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518496095"/>
                  </a:ext>
                </a:extLst>
              </a:tr>
              <a:tr h="157615">
                <a:tc>
                  <a:txBody>
                    <a:bodyPr/>
                    <a:lstStyle/>
                    <a:p>
                      <a:pPr algn="ctr" rtl="0" fontAlgn="ctr"/>
                      <a:r>
                        <a:rPr lang="kk" sz="800" b="0" i="0" u="none" strike="noStrike">
                          <a:solidFill>
                            <a:srgbClr val="000000"/>
                          </a:solidFill>
                          <a:latin typeface="Arial"/>
                          <a:cs typeface="Arial"/>
                        </a:rPr>
                        <a:t>6.5.8</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Жұмыс беруші  есебінен  әкімшілік персоналға міндетті зейнетақы жарналары</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51 930</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40 789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noFill/>
                  </a:tcPr>
                </a:tc>
                <a:tc>
                  <a:txBody>
                    <a:bodyPr/>
                    <a:lstStyle/>
                    <a:p>
                      <a:pPr algn="ctr" fontAlgn="ctr"/>
                      <a:r>
                        <a:rPr lang="ru-KZ" sz="800" b="0" i="0" u="none" strike="noStrike" dirty="0">
                          <a:solidFill>
                            <a:srgbClr val="000000"/>
                          </a:solidFill>
                          <a:effectLst/>
                          <a:latin typeface="Times New Roman" panose="02020603050405020304" pitchFamily="18" charset="0"/>
                        </a:rPr>
                        <a:t>-21,46%</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702978930"/>
                  </a:ext>
                </a:extLst>
              </a:tr>
              <a:tr h="136926">
                <a:tc>
                  <a:txBody>
                    <a:bodyPr/>
                    <a:lstStyle/>
                    <a:p>
                      <a:pPr algn="ctr" rtl="0" fontAlgn="ctr"/>
                      <a:r>
                        <a:rPr lang="kk" sz="800" b="0" i="0" u="none" strike="noStrike">
                          <a:solidFill>
                            <a:srgbClr val="000000"/>
                          </a:solidFill>
                          <a:latin typeface="Arial"/>
                          <a:cs typeface="Arial"/>
                        </a:rPr>
                        <a:t>7</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Сыйақы төлеуге арналған шығыстар</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0" i="0" u="none" strike="noStrike">
                        <a:solidFill>
                          <a:srgbClr val="000000"/>
                        </a:solidFill>
                        <a:effectLst/>
                        <a:latin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noFill/>
                  </a:tcPr>
                </a:tc>
                <a:tc>
                  <a:txBody>
                    <a:bodyPr/>
                    <a:lstStyle/>
                    <a:p>
                      <a:pPr algn="ctr" fontAlgn="ctr"/>
                      <a:endParaRPr lang="ru-KZ" sz="8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155869510"/>
                  </a:ext>
                </a:extLst>
              </a:tr>
              <a:tr h="204221">
                <a:tc rowSpan="3">
                  <a:txBody>
                    <a:bodyPr/>
                    <a:lstStyle/>
                    <a:p>
                      <a:pPr algn="ctr" rtl="0" fontAlgn="ctr"/>
                      <a:r>
                        <a:rPr lang="kk" sz="800" b="1" i="0" u="none" strike="noStrike">
                          <a:solidFill>
                            <a:srgbClr val="000000"/>
                          </a:solidFill>
                          <a:latin typeface="Arial"/>
                          <a:cs typeface="Arial"/>
                        </a:rPr>
                        <a:t>III</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rtl="0" fontAlgn="ctr"/>
                      <a:r>
                        <a:rPr lang="kk" sz="800" b="1" i="0" u="none" strike="noStrike">
                          <a:solidFill>
                            <a:srgbClr val="000000"/>
                          </a:solidFill>
                          <a:latin typeface="Arial"/>
                          <a:cs typeface="Arial"/>
                        </a:rPr>
                        <a:t>Қызмет көрсетуге арналған шығындардың барлығы, оның ішінде</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1"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1" i="0" u="none" strike="noStrike">
                          <a:solidFill>
                            <a:srgbClr val="000000"/>
                          </a:solidFill>
                          <a:latin typeface="Times New Roman"/>
                        </a:rPr>
                        <a:t>66 298 244</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dirty="0">
                          <a:solidFill>
                            <a:srgbClr val="000000"/>
                          </a:solidFill>
                          <a:effectLst/>
                          <a:latin typeface="Times New Roman" panose="02020603050405020304" pitchFamily="18" charset="0"/>
                        </a:rPr>
                        <a:t>60 092 313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-9,36%</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1416940241"/>
                  </a:ext>
                </a:extLst>
              </a:tr>
              <a:tr h="136926">
                <a:tc vMerge="1">
                  <a:txBody>
                    <a:bodyPr/>
                    <a:lstStyle/>
                    <a:p>
                      <a:endParaRPr lang="ru-KZ"/>
                    </a:p>
                  </a:txBody>
                  <a:tcPr/>
                </a:tc>
                <a:tc>
                  <a:txBody>
                    <a:bodyPr/>
                    <a:lstStyle/>
                    <a:p>
                      <a:pPr algn="l" rtl="0" fontAlgn="ctr"/>
                      <a:r>
                        <a:rPr lang="kk" sz="800" b="0" i="0" u="none" strike="noStrike">
                          <a:solidFill>
                            <a:srgbClr val="000000"/>
                          </a:solidFill>
                          <a:latin typeface="Arial"/>
                          <a:cs typeface="Arial"/>
                        </a:rPr>
                        <a:t>қосымша қызметтерге арналған шығындар</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0" i="0" u="none" strike="noStrike">
                          <a:solidFill>
                            <a:srgbClr val="000000"/>
                          </a:solidFill>
                          <a:latin typeface="Times New Roman"/>
                        </a:rPr>
                        <a:t>1 753 499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2 384 039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35,96%</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3041169827"/>
                  </a:ext>
                </a:extLst>
              </a:tr>
              <a:tr h="127732">
                <a:tc vMerge="1">
                  <a:txBody>
                    <a:bodyPr/>
                    <a:lstStyle/>
                    <a:p>
                      <a:endParaRPr lang="ru-KZ"/>
                    </a:p>
                  </a:txBody>
                  <a:tcPr/>
                </a:tc>
                <a:tc>
                  <a:txBody>
                    <a:bodyPr/>
                    <a:lstStyle/>
                    <a:p>
                      <a:pPr algn="l" rtl="0" fontAlgn="ctr"/>
                      <a:r>
                        <a:rPr lang="kk" sz="800" b="0" i="0" u="none" strike="noStrike">
                          <a:solidFill>
                            <a:srgbClr val="000000"/>
                          </a:solidFill>
                          <a:latin typeface="Arial"/>
                          <a:cs typeface="Arial"/>
                        </a:rPr>
                        <a:t>Айдауға арналған шығындар</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0" i="0" u="none" strike="noStrike">
                          <a:solidFill>
                            <a:srgbClr val="000000"/>
                          </a:solidFill>
                          <a:latin typeface="Times New Roman"/>
                        </a:rPr>
                        <a:t>64 544 745</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57 708 274</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-10,59%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2272774444"/>
                  </a:ext>
                </a:extLst>
              </a:tr>
              <a:tr h="127732">
                <a:tc>
                  <a:txBody>
                    <a:bodyPr/>
                    <a:lstStyle/>
                    <a:p>
                      <a:pPr algn="ctr" rtl="0" fontAlgn="ctr"/>
                      <a:r>
                        <a:rPr lang="kk" sz="800" b="0" i="0" u="none" strike="noStrike">
                          <a:solidFill>
                            <a:srgbClr val="000000"/>
                          </a:solidFill>
                          <a:latin typeface="Arial"/>
                          <a:cs typeface="Arial"/>
                        </a:rPr>
                        <a:t>IV</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rtl="0" fontAlgn="ctr"/>
                      <a:r>
                        <a:rPr lang="kk" sz="800" b="0" i="0" u="none" strike="noStrike">
                          <a:solidFill>
                            <a:srgbClr val="000000"/>
                          </a:solidFill>
                          <a:latin typeface="Arial"/>
                          <a:cs typeface="Arial"/>
                        </a:rPr>
                        <a:t>Пайда</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0" i="0" u="none" strike="noStrike">
                          <a:solidFill>
                            <a:srgbClr val="000000"/>
                          </a:solidFill>
                          <a:latin typeface="Times New Roman"/>
                        </a:rPr>
                        <a:t>27 653 783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-7 528 819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-127,23%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4040663263"/>
                  </a:ext>
                </a:extLst>
              </a:tr>
              <a:tr h="144871">
                <a:tc>
                  <a:txBody>
                    <a:bodyPr/>
                    <a:lstStyle/>
                    <a:p>
                      <a:pPr algn="ctr" rtl="0" fontAlgn="ctr"/>
                      <a:r>
                        <a:rPr lang="kk" sz="800" b="0" i="0" u="none" strike="noStrike">
                          <a:solidFill>
                            <a:srgbClr val="000000"/>
                          </a:solidFill>
                          <a:latin typeface="Arial"/>
                          <a:cs typeface="Arial"/>
                        </a:rPr>
                        <a:t>V</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rtl="0" fontAlgn="ctr"/>
                      <a:r>
                        <a:rPr lang="kk" sz="800" b="0" i="0" u="none" strike="noStrike">
                          <a:solidFill>
                            <a:srgbClr val="000000"/>
                          </a:solidFill>
                          <a:latin typeface="Arial"/>
                          <a:cs typeface="Arial"/>
                        </a:rPr>
                        <a:t>Қолданыстағы активтердің реттелетін   базасы (АРБ)</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0" i="0" u="none" strike="noStrike">
                          <a:solidFill>
                            <a:srgbClr val="000000"/>
                          </a:solidFill>
                          <a:latin typeface="Times New Roman"/>
                        </a:rPr>
                        <a:t>261 395 899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445 700 592</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70,51%</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2092607875"/>
                  </a:ext>
                </a:extLst>
              </a:tr>
              <a:tr h="127732">
                <a:tc rowSpan="3">
                  <a:txBody>
                    <a:bodyPr/>
                    <a:lstStyle/>
                    <a:p>
                      <a:pPr algn="ctr" rtl="0" fontAlgn="ctr"/>
                      <a:r>
                        <a:rPr lang="kk" sz="800" b="0" i="0" u="none" strike="noStrike">
                          <a:solidFill>
                            <a:srgbClr val="000000"/>
                          </a:solidFill>
                          <a:latin typeface="Arial"/>
                          <a:cs typeface="Arial"/>
                        </a:rPr>
                        <a:t>VI</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rtl="0" fontAlgn="ctr"/>
                      <a:r>
                        <a:rPr lang="kk" sz="800" b="0" i="0" u="none" strike="noStrike">
                          <a:solidFill>
                            <a:srgbClr val="000000"/>
                          </a:solidFill>
                          <a:latin typeface="Arial"/>
                          <a:cs typeface="Arial"/>
                        </a:rPr>
                        <a:t>Барлық кірістер, оның ішінде</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0" i="0" u="none" strike="noStrike">
                          <a:solidFill>
                            <a:srgbClr val="000000"/>
                          </a:solidFill>
                          <a:latin typeface="Times New Roman"/>
                        </a:rPr>
                        <a:t>92 198 528</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50 179 455</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-45,57%</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2533282514"/>
                  </a:ext>
                </a:extLst>
              </a:tr>
              <a:tr h="136926">
                <a:tc vMerge="1">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 </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rtl="0" fontAlgn="ctr"/>
                      <a:r>
                        <a:rPr lang="kk" sz="800" b="0" i="0" u="none" strike="noStrike">
                          <a:solidFill>
                            <a:srgbClr val="000000"/>
                          </a:solidFill>
                          <a:latin typeface="Arial"/>
                          <a:cs typeface="Arial"/>
                        </a:rPr>
                        <a:t>транзиттік мұнайды айдау бойынша кірістер</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0" i="0" u="none" strike="noStrike">
                          <a:solidFill>
                            <a:srgbClr val="000000"/>
                          </a:solidFill>
                          <a:latin typeface="Times New Roman"/>
                        </a:rPr>
                        <a:t>10 061 104</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12 014 249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dirty="0">
                          <a:solidFill>
                            <a:srgbClr val="000000"/>
                          </a:solidFill>
                          <a:effectLst/>
                          <a:latin typeface="Times New Roman" panose="02020603050405020304" pitchFamily="18" charset="0"/>
                        </a:rPr>
                        <a:t>19,41%</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2377049414"/>
                  </a:ext>
                </a:extLst>
              </a:tr>
              <a:tr h="136926">
                <a:tc vMerge="1">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 </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kern="1200">
                          <a:solidFill>
                            <a:srgbClr val="000000"/>
                          </a:solidFill>
                          <a:latin typeface="Arial"/>
                          <a:ea typeface="+mn-ea"/>
                          <a:cs typeface="Arial"/>
                        </a:rPr>
                        <a:t>Ішкі нарыққа айдау бойынша кірістер</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chemeClr val="accent5">
                        <a:lumMod val="20000"/>
                        <a:lumOff val="80000"/>
                      </a:schemeClr>
                    </a:solidFill>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chemeClr val="accent5">
                        <a:lumMod val="20000"/>
                        <a:lumOff val="80000"/>
                      </a:schemeClr>
                    </a:solidFill>
                  </a:tcPr>
                </a:tc>
                <a:tc>
                  <a:txBody>
                    <a:bodyPr/>
                    <a:lstStyle/>
                    <a:p>
                      <a:pPr algn="ctr" rtl="0" fontAlgn="ctr"/>
                      <a:r>
                        <a:rPr lang="kk" sz="800" b="1" i="0" u="none" strike="noStrike">
                          <a:solidFill>
                            <a:srgbClr val="000000"/>
                          </a:solidFill>
                          <a:latin typeface="Times New Roman"/>
                        </a:rPr>
                        <a:t>82 137 425</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chemeClr val="accent5">
                        <a:lumMod val="20000"/>
                        <a:lumOff val="80000"/>
                      </a:schemeClr>
                    </a:solidFill>
                  </a:tcPr>
                </a:tc>
                <a:tc>
                  <a:txBody>
                    <a:bodyPr/>
                    <a:lstStyle/>
                    <a:p>
                      <a:pPr algn="ctr" fontAlgn="ctr"/>
                      <a:r>
                        <a:rPr lang="ru-KZ" sz="800" b="1" i="0" u="none" strike="noStrike" dirty="0">
                          <a:solidFill>
                            <a:srgbClr val="000000"/>
                          </a:solidFill>
                          <a:effectLst/>
                          <a:latin typeface="Times New Roman" panose="02020603050405020304" pitchFamily="18" charset="0"/>
                        </a:rPr>
                        <a:t>38 165 205</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chemeClr val="accent5">
                        <a:lumMod val="20000"/>
                        <a:lumOff val="80000"/>
                      </a:schemeClr>
                    </a:solidFill>
                  </a:tcPr>
                </a:tc>
                <a:tc>
                  <a:txBody>
                    <a:bodyPr/>
                    <a:lstStyle/>
                    <a:p>
                      <a:pPr algn="ctr" fontAlgn="ctr"/>
                      <a:r>
                        <a:rPr lang="ru-KZ" sz="800" b="1" i="0" u="none" strike="noStrike" dirty="0">
                          <a:solidFill>
                            <a:srgbClr val="000000"/>
                          </a:solidFill>
                          <a:effectLst/>
                          <a:latin typeface="Times New Roman" panose="02020603050405020304" pitchFamily="18" charset="0"/>
                        </a:rPr>
                        <a:t>-53,53%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4154899075"/>
                  </a:ext>
                </a:extLst>
              </a:tr>
              <a:tr h="127732">
                <a:tc>
                  <a:txBody>
                    <a:bodyPr/>
                    <a:lstStyle/>
                    <a:p>
                      <a:pPr algn="ctr" rtl="0" fontAlgn="ctr"/>
                      <a:r>
                        <a:rPr lang="kk" sz="800" b="1" i="0" u="none" strike="noStrike">
                          <a:solidFill>
                            <a:srgbClr val="000000"/>
                          </a:solidFill>
                          <a:latin typeface="Arial"/>
                          <a:cs typeface="Arial"/>
                        </a:rPr>
                        <a:t>VII</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1" i="0" u="none" strike="noStrike">
                          <a:solidFill>
                            <a:srgbClr val="000000"/>
                          </a:solidFill>
                          <a:latin typeface="Arial"/>
                          <a:cs typeface="Arial"/>
                        </a:rPr>
                        <a:t>Көлемі </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1" i="0" u="none" strike="noStrike">
                          <a:solidFill>
                            <a:srgbClr val="000000"/>
                          </a:solidFill>
                          <a:latin typeface="Arial"/>
                          <a:cs typeface="Arial"/>
                        </a:rPr>
                        <a:t>мың тонна</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16 883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8 999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-46,70%</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99067759"/>
                  </a:ext>
                </a:extLst>
              </a:tr>
              <a:tr h="136926">
                <a:tc>
                  <a:txBody>
                    <a:bodyPr/>
                    <a:lstStyle/>
                    <a:p>
                      <a:pPr algn="ctr" rtl="0" fontAlgn="ctr"/>
                      <a:r>
                        <a:rPr lang="kk" sz="800" b="1" i="0" u="none" strike="noStrike">
                          <a:solidFill>
                            <a:srgbClr val="000000"/>
                          </a:solidFill>
                          <a:latin typeface="Arial"/>
                          <a:cs typeface="Arial"/>
                        </a:rPr>
                        <a:t>VIII</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1" i="0" u="none" strike="noStrike">
                          <a:solidFill>
                            <a:srgbClr val="000000"/>
                          </a:solidFill>
                          <a:latin typeface="Arial"/>
                          <a:cs typeface="Arial"/>
                        </a:rPr>
                        <a:t>Жүк айналымы барлығы, оның ішінде:</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1" i="0" u="none" strike="noStrike">
                          <a:solidFill>
                            <a:srgbClr val="000000"/>
                          </a:solidFill>
                          <a:latin typeface="Arial"/>
                          <a:cs typeface="Arial"/>
                        </a:rPr>
                        <a:t>млн. ткм</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13 441,1</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8 559,4</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-36,32%</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972182715"/>
                  </a:ext>
                </a:extLst>
              </a:tr>
              <a:tr h="136926">
                <a:tc>
                  <a:txBody>
                    <a:bodyPr/>
                    <a:lstStyle/>
                    <a:p>
                      <a:pPr algn="ctr" fontAlgn="ctr"/>
                      <a:r>
                        <a:rPr lang="ru-KZ" sz="800" b="1" i="0" u="none" strike="noStrike">
                          <a:solidFill>
                            <a:srgbClr val="000000"/>
                          </a:solidFill>
                          <a:effectLst/>
                          <a:latin typeface="Arial" panose="020B0604020202020204" pitchFamily="34" charset="0"/>
                          <a:cs typeface="Arial" panose="020B0604020202020204" pitchFamily="34" charset="0"/>
                        </a:rPr>
                        <a:t> </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1" i="0" u="none" strike="noStrike">
                          <a:solidFill>
                            <a:srgbClr val="000000"/>
                          </a:solidFill>
                          <a:latin typeface="Arial"/>
                          <a:cs typeface="Arial"/>
                        </a:rPr>
                        <a:t>Ішкі нарыққа жүк айналымы</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1" i="0" u="none" strike="noStrike">
                          <a:solidFill>
                            <a:srgbClr val="000000"/>
                          </a:solidFill>
                          <a:latin typeface="Arial"/>
                          <a:cs typeface="Arial"/>
                        </a:rPr>
                        <a:t>млн. ткм</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1" i="0" u="none" strike="noStrike">
                          <a:solidFill>
                            <a:srgbClr val="000000"/>
                          </a:solidFill>
                          <a:latin typeface="Times New Roman"/>
                        </a:rPr>
                        <a:t>13 441,1</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a:solidFill>
                            <a:srgbClr val="000000"/>
                          </a:solidFill>
                          <a:effectLst/>
                          <a:latin typeface="Times New Roman" panose="02020603050405020304" pitchFamily="18" charset="0"/>
                        </a:rPr>
                        <a:t>8 559,4</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dirty="0">
                          <a:solidFill>
                            <a:srgbClr val="000000"/>
                          </a:solidFill>
                          <a:effectLst/>
                          <a:latin typeface="Times New Roman" panose="02020603050405020304" pitchFamily="18" charset="0"/>
                        </a:rPr>
                        <a:t>-36,32%</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122646458"/>
                  </a:ext>
                </a:extLst>
              </a:tr>
              <a:tr h="127732">
                <a:tc>
                  <a:txBody>
                    <a:bodyPr/>
                    <a:lstStyle/>
                    <a:p>
                      <a:pPr algn="ctr" fontAlgn="ctr"/>
                      <a:r>
                        <a:rPr lang="ru-KZ" sz="800" b="1" i="0" u="none" strike="noStrike">
                          <a:solidFill>
                            <a:srgbClr val="000000"/>
                          </a:solidFill>
                          <a:effectLst/>
                          <a:latin typeface="Arial" panose="020B0604020202020204" pitchFamily="34" charset="0"/>
                          <a:cs typeface="Arial" panose="020B0604020202020204" pitchFamily="34" charset="0"/>
                        </a:rPr>
                        <a:t> </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1" i="0" u="none" strike="noStrike">
                          <a:solidFill>
                            <a:srgbClr val="000000"/>
                          </a:solidFill>
                          <a:latin typeface="Arial"/>
                          <a:cs typeface="Arial"/>
                        </a:rPr>
                        <a:t>Экспортқа жүк айналымы </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1" i="0" u="none" strike="noStrike">
                          <a:solidFill>
                            <a:srgbClr val="000000"/>
                          </a:solidFill>
                          <a:latin typeface="Arial"/>
                          <a:cs typeface="Arial"/>
                        </a:rPr>
                        <a:t>млн. ткм</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 </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 </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dirty="0">
                          <a:solidFill>
                            <a:srgbClr val="000000"/>
                          </a:solidFill>
                          <a:effectLst/>
                          <a:latin typeface="Times New Roman" panose="02020603050405020304" pitchFamily="18" charset="0"/>
                        </a:rPr>
                        <a:t> </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818758791"/>
                  </a:ext>
                </a:extLst>
              </a:tr>
              <a:tr h="127732">
                <a:tc rowSpan="2">
                  <a:txBody>
                    <a:bodyPr/>
                    <a:lstStyle/>
                    <a:p>
                      <a:pPr algn="ctr" rtl="0" fontAlgn="ctr"/>
                      <a:r>
                        <a:rPr lang="kk" sz="800" b="0" i="0" u="none" strike="noStrike">
                          <a:solidFill>
                            <a:srgbClr val="000000"/>
                          </a:solidFill>
                          <a:latin typeface="Arial"/>
                          <a:cs typeface="Arial"/>
                        </a:rPr>
                        <a:t>IX</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rowSpan="2">
                  <a:txBody>
                    <a:bodyPr/>
                    <a:lstStyle/>
                    <a:p>
                      <a:pPr algn="l" rtl="0" fontAlgn="ctr"/>
                      <a:r>
                        <a:rPr lang="kk" sz="800" b="0" i="0" u="none" strike="noStrike">
                          <a:solidFill>
                            <a:srgbClr val="000000"/>
                          </a:solidFill>
                          <a:latin typeface="Arial"/>
                          <a:cs typeface="Arial"/>
                        </a:rPr>
                        <a:t>Нормативтік техникалық шығындар</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1" i="0" u="none" strike="noStrike">
                        <a:solidFill>
                          <a:srgbClr val="000000"/>
                        </a:solidFill>
                        <a:effectLst/>
                        <a:latin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1" i="0" u="none" strike="noStrike" dirty="0">
                        <a:solidFill>
                          <a:srgbClr val="000000"/>
                        </a:solidFill>
                        <a:effectLst/>
                        <a:latin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1" i="0" u="none" strike="noStrike">
                        <a:solidFill>
                          <a:srgbClr val="000000"/>
                        </a:solidFill>
                        <a:effectLst/>
                        <a:latin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134490425"/>
                  </a:ext>
                </a:extLst>
              </a:tr>
              <a:tr h="0">
                <a:tc vMerge="1">
                  <a:txBody>
                    <a:bodyPr/>
                    <a:lstStyle/>
                    <a:p>
                      <a:endParaRPr lang="ru-KZ"/>
                    </a:p>
                  </a:txBody>
                  <a:tcPr/>
                </a:tc>
                <a:tc vMerge="1">
                  <a:txBody>
                    <a:bodyPr/>
                    <a:lstStyle/>
                    <a:p>
                      <a:endParaRPr lang="ru-KZ"/>
                    </a:p>
                  </a:txBody>
                  <a:tcPr/>
                </a:tc>
                <a:tc>
                  <a:txBody>
                    <a:bodyPr/>
                    <a:lstStyle/>
                    <a:p>
                      <a:pPr algn="ctr" rtl="0" fontAlgn="ctr"/>
                      <a:r>
                        <a:rPr lang="kk" sz="800" b="0" i="0" u="none" strike="noStrike">
                          <a:solidFill>
                            <a:srgbClr val="000000"/>
                          </a:solidFill>
                          <a:latin typeface="Arial"/>
                          <a:cs typeface="Arial"/>
                        </a:rPr>
                        <a:t>мың тонна</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0" i="0" u="none" strike="noStrike">
                        <a:solidFill>
                          <a:srgbClr val="000000"/>
                        </a:solidFill>
                        <a:effectLst/>
                        <a:latin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0" i="0" u="none" strike="noStrike" dirty="0">
                        <a:solidFill>
                          <a:srgbClr val="000000"/>
                        </a:solidFill>
                        <a:effectLst/>
                        <a:latin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1" i="0" u="none" strike="noStrike" dirty="0">
                        <a:solidFill>
                          <a:srgbClr val="000000"/>
                        </a:solidFill>
                        <a:effectLst/>
                        <a:latin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439207071"/>
                  </a:ext>
                </a:extLst>
              </a:tr>
              <a:tr h="136926">
                <a:tc>
                  <a:txBody>
                    <a:bodyPr/>
                    <a:lstStyle/>
                    <a:p>
                      <a:pPr algn="ctr" rtl="0" fontAlgn="ctr"/>
                      <a:r>
                        <a:rPr lang="kk" sz="800" b="0" i="0" u="none" strike="noStrike">
                          <a:solidFill>
                            <a:srgbClr val="000000"/>
                          </a:solidFill>
                          <a:latin typeface="Arial"/>
                          <a:cs typeface="Arial"/>
                        </a:rPr>
                        <a:t>X</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Ішкі нарыққа жүк айналымының үлесі</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45,40%</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63,86%</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40,66%</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142381079"/>
                  </a:ext>
                </a:extLst>
              </a:tr>
              <a:tr h="127732">
                <a:tc rowSpan="2">
                  <a:txBody>
                    <a:bodyPr/>
                    <a:lstStyle/>
                    <a:p>
                      <a:pPr algn="ctr" rtl="0" fontAlgn="ctr"/>
                      <a:r>
                        <a:rPr lang="kk" sz="800" b="1" i="0" u="none" strike="noStrike">
                          <a:solidFill>
                            <a:srgbClr val="000000"/>
                          </a:solidFill>
                          <a:latin typeface="Arial"/>
                          <a:cs typeface="Arial"/>
                        </a:rPr>
                        <a:t>XI</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1" i="0" u="none" strike="noStrike">
                          <a:solidFill>
                            <a:srgbClr val="000000"/>
                          </a:solidFill>
                          <a:latin typeface="Arial"/>
                          <a:cs typeface="Arial"/>
                        </a:rPr>
                        <a:t>ЖАП тексеру қорытындысы бойынша қаражатты қайтару қалдығы</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мың теңге</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r" fontAlgn="ctr"/>
                      <a:endParaRPr lang="ru-KZ" sz="1400" b="1" i="0" u="none" strike="noStrike">
                        <a:solidFill>
                          <a:srgbClr val="000000"/>
                        </a:solidFill>
                        <a:effectLst/>
                        <a:latin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r" fontAlgn="ctr"/>
                      <a:endParaRPr lang="ru-KZ" sz="1400" b="1" i="0" u="none" strike="noStrike" dirty="0">
                        <a:solidFill>
                          <a:srgbClr val="000000"/>
                        </a:solidFill>
                        <a:effectLst/>
                        <a:latin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1400" b="1" i="0" u="none" strike="noStrike" dirty="0">
                        <a:solidFill>
                          <a:srgbClr val="000000"/>
                        </a:solidFill>
                        <a:effectLst/>
                        <a:latin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397987307"/>
                  </a:ext>
                </a:extLst>
              </a:tr>
              <a:tr h="127732">
                <a:tc vMerge="1">
                  <a:txBody>
                    <a:bodyPr/>
                    <a:lstStyle/>
                    <a:p>
                      <a:endParaRPr lang="ru-KZ"/>
                    </a:p>
                  </a:txBody>
                  <a:tcPr/>
                </a:tc>
                <a:tc>
                  <a:txBody>
                    <a:bodyPr/>
                    <a:lstStyle/>
                    <a:p>
                      <a:pPr algn="l" rtl="0" fontAlgn="ctr"/>
                      <a:r>
                        <a:rPr lang="kk" sz="800" b="1" i="0" u="none" strike="noStrike">
                          <a:solidFill>
                            <a:srgbClr val="000000"/>
                          </a:solidFill>
                          <a:latin typeface="Arial"/>
                          <a:cs typeface="Arial"/>
                        </a:rPr>
                        <a:t>2021 жылғы негізсіз табыс</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мың теңге</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r" fontAlgn="ctr"/>
                      <a:endParaRPr lang="ru-KZ" sz="800" b="0" i="0" u="none" strike="noStrike">
                        <a:solidFill>
                          <a:srgbClr val="000000"/>
                        </a:solidFill>
                        <a:effectLst/>
                        <a:latin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154024515"/>
                  </a:ext>
                </a:extLst>
              </a:tr>
              <a:tr h="504144">
                <a:tc>
                  <a:txBody>
                    <a:bodyPr/>
                    <a:lstStyle/>
                    <a:p>
                      <a:pPr algn="ctr" rtl="0" fontAlgn="ctr"/>
                      <a:r>
                        <a:rPr lang="kk" sz="800" b="0" i="0" u="none" strike="noStrike">
                          <a:solidFill>
                            <a:srgbClr val="000000"/>
                          </a:solidFill>
                          <a:latin typeface="Arial"/>
                          <a:cs typeface="Arial"/>
                        </a:rPr>
                        <a:t>XII</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Ішкі нарық тарифі (қосылған құн салығы жоқ)</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rtl="0" fontAlgn="ctr"/>
                      <a:br>
                        <a:rPr lang="kk" sz="800" b="0" i="0" u="none" strike="noStrike">
                          <a:solidFill>
                            <a:srgbClr val="000000"/>
                          </a:solidFill>
                          <a:latin typeface="Arial"/>
                          <a:cs typeface="Arial"/>
                        </a:rPr>
                      </a:br>
                      <a:r>
                        <a:rPr lang="kk" sz="800" b="0" i="0" u="none" strike="noStrike">
                          <a:solidFill>
                            <a:srgbClr val="000000"/>
                          </a:solidFill>
                          <a:latin typeface="Arial"/>
                          <a:cs typeface="Arial"/>
                        </a:rPr>
                        <a:t>1000 км-ға 1 тонна/теңге</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r" fontAlgn="ctr"/>
                      <a:r>
                        <a:rPr lang="ru-KZ" sz="800" b="1" i="0" u="none" strike="noStrike">
                          <a:solidFill>
                            <a:srgbClr val="000000"/>
                          </a:solidFill>
                          <a:effectLst/>
                          <a:latin typeface="Times New Roman" panose="02020603050405020304" pitchFamily="18" charset="0"/>
                        </a:rPr>
                        <a:t> </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866047434"/>
                  </a:ext>
                </a:extLst>
              </a:tr>
            </a:tbl>
          </a:graphicData>
        </a:graphic>
      </p:graphicFrame>
    </p:spTree>
    <p:extLst>
      <p:ext uri="{BB962C8B-B14F-4D97-AF65-F5344CB8AC3E}">
        <p14:creationId xmlns:p14="http://schemas.microsoft.com/office/powerpoint/2010/main" val="3001098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одзаголовок 2"/>
          <p:cNvSpPr txBox="1"/>
          <p:nvPr/>
        </p:nvSpPr>
        <p:spPr>
          <a:xfrm>
            <a:off x="1720722" y="1809614"/>
            <a:ext cx="6582674" cy="648072"/>
          </a:xfrm>
          <a:prstGeom prst="rect">
            <a:avLst/>
          </a:prstGeom>
        </p:spPr>
        <p:txBody>
          <a:bodyPr vert="horz" lIns="68554" tIns="34278" rIns="68554" bIns="34278" rtlCol="0">
            <a:noAutofit/>
          </a:bodyPr>
          <a:lstStyle>
            <a:lvl1pPr marL="342856" indent="-342856" algn="l" defTabSz="914284"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856" indent="-285713" algn="l" defTabSz="914284"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854" indent="-228571" algn="l" defTabSz="914284"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99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13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278"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420"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56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70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endParaRPr lang="ru-RU" sz="1425">
              <a:latin typeface="Arial" panose="020B0604020202020204" pitchFamily="34" charset="0"/>
              <a:cs typeface="Arial" panose="020B0604020202020204" pitchFamily="34" charset="0"/>
            </a:endParaRPr>
          </a:p>
        </p:txBody>
      </p:sp>
      <p:sp>
        <p:nvSpPr>
          <p:cNvPr id="13" name="Прямоугольник 12"/>
          <p:cNvSpPr/>
          <p:nvPr/>
        </p:nvSpPr>
        <p:spPr>
          <a:xfrm>
            <a:off x="611377" y="1466674"/>
            <a:ext cx="1524821" cy="323048"/>
          </a:xfrm>
          <a:prstGeom prst="rect">
            <a:avLst/>
          </a:prstGeom>
        </p:spPr>
        <p:txBody>
          <a:bodyPr wrap="square">
            <a:noAutofit/>
          </a:bodyPr>
          <a:lstStyle/>
          <a:p>
            <a:pPr algn="just">
              <a:lnSpc>
                <a:spcPct val="150000"/>
              </a:lnSpc>
              <a:spcAft>
                <a:spcPts val="800"/>
              </a:spcAft>
            </a:pPr>
            <a:endParaRPr lang="ru-RU" sz="1000">
              <a:latin typeface="Roboto Light"/>
              <a:ea typeface="Calibri" panose="020F0502020204030204" pitchFamily="34" charset="0"/>
              <a:cs typeface="Arial" panose="020B0604020202020204" pitchFamily="34" charset="0"/>
            </a:endParaRPr>
          </a:p>
        </p:txBody>
      </p:sp>
      <p:sp>
        <p:nvSpPr>
          <p:cNvPr id="16" name="TextBox 15"/>
          <p:cNvSpPr txBox="1"/>
          <p:nvPr/>
        </p:nvSpPr>
        <p:spPr>
          <a:xfrm>
            <a:off x="11553100" y="6554535"/>
            <a:ext cx="647466" cy="307777"/>
          </a:xfrm>
          <a:prstGeom prst="rect">
            <a:avLst/>
          </a:prstGeom>
          <a:noFill/>
        </p:spPr>
        <p:txBody>
          <a:bodyPr wrap="square" rtlCol="0">
            <a:noAutofit/>
          </a:bodyPr>
          <a:lstStyle/>
          <a:p>
            <a:pPr algn="ctr" rtl="0"/>
            <a:r>
              <a:rPr lang="kk" sz="1400" b="1" i="0" u="none" strike="noStrike" spc="-150">
                <a:solidFill>
                  <a:srgbClr val="4472C4"/>
                </a:solidFill>
                <a:latin typeface="Arial"/>
                <a:cs typeface="Arial"/>
              </a:rPr>
              <a:t>11</a:t>
            </a:r>
          </a:p>
        </p:txBody>
      </p:sp>
      <p:pic>
        <p:nvPicPr>
          <p:cNvPr id="17" name="Рисунок 16"/>
          <p:cNvPicPr>
            <a:picLocks noChangeAspect="1"/>
          </p:cNvPicPr>
          <p:nvPr/>
        </p:nvPicPr>
        <p:blipFill>
          <a:blip r:embed="rId3" cstate="print">
            <a:extLst>
              <a:ext uri="{28A0092B-C50C-407E-A947-70E740481C1C}">
                <a14:useLocalDpi xmlns:a14="http://schemas.microsoft.com/office/drawing/2010/main" val="0"/>
              </a:ext>
            </a:extLst>
          </a:blip>
          <a:srcRect l="12612" t="30428" b="22457"/>
          <a:stretch>
            <a:fillRect/>
          </a:stretch>
        </p:blipFill>
        <p:spPr>
          <a:xfrm>
            <a:off x="9935713" y="-97321"/>
            <a:ext cx="2493906" cy="917916"/>
          </a:xfrm>
          <a:prstGeom prst="rect">
            <a:avLst/>
          </a:prstGeom>
        </p:spPr>
      </p:pic>
      <p:sp>
        <p:nvSpPr>
          <p:cNvPr id="21" name="Прямоугольник 20">
            <a:extLst>
              <a:ext uri="{FF2B5EF4-FFF2-40B4-BE49-F238E27FC236}">
                <a16:creationId xmlns:a16="http://schemas.microsoft.com/office/drawing/2014/main" id="{107B5FDD-2924-4770-BB61-5FCE86CB04EE}"/>
              </a:ext>
            </a:extLst>
          </p:cNvPr>
          <p:cNvSpPr/>
          <p:nvPr/>
        </p:nvSpPr>
        <p:spPr>
          <a:xfrm>
            <a:off x="2203" y="15619"/>
            <a:ext cx="9815010" cy="647838"/>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ru-RU" sz="3599"/>
          </a:p>
        </p:txBody>
      </p:sp>
      <p:sp>
        <p:nvSpPr>
          <p:cNvPr id="22" name="Title 3">
            <a:extLst>
              <a:ext uri="{FF2B5EF4-FFF2-40B4-BE49-F238E27FC236}">
                <a16:creationId xmlns:a16="http://schemas.microsoft.com/office/drawing/2014/main" id="{A8DF47D0-A0E7-4818-9D86-551172E4A8DE}"/>
              </a:ext>
            </a:extLst>
          </p:cNvPr>
          <p:cNvSpPr txBox="1"/>
          <p:nvPr/>
        </p:nvSpPr>
        <p:spPr>
          <a:xfrm>
            <a:off x="-3595" y="1240"/>
            <a:ext cx="10339937" cy="652747"/>
          </a:xfrm>
          <a:prstGeom prst="rect">
            <a:avLst/>
          </a:prstGeom>
        </p:spPr>
        <p:txBody>
          <a:bodyPr vert="horz" lIns="121873" tIns="60936" rIns="121873" bIns="60936"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rtl="0"/>
            <a:r>
              <a:rPr lang="kk" sz="1500" b="1" i="0" u="none" strike="noStrike">
                <a:solidFill>
                  <a:srgbClr val="FFFFFF"/>
                </a:solidFill>
                <a:latin typeface="Roboto Light"/>
                <a:cs typeface="Arial"/>
              </a:rPr>
              <a:t> Қоғамның электр энергиясын беру жөніндегі қызметінің 2024 жылғы тарифтік сметаларының орындалуы  </a:t>
            </a:r>
          </a:p>
          <a:p>
            <a:pPr algn="l" rtl="0"/>
            <a:r>
              <a:rPr lang="kk" sz="1500" b="1" i="0" u="none" strike="noStrike">
                <a:solidFill>
                  <a:srgbClr val="FFFFFF"/>
                </a:solidFill>
                <a:latin typeface="Roboto Light"/>
                <a:cs typeface="Arial"/>
              </a:rPr>
              <a:t> </a:t>
            </a:r>
          </a:p>
        </p:txBody>
      </p:sp>
      <p:graphicFrame>
        <p:nvGraphicFramePr>
          <p:cNvPr id="2" name="Таблица 1"/>
          <p:cNvGraphicFramePr>
            <a:graphicFrameLocks noGrp="1"/>
          </p:cNvGraphicFramePr>
          <p:nvPr/>
        </p:nvGraphicFramePr>
        <p:xfrm>
          <a:off x="118545" y="834980"/>
          <a:ext cx="11855950" cy="5431947"/>
        </p:xfrm>
        <a:graphic>
          <a:graphicData uri="http://schemas.openxmlformats.org/drawingml/2006/table">
            <a:tbl>
              <a:tblPr>
                <a:tableStyleId>{5C22544A-7EE6-4342-B048-85BDC9FD1C3A}</a:tableStyleId>
              </a:tblPr>
              <a:tblGrid>
                <a:gridCol w="397549">
                  <a:extLst>
                    <a:ext uri="{9D8B030D-6E8A-4147-A177-3AD203B41FA5}">
                      <a16:colId xmlns:a16="http://schemas.microsoft.com/office/drawing/2014/main" val="3742757949"/>
                    </a:ext>
                  </a:extLst>
                </a:gridCol>
                <a:gridCol w="2410760">
                  <a:extLst>
                    <a:ext uri="{9D8B030D-6E8A-4147-A177-3AD203B41FA5}">
                      <a16:colId xmlns:a16="http://schemas.microsoft.com/office/drawing/2014/main" val="1087610691"/>
                    </a:ext>
                  </a:extLst>
                </a:gridCol>
                <a:gridCol w="792088">
                  <a:extLst>
                    <a:ext uri="{9D8B030D-6E8A-4147-A177-3AD203B41FA5}">
                      <a16:colId xmlns:a16="http://schemas.microsoft.com/office/drawing/2014/main" val="1830133461"/>
                    </a:ext>
                  </a:extLst>
                </a:gridCol>
                <a:gridCol w="720080">
                  <a:extLst>
                    <a:ext uri="{9D8B030D-6E8A-4147-A177-3AD203B41FA5}">
                      <a16:colId xmlns:a16="http://schemas.microsoft.com/office/drawing/2014/main" val="1519898051"/>
                    </a:ext>
                  </a:extLst>
                </a:gridCol>
                <a:gridCol w="720080">
                  <a:extLst>
                    <a:ext uri="{9D8B030D-6E8A-4147-A177-3AD203B41FA5}">
                      <a16:colId xmlns:a16="http://schemas.microsoft.com/office/drawing/2014/main" val="2876088100"/>
                    </a:ext>
                  </a:extLst>
                </a:gridCol>
                <a:gridCol w="648072">
                  <a:extLst>
                    <a:ext uri="{9D8B030D-6E8A-4147-A177-3AD203B41FA5}">
                      <a16:colId xmlns:a16="http://schemas.microsoft.com/office/drawing/2014/main" val="2692041703"/>
                    </a:ext>
                  </a:extLst>
                </a:gridCol>
                <a:gridCol w="720080">
                  <a:extLst>
                    <a:ext uri="{9D8B030D-6E8A-4147-A177-3AD203B41FA5}">
                      <a16:colId xmlns:a16="http://schemas.microsoft.com/office/drawing/2014/main" val="60223286"/>
                    </a:ext>
                  </a:extLst>
                </a:gridCol>
                <a:gridCol w="720080">
                  <a:extLst>
                    <a:ext uri="{9D8B030D-6E8A-4147-A177-3AD203B41FA5}">
                      <a16:colId xmlns:a16="http://schemas.microsoft.com/office/drawing/2014/main" val="49106088"/>
                    </a:ext>
                  </a:extLst>
                </a:gridCol>
                <a:gridCol w="648072">
                  <a:extLst>
                    <a:ext uri="{9D8B030D-6E8A-4147-A177-3AD203B41FA5}">
                      <a16:colId xmlns:a16="http://schemas.microsoft.com/office/drawing/2014/main" val="2764773804"/>
                    </a:ext>
                  </a:extLst>
                </a:gridCol>
                <a:gridCol w="648072">
                  <a:extLst>
                    <a:ext uri="{9D8B030D-6E8A-4147-A177-3AD203B41FA5}">
                      <a16:colId xmlns:a16="http://schemas.microsoft.com/office/drawing/2014/main" val="245250050"/>
                    </a:ext>
                  </a:extLst>
                </a:gridCol>
                <a:gridCol w="720080">
                  <a:extLst>
                    <a:ext uri="{9D8B030D-6E8A-4147-A177-3AD203B41FA5}">
                      <a16:colId xmlns:a16="http://schemas.microsoft.com/office/drawing/2014/main" val="1252045827"/>
                    </a:ext>
                  </a:extLst>
                </a:gridCol>
                <a:gridCol w="720080">
                  <a:extLst>
                    <a:ext uri="{9D8B030D-6E8A-4147-A177-3AD203B41FA5}">
                      <a16:colId xmlns:a16="http://schemas.microsoft.com/office/drawing/2014/main" val="2453584235"/>
                    </a:ext>
                  </a:extLst>
                </a:gridCol>
                <a:gridCol w="712315">
                  <a:extLst>
                    <a:ext uri="{9D8B030D-6E8A-4147-A177-3AD203B41FA5}">
                      <a16:colId xmlns:a16="http://schemas.microsoft.com/office/drawing/2014/main" val="4167581390"/>
                    </a:ext>
                  </a:extLst>
                </a:gridCol>
                <a:gridCol w="652032">
                  <a:extLst>
                    <a:ext uri="{9D8B030D-6E8A-4147-A177-3AD203B41FA5}">
                      <a16:colId xmlns:a16="http://schemas.microsoft.com/office/drawing/2014/main" val="3762625366"/>
                    </a:ext>
                  </a:extLst>
                </a:gridCol>
                <a:gridCol w="626510">
                  <a:extLst>
                    <a:ext uri="{9D8B030D-6E8A-4147-A177-3AD203B41FA5}">
                      <a16:colId xmlns:a16="http://schemas.microsoft.com/office/drawing/2014/main" val="180522349"/>
                    </a:ext>
                  </a:extLst>
                </a:gridCol>
              </a:tblGrid>
              <a:tr h="207676">
                <a:tc rowSpan="2">
                  <a:txBody>
                    <a:bodyPr/>
                    <a:lstStyle/>
                    <a:p>
                      <a:pPr algn="ctr" rtl="0" fontAlgn="ctr"/>
                      <a:r>
                        <a:rPr lang="kk" sz="1100" b="1" i="0" u="none" strike="noStrike">
                          <a:solidFill>
                            <a:srgbClr val="000000"/>
                          </a:solidFill>
                          <a:latin typeface="Arial"/>
                          <a:cs typeface="Arial"/>
                        </a:rPr>
                        <a:t>№ р/б</a:t>
                      </a:r>
                      <a:endParaRPr lang="ru-RU" sz="1100" b="1" i="0" u="none" strike="noStrike">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rowSpan="2">
                  <a:txBody>
                    <a:bodyPr/>
                    <a:lstStyle/>
                    <a:p>
                      <a:pPr algn="ctr" rtl="0" fontAlgn="ctr"/>
                      <a:r>
                        <a:rPr lang="kk" sz="1100" b="1" i="0" u="none" strike="noStrike">
                          <a:solidFill>
                            <a:srgbClr val="000000"/>
                          </a:solidFill>
                          <a:latin typeface="Arial"/>
                          <a:cs typeface="Arial"/>
                        </a:rPr>
                        <a:t>Көрсеткіштер атауы</a:t>
                      </a:r>
                      <a:endParaRPr lang="ru-RU" sz="1100" b="1" i="0" u="none" strike="noStrike">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rowSpan="2">
                  <a:txBody>
                    <a:bodyPr/>
                    <a:lstStyle/>
                    <a:p>
                      <a:pPr algn="ctr" rtl="0" fontAlgn="b"/>
                      <a:r>
                        <a:rPr lang="kk" sz="1100" b="1" i="0" u="none" strike="noStrike">
                          <a:solidFill>
                            <a:srgbClr val="000000"/>
                          </a:solidFill>
                          <a:latin typeface="Arial"/>
                          <a:cs typeface="Arial"/>
                        </a:rPr>
                        <a:t>Өлшем бірлігі</a:t>
                      </a:r>
                      <a:endParaRPr lang="ru-RU" sz="1100" b="1" i="0" u="none" strike="noStrike">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gridSpan="3">
                  <a:txBody>
                    <a:bodyPr/>
                    <a:lstStyle/>
                    <a:p>
                      <a:pPr algn="ctr" rtl="0" fontAlgn="b"/>
                      <a:r>
                        <a:rPr lang="kk" sz="1100" b="1" i="0" u="none" strike="noStrike">
                          <a:solidFill>
                            <a:srgbClr val="000000"/>
                          </a:solidFill>
                          <a:latin typeface="Arial"/>
                          <a:cs typeface="Arial"/>
                        </a:rPr>
                        <a:t>Кұлсары МҚБ</a:t>
                      </a:r>
                      <a:endParaRPr lang="ru-RU" sz="1100" b="1" i="0" u="none" strike="noStrike">
                        <a:solidFill>
                          <a:schemeClr val="tx1"/>
                        </a:solidFill>
                        <a:effectLst/>
                        <a:latin typeface="Arial" panose="020B0604020202020204" pitchFamily="34" charset="0"/>
                        <a:cs typeface="Arial" panose="020B0604020202020204" pitchFamily="34" charset="0"/>
                      </a:endParaRPr>
                    </a:p>
                  </a:txBody>
                  <a:tcPr marL="7467" marR="7467" marT="7467"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hMerge="1">
                  <a:txBody>
                    <a:bodyPr/>
                    <a:lstStyle/>
                    <a:p>
                      <a:endParaRPr lang="ru-RU"/>
                    </a:p>
                  </a:txBody>
                  <a:tcPr/>
                </a:tc>
                <a:tc hMerge="1">
                  <a:txBody>
                    <a:bodyPr/>
                    <a:lstStyle/>
                    <a:p>
                      <a:endParaRPr lang="ru-RU"/>
                    </a:p>
                  </a:txBody>
                  <a:tcPr/>
                </a:tc>
                <a:tc gridSpan="3">
                  <a:txBody>
                    <a:bodyPr/>
                    <a:lstStyle/>
                    <a:p>
                      <a:pPr algn="ctr" rtl="0" fontAlgn="b"/>
                      <a:r>
                        <a:rPr lang="kk" sz="1100" b="1" i="0" u="none" strike="noStrike">
                          <a:solidFill>
                            <a:srgbClr val="000000"/>
                          </a:solidFill>
                          <a:latin typeface="Arial"/>
                          <a:cs typeface="Arial"/>
                        </a:rPr>
                        <a:t>АқМҚБ </a:t>
                      </a:r>
                      <a:endParaRPr lang="ru-RU" sz="1100" b="1" i="0" u="none" strike="noStrike">
                        <a:solidFill>
                          <a:schemeClr val="tx1"/>
                        </a:solidFill>
                        <a:effectLst/>
                        <a:latin typeface="Arial" panose="020B0604020202020204" pitchFamily="34" charset="0"/>
                        <a:cs typeface="Arial" panose="020B0604020202020204" pitchFamily="34" charset="0"/>
                      </a:endParaRPr>
                    </a:p>
                  </a:txBody>
                  <a:tcPr marL="7467" marR="7467" marT="7467"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hMerge="1">
                  <a:txBody>
                    <a:bodyPr/>
                    <a:lstStyle/>
                    <a:p>
                      <a:endParaRPr lang="ru-RU"/>
                    </a:p>
                  </a:txBody>
                  <a:tcPr/>
                </a:tc>
                <a:tc hMerge="1">
                  <a:txBody>
                    <a:bodyPr/>
                    <a:lstStyle/>
                    <a:p>
                      <a:endParaRPr lang="ru-RU"/>
                    </a:p>
                  </a:txBody>
                  <a:tcPr/>
                </a:tc>
                <a:tc gridSpan="3">
                  <a:txBody>
                    <a:bodyPr/>
                    <a:lstStyle/>
                    <a:p>
                      <a:pPr algn="ctr" rtl="0" fontAlgn="b"/>
                      <a:r>
                        <a:rPr lang="kk" sz="1100" b="1" i="0" u="none" strike="noStrike">
                          <a:solidFill>
                            <a:srgbClr val="000000"/>
                          </a:solidFill>
                          <a:latin typeface="Arial"/>
                          <a:cs typeface="Arial"/>
                        </a:rPr>
                        <a:t> АМҚБ</a:t>
                      </a:r>
                      <a:endParaRPr lang="ru-RU" sz="1100" b="1" i="0" u="none" strike="noStrike">
                        <a:solidFill>
                          <a:schemeClr val="tx1"/>
                        </a:solidFill>
                        <a:effectLst/>
                        <a:latin typeface="Arial" panose="020B0604020202020204" pitchFamily="34" charset="0"/>
                        <a:cs typeface="Arial" panose="020B0604020202020204" pitchFamily="34" charset="0"/>
                      </a:endParaRPr>
                    </a:p>
                  </a:txBody>
                  <a:tcPr marL="7467" marR="7467" marT="7467"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hMerge="1">
                  <a:txBody>
                    <a:bodyPr/>
                    <a:lstStyle/>
                    <a:p>
                      <a:endParaRPr lang="ru-RU"/>
                    </a:p>
                  </a:txBody>
                  <a:tcPr/>
                </a:tc>
                <a:tc hMerge="1">
                  <a:txBody>
                    <a:bodyPr/>
                    <a:lstStyle/>
                    <a:p>
                      <a:endParaRPr lang="ru-RU"/>
                    </a:p>
                  </a:txBody>
                  <a:tcPr/>
                </a:tc>
                <a:tc gridSpan="3">
                  <a:txBody>
                    <a:bodyPr/>
                    <a:lstStyle/>
                    <a:p>
                      <a:pPr algn="ctr" rtl="0" fontAlgn="b"/>
                      <a:r>
                        <a:rPr lang="kk" sz="1100" b="1" i="0" u="none" strike="noStrike">
                          <a:solidFill>
                            <a:srgbClr val="000000"/>
                          </a:solidFill>
                          <a:latin typeface="Arial"/>
                          <a:cs typeface="Arial"/>
                        </a:rPr>
                        <a:t>"Орал" ЖӨДС</a:t>
                      </a:r>
                      <a:endParaRPr lang="ru-RU" sz="1100" b="1" i="0" u="none" strike="noStrike">
                        <a:solidFill>
                          <a:schemeClr val="tx1"/>
                        </a:solidFill>
                        <a:effectLst/>
                        <a:latin typeface="Arial" panose="020B0604020202020204" pitchFamily="34" charset="0"/>
                        <a:cs typeface="Arial" panose="020B0604020202020204" pitchFamily="34" charset="0"/>
                      </a:endParaRPr>
                    </a:p>
                  </a:txBody>
                  <a:tcPr marL="7467" marR="7467" marT="7467"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678752101"/>
                  </a:ext>
                </a:extLst>
              </a:tr>
              <a:tr h="40649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rtl="0" fontAlgn="b"/>
                      <a:r>
                        <a:rPr lang="kk" sz="1100" b="1" i="0" u="none" strike="noStrike">
                          <a:solidFill>
                            <a:srgbClr val="000000"/>
                          </a:solidFill>
                          <a:latin typeface="Arial"/>
                          <a:cs typeface="Arial"/>
                        </a:rPr>
                        <a:t>ТК бекітілген</a:t>
                      </a:r>
                      <a:endParaRPr lang="ru-RU" sz="1100" b="1" i="0" u="none" strike="noStrike">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a:txBody>
                    <a:bodyPr/>
                    <a:lstStyle/>
                    <a:p>
                      <a:pPr algn="ctr" rtl="0" fontAlgn="b"/>
                      <a:r>
                        <a:rPr lang="kk" sz="1100" b="1" i="0" u="none" strike="noStrike">
                          <a:solidFill>
                            <a:srgbClr val="000000"/>
                          </a:solidFill>
                          <a:latin typeface="Arial"/>
                          <a:cs typeface="Arial"/>
                        </a:rPr>
                        <a:t>Факт</a:t>
                      </a:r>
                      <a:endParaRPr lang="ru-RU" sz="1100" b="1" i="0" u="none" strike="noStrike">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a:txBody>
                    <a:bodyPr/>
                    <a:lstStyle/>
                    <a:p>
                      <a:pPr algn="ctr" rtl="0" fontAlgn="b"/>
                      <a:r>
                        <a:rPr lang="kk" sz="1100" b="1" i="0" u="none" strike="noStrike">
                          <a:solidFill>
                            <a:srgbClr val="000000"/>
                          </a:solidFill>
                          <a:latin typeface="Arial"/>
                          <a:cs typeface="Arial"/>
                        </a:rPr>
                        <a:t>Ауытқу, %</a:t>
                      </a:r>
                      <a:endParaRPr lang="ru-RU" sz="1100" b="1" i="0" u="none" strike="noStrike">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a:txBody>
                    <a:bodyPr/>
                    <a:lstStyle/>
                    <a:p>
                      <a:pPr algn="ctr" rtl="0" fontAlgn="b"/>
                      <a:r>
                        <a:rPr lang="kk" sz="1100" b="1" i="0" u="none" strike="noStrike">
                          <a:solidFill>
                            <a:srgbClr val="000000"/>
                          </a:solidFill>
                          <a:latin typeface="Arial"/>
                          <a:cs typeface="Arial"/>
                        </a:rPr>
                        <a:t>ТК бекітілген</a:t>
                      </a:r>
                      <a:endParaRPr lang="ru-RU" sz="1100" b="1" i="0" u="none" strike="noStrike">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a:txBody>
                    <a:bodyPr/>
                    <a:lstStyle/>
                    <a:p>
                      <a:pPr algn="ctr" rtl="0" fontAlgn="b"/>
                      <a:r>
                        <a:rPr lang="kk" sz="1100" b="1" i="0" u="none" strike="noStrike">
                          <a:solidFill>
                            <a:srgbClr val="000000"/>
                          </a:solidFill>
                          <a:latin typeface="Arial"/>
                          <a:cs typeface="Arial"/>
                        </a:rPr>
                        <a:t>Факт</a:t>
                      </a:r>
                      <a:endParaRPr lang="ru-RU" sz="1100" b="1" i="0" u="none" strike="noStrike">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a:txBody>
                    <a:bodyPr/>
                    <a:lstStyle/>
                    <a:p>
                      <a:pPr algn="ctr" rtl="0" fontAlgn="b"/>
                      <a:r>
                        <a:rPr lang="kk" sz="1100" b="1" i="0" u="none" strike="noStrike">
                          <a:solidFill>
                            <a:srgbClr val="000000"/>
                          </a:solidFill>
                          <a:latin typeface="Arial"/>
                          <a:cs typeface="Arial"/>
                        </a:rPr>
                        <a:t>Ауытқу, %</a:t>
                      </a:r>
                      <a:endParaRPr lang="ru-RU" sz="1100" b="1" i="0" u="none" strike="noStrike">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a:txBody>
                    <a:bodyPr/>
                    <a:lstStyle/>
                    <a:p>
                      <a:pPr algn="ctr" rtl="0" fontAlgn="b"/>
                      <a:r>
                        <a:rPr lang="kk" sz="1100" b="1" i="0" u="none" strike="noStrike">
                          <a:solidFill>
                            <a:srgbClr val="000000"/>
                          </a:solidFill>
                          <a:latin typeface="Arial"/>
                          <a:cs typeface="Arial"/>
                        </a:rPr>
                        <a:t>ТК бекітілген</a:t>
                      </a:r>
                      <a:endParaRPr lang="ru-RU" sz="1100" b="1" i="0" u="none" strike="noStrike">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a:txBody>
                    <a:bodyPr/>
                    <a:lstStyle/>
                    <a:p>
                      <a:pPr algn="ctr" rtl="0" fontAlgn="b"/>
                      <a:r>
                        <a:rPr lang="kk" sz="1100" b="1" i="0" u="none" strike="noStrike">
                          <a:solidFill>
                            <a:srgbClr val="000000"/>
                          </a:solidFill>
                          <a:latin typeface="Arial"/>
                          <a:cs typeface="Arial"/>
                        </a:rPr>
                        <a:t>Факт</a:t>
                      </a:r>
                      <a:endParaRPr lang="ru-RU" sz="1100" b="1" i="0" u="none" strike="noStrike">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a:txBody>
                    <a:bodyPr/>
                    <a:lstStyle/>
                    <a:p>
                      <a:pPr algn="ctr" rtl="0" fontAlgn="b"/>
                      <a:r>
                        <a:rPr lang="kk" sz="1100" b="1" i="0" u="none" strike="noStrike">
                          <a:solidFill>
                            <a:srgbClr val="000000"/>
                          </a:solidFill>
                          <a:latin typeface="Arial"/>
                          <a:cs typeface="Arial"/>
                        </a:rPr>
                        <a:t>Ауытқу, %</a:t>
                      </a:r>
                      <a:endParaRPr lang="ru-RU" sz="1100" b="1" i="0" u="none" strike="noStrike">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a:txBody>
                    <a:bodyPr/>
                    <a:lstStyle/>
                    <a:p>
                      <a:pPr algn="ctr" rtl="0" fontAlgn="b"/>
                      <a:r>
                        <a:rPr lang="kk" sz="1100" b="1" i="0" u="none" strike="noStrike">
                          <a:solidFill>
                            <a:srgbClr val="000000"/>
                          </a:solidFill>
                          <a:latin typeface="Arial"/>
                          <a:cs typeface="Arial"/>
                        </a:rPr>
                        <a:t>ТК бекітілген</a:t>
                      </a:r>
                      <a:endParaRPr lang="ru-RU" sz="1100" b="1" i="0" u="none" strike="noStrike">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a:txBody>
                    <a:bodyPr/>
                    <a:lstStyle/>
                    <a:p>
                      <a:pPr algn="ctr" rtl="0" fontAlgn="b"/>
                      <a:r>
                        <a:rPr lang="kk" sz="1100" b="1" i="0" u="none" strike="noStrike">
                          <a:solidFill>
                            <a:srgbClr val="000000"/>
                          </a:solidFill>
                          <a:latin typeface="Arial"/>
                          <a:cs typeface="Arial"/>
                        </a:rPr>
                        <a:t>Факт</a:t>
                      </a:r>
                      <a:endParaRPr lang="ru-RU" sz="1100" b="1" i="0" u="none" strike="noStrike">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a:txBody>
                    <a:bodyPr/>
                    <a:lstStyle/>
                    <a:p>
                      <a:pPr algn="ctr" rtl="0" fontAlgn="b"/>
                      <a:r>
                        <a:rPr lang="kk" sz="1100" b="1" i="0" u="none" strike="noStrike">
                          <a:solidFill>
                            <a:srgbClr val="000000"/>
                          </a:solidFill>
                          <a:latin typeface="Arial"/>
                          <a:cs typeface="Arial"/>
                        </a:rPr>
                        <a:t>Ауытқу, %</a:t>
                      </a:r>
                      <a:endParaRPr lang="ru-RU" sz="1100" b="1" i="0" u="none" strike="noStrike">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extLst>
                  <a:ext uri="{0D108BD9-81ED-4DB2-BD59-A6C34878D82A}">
                    <a16:rowId xmlns:a16="http://schemas.microsoft.com/office/drawing/2014/main" val="3180962473"/>
                  </a:ext>
                </a:extLst>
              </a:tr>
              <a:tr h="252449">
                <a:tc>
                  <a:txBody>
                    <a:bodyPr/>
                    <a:lstStyle/>
                    <a:p>
                      <a:pPr algn="ctr" rtl="0" fontAlgn="b"/>
                      <a:r>
                        <a:rPr lang="kk" sz="1000" b="0" i="0" u="none" strike="noStrike">
                          <a:solidFill>
                            <a:srgbClr val="000000"/>
                          </a:solidFill>
                          <a:latin typeface="Arial"/>
                          <a:cs typeface="Arial"/>
                        </a:rPr>
                        <a:t>1</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kk" sz="1000" b="0" i="0" u="none" strike="noStrike">
                          <a:solidFill>
                            <a:srgbClr val="000000"/>
                          </a:solidFill>
                          <a:latin typeface="Arial"/>
                          <a:cs typeface="Arial"/>
                        </a:rPr>
                        <a:t>2</a:t>
                      </a: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kk" sz="1000" b="0" i="0" u="none" strike="noStrike">
                          <a:solidFill>
                            <a:srgbClr val="000000"/>
                          </a:solidFill>
                          <a:latin typeface="Arial"/>
                          <a:cs typeface="Arial"/>
                        </a:rPr>
                        <a:t>3</a:t>
                      </a: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4</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5</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6</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7</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8</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9</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11</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12</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13</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14</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15</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07500302"/>
                  </a:ext>
                </a:extLst>
              </a:tr>
              <a:tr h="396465">
                <a:tc>
                  <a:txBody>
                    <a:bodyPr/>
                    <a:lstStyle/>
                    <a:p>
                      <a:pPr algn="ctr" rtl="0" fontAlgn="b"/>
                      <a:r>
                        <a:rPr lang="kk" sz="1000" b="0" i="0" u="none" strike="noStrike">
                          <a:latin typeface="Arial"/>
                          <a:cs typeface="Arial"/>
                        </a:rPr>
                        <a:t>I</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
                      <a:r>
                        <a:rPr lang="kk" sz="1000" b="0" i="0" u="none" strike="noStrike">
                          <a:latin typeface="Arial"/>
                          <a:cs typeface="Arial"/>
                        </a:rPr>
                        <a:t>Тауарларды өндіруге және қызметтерді ұсынуға арналған шығындар, барлығы</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kk" sz="1000" b="0" i="0" u="none" strike="noStrike">
                          <a:latin typeface="Arial"/>
                          <a:cs typeface="Arial"/>
                        </a:rPr>
                        <a:t>мың теңге</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3 071,16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17 424,8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467%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998,53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813,14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-18,57%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1 463,59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1 449,87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-0,94%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668,91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1 127,04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68%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4184529"/>
                  </a:ext>
                </a:extLst>
              </a:tr>
              <a:tr h="406497">
                <a:tc>
                  <a:txBody>
                    <a:bodyPr/>
                    <a:lstStyle/>
                    <a:p>
                      <a:pPr algn="ctr" rtl="0" fontAlgn="b"/>
                      <a:r>
                        <a:rPr lang="kk" sz="1000" b="0" i="0" u="none" strike="noStrike">
                          <a:latin typeface="Arial"/>
                          <a:cs typeface="Arial"/>
                        </a:rPr>
                        <a:t>1</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
                      <a:r>
                        <a:rPr lang="kk" sz="1000" b="0" i="0" u="none" strike="noStrike">
                          <a:latin typeface="Arial"/>
                          <a:cs typeface="Arial"/>
                        </a:rPr>
                        <a:t>Материалдық шығындар, барлығы</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kk" sz="1000" b="0" i="0" u="none" strike="noStrike">
                          <a:latin typeface="Arial"/>
                          <a:cs typeface="Arial"/>
                        </a:rPr>
                        <a:t>-//-</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 326,41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105,9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-68%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45,21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26,85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-40,62%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121,89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11,97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-90,18%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67,61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90,32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34%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7196812"/>
                  </a:ext>
                </a:extLst>
              </a:tr>
              <a:tr h="406497">
                <a:tc>
                  <a:txBody>
                    <a:bodyPr/>
                    <a:lstStyle/>
                    <a:p>
                      <a:pPr algn="ctr" rtl="0" fontAlgn="b"/>
                      <a:r>
                        <a:rPr lang="kk" sz="1000" b="0" i="0" u="none" strike="noStrike">
                          <a:latin typeface="Arial"/>
                          <a:cs typeface="Arial"/>
                        </a:rPr>
                        <a:t>2</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
                      <a:r>
                        <a:rPr lang="kk" sz="1000" b="0" i="0" u="none" strike="noStrike">
                          <a:latin typeface="Arial"/>
                          <a:cs typeface="Arial"/>
                        </a:rPr>
                        <a:t>Еңбекке ақы төлеу шығындары, барлығы</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kk" sz="1000" b="0" i="0" u="none" strike="noStrike">
                          <a:latin typeface="Arial"/>
                          <a:cs typeface="Arial"/>
                        </a:rPr>
                        <a:t>-//-</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   2 142,74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7 169,6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235%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778,98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652,82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-16,20%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1 290,92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1 334,41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3,37%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502,58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976,47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94%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99373528"/>
                  </a:ext>
                </a:extLst>
              </a:tr>
              <a:tr h="406497">
                <a:tc>
                  <a:txBody>
                    <a:bodyPr/>
                    <a:lstStyle/>
                    <a:p>
                      <a:pPr algn="ctr" rtl="0" fontAlgn="b"/>
                      <a:r>
                        <a:rPr lang="kk" sz="1000" b="0" i="0" u="none" strike="noStrike">
                          <a:latin typeface="Arial"/>
                          <a:cs typeface="Arial"/>
                        </a:rPr>
                        <a:t>3</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
                      <a:r>
                        <a:rPr lang="kk" sz="1000" b="0" i="0" u="none" strike="noStrike">
                          <a:latin typeface="Arial"/>
                          <a:cs typeface="Arial"/>
                        </a:rPr>
                        <a:t>Жөндеу</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kk" sz="1000" b="0" i="0" u="none" strike="noStrike">
                          <a:latin typeface="Arial"/>
                          <a:cs typeface="Arial"/>
                        </a:rPr>
                        <a:t>-//-</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54598749"/>
                  </a:ext>
                </a:extLst>
              </a:tr>
              <a:tr h="406497">
                <a:tc>
                  <a:txBody>
                    <a:bodyPr/>
                    <a:lstStyle/>
                    <a:p>
                      <a:pPr algn="ctr" rtl="0" fontAlgn="b"/>
                      <a:r>
                        <a:rPr lang="kk" sz="1000" b="0" i="0" u="none" strike="noStrike">
                          <a:latin typeface="Arial"/>
                          <a:cs typeface="Arial"/>
                        </a:rPr>
                        <a:t>4</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
                      <a:r>
                        <a:rPr lang="kk" sz="1000" b="0" i="0" u="none" strike="noStrike">
                          <a:latin typeface="Arial"/>
                          <a:cs typeface="Arial"/>
                        </a:rPr>
                        <a:t>Өзге шығындар, барлығы</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kk" sz="1000" b="0" i="0" u="none" strike="noStrike">
                          <a:latin typeface="Arial"/>
                          <a:cs typeface="Arial"/>
                        </a:rPr>
                        <a:t>-//-</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602,01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402,3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-33%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174,34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133,47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-23,44%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50,78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103,50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103,82%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98,72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60,25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-39%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08916130"/>
                  </a:ext>
                </a:extLst>
              </a:tr>
              <a:tr h="406497">
                <a:tc>
                  <a:txBody>
                    <a:bodyPr/>
                    <a:lstStyle/>
                    <a:p>
                      <a:pPr algn="ctr" rtl="0" fontAlgn="b"/>
                      <a:r>
                        <a:rPr lang="kk" sz="1000" b="0" i="0" u="none" strike="noStrike">
                          <a:latin typeface="Arial"/>
                          <a:cs typeface="Arial"/>
                        </a:rPr>
                        <a:t>II</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
                      <a:r>
                        <a:rPr lang="kk" sz="1000" b="0" i="0" u="none" strike="noStrike">
                          <a:latin typeface="Arial"/>
                          <a:cs typeface="Arial"/>
                        </a:rPr>
                        <a:t>Кезең шығыстары, барлығы</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kk" sz="1000" b="0" i="0" u="none" strike="noStrike">
                          <a:latin typeface="Arial"/>
                          <a:cs typeface="Arial"/>
                        </a:rPr>
                        <a:t>-//-</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1 902,4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103,44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0" i="0" u="none" strike="noStrike">
                          <a:solidFill>
                            <a:srgbClr val="000000"/>
                          </a:solidFill>
                          <a:latin typeface="Arial"/>
                          <a:cs typeface="Arial"/>
                        </a:rPr>
                        <a:t>0 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21119906"/>
                  </a:ext>
                </a:extLst>
              </a:tr>
              <a:tr h="406497">
                <a:tc>
                  <a:txBody>
                    <a:bodyPr/>
                    <a:lstStyle/>
                    <a:p>
                      <a:pPr algn="ctr" rtl="0" fontAlgn="b"/>
                      <a:r>
                        <a:rPr lang="kk" sz="1000" b="0" i="0" u="none" strike="noStrike">
                          <a:latin typeface="Arial"/>
                          <a:cs typeface="Arial"/>
                        </a:rPr>
                        <a:t>III</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
                      <a:r>
                        <a:rPr lang="kk" sz="1000" b="0" i="0" u="none" strike="noStrike">
                          <a:latin typeface="Arial"/>
                          <a:cs typeface="Arial"/>
                        </a:rPr>
                        <a:t>Барлық шығын</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kk" sz="1000" b="0" i="0" u="none" strike="noStrike">
                          <a:latin typeface="Arial"/>
                          <a:cs typeface="Arial"/>
                        </a:rPr>
                        <a:t>-//-</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 3 071,16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19 327,2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529%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998,53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813,14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-18,57%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1 463,59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1 449,87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-0,94%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668,91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1 230,47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84%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58489690"/>
                  </a:ext>
                </a:extLst>
              </a:tr>
              <a:tr h="406497">
                <a:tc>
                  <a:txBody>
                    <a:bodyPr/>
                    <a:lstStyle/>
                    <a:p>
                      <a:pPr algn="ctr" rtl="0" fontAlgn="b"/>
                      <a:r>
                        <a:rPr lang="kk" sz="1000" b="0" i="0" u="none" strike="noStrike">
                          <a:latin typeface="Arial"/>
                          <a:cs typeface="Arial"/>
                        </a:rPr>
                        <a:t>IV</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
                      <a:r>
                        <a:rPr lang="kk" sz="1000" b="0" i="0" u="none" strike="noStrike">
                          <a:latin typeface="Arial"/>
                          <a:cs typeface="Arial"/>
                        </a:rPr>
                        <a:t>Пайда</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kk" sz="1000" b="0" i="0" u="none" strike="noStrike">
                          <a:latin typeface="Arial"/>
                          <a:cs typeface="Arial"/>
                        </a:rPr>
                        <a:t>-//-</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 -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-17 871,4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0 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 0</a:t>
                      </a:r>
                      <a:endParaRPr lang="ru-KZ" sz="10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-345,31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 0</a:t>
                      </a:r>
                      <a:endParaRPr lang="ru-KZ" sz="10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 0</a:t>
                      </a:r>
                      <a:endParaRPr lang="ru-KZ" sz="10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-1 122,54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 0</a:t>
                      </a:r>
                      <a:endParaRPr lang="ru-KZ" sz="10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 0</a:t>
                      </a:r>
                      <a:endParaRPr lang="ru-KZ" sz="10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-1 056,53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 0</a:t>
                      </a:r>
                      <a:endParaRPr lang="ru-KZ" sz="10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31374657"/>
                  </a:ext>
                </a:extLst>
              </a:tr>
              <a:tr h="406497">
                <a:tc>
                  <a:txBody>
                    <a:bodyPr/>
                    <a:lstStyle/>
                    <a:p>
                      <a:pPr algn="ctr" rtl="0" fontAlgn="b"/>
                      <a:r>
                        <a:rPr lang="kk" sz="1000" b="0" i="0" u="none" strike="noStrike">
                          <a:latin typeface="Arial"/>
                          <a:cs typeface="Arial"/>
                        </a:rPr>
                        <a:t>V</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
                      <a:r>
                        <a:rPr lang="kk" sz="1000" b="0" i="0" u="none" strike="noStrike">
                          <a:latin typeface="Arial"/>
                          <a:cs typeface="Arial"/>
                        </a:rPr>
                        <a:t>Барлық пайда</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kk" sz="1000" b="0" i="0" u="none" strike="noStrike">
                          <a:latin typeface="Arial"/>
                          <a:cs typeface="Arial"/>
                        </a:rPr>
                        <a:t>-//-</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 3 071,16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1 455,7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-53%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998,53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467,82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-53,15%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1" i="0" u="none" strike="noStrike">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327,33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668,91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173,95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-74%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25669593"/>
                  </a:ext>
                </a:extLst>
              </a:tr>
              <a:tr h="406497">
                <a:tc>
                  <a:txBody>
                    <a:bodyPr/>
                    <a:lstStyle/>
                    <a:p>
                      <a:pPr algn="ctr" rtl="0" fontAlgn="b"/>
                      <a:r>
                        <a:rPr lang="kk" sz="1000" b="0" i="0" u="none" strike="noStrike">
                          <a:latin typeface="Arial"/>
                          <a:cs typeface="Arial"/>
                        </a:rPr>
                        <a:t>VI </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
                      <a:r>
                        <a:rPr lang="kk" sz="1000" b="0" i="0" u="none" strike="noStrike">
                          <a:latin typeface="Arial"/>
                          <a:cs typeface="Arial"/>
                        </a:rPr>
                        <a:t>Көрсетілетін қызметтер көлемі</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kk" sz="1000" b="0" i="0" u="none" strike="noStrike">
                          <a:latin typeface="Arial"/>
                          <a:cs typeface="Arial"/>
                        </a:rPr>
                        <a:t>мың кВт.сағ</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5 388,00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2 553,9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-53%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1 296,79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608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-53,15%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4 721,24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1 055,92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-77,63%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1 850,74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483,182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-74%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45321287"/>
                  </a:ext>
                </a:extLst>
              </a:tr>
              <a:tr h="406497">
                <a:tc>
                  <a:txBody>
                    <a:bodyPr/>
                    <a:lstStyle/>
                    <a:p>
                      <a:pPr algn="ctr" rtl="0" fontAlgn="b"/>
                      <a:r>
                        <a:rPr lang="kk" sz="1000" b="0" i="0" u="none" strike="noStrike">
                          <a:latin typeface="Arial"/>
                          <a:cs typeface="Arial"/>
                        </a:rPr>
                        <a:t>VII </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
                      <a:r>
                        <a:rPr lang="kk" sz="1000" b="0" i="0" u="none" strike="noStrike">
                          <a:latin typeface="Arial"/>
                          <a:cs typeface="Arial"/>
                        </a:rPr>
                        <a:t>Тариф (ҚҚС-сыз)</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kk" sz="1000" b="0" i="0" u="none" strike="noStrike">
                          <a:latin typeface="Arial"/>
                          <a:cs typeface="Arial"/>
                        </a:rPr>
                        <a:t>теңге / кВт.сағ</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0,57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0,57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1" i="0" u="none" strike="noStrike">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0,77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0,77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1" i="0" u="none" strike="noStrike">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0,31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0,31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0,00%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0,36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0,36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kk" sz="1000" b="1" i="0" u="none" strike="noStrike">
                          <a:solidFill>
                            <a:srgbClr val="000000"/>
                          </a:solidFill>
                          <a:latin typeface="Arial"/>
                          <a:cs typeface="Arial"/>
                        </a:rPr>
                        <a:t>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10283985"/>
                  </a:ext>
                </a:extLst>
              </a:tr>
            </a:tbl>
          </a:graphicData>
        </a:graphic>
      </p:graphicFrame>
      <p:sp>
        <p:nvSpPr>
          <p:cNvPr id="11" name="Прямоугольник 10">
            <a:extLst>
              <a:ext uri="{FF2B5EF4-FFF2-40B4-BE49-F238E27FC236}">
                <a16:creationId xmlns:a16="http://schemas.microsoft.com/office/drawing/2014/main" id="{B73DDC91-BD44-48E0-A65B-DCB5C0177421}"/>
              </a:ext>
            </a:extLst>
          </p:cNvPr>
          <p:cNvSpPr/>
          <p:nvPr/>
        </p:nvSpPr>
        <p:spPr>
          <a:xfrm>
            <a:off x="-3595" y="-17349"/>
            <a:ext cx="12190413" cy="719174"/>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oAutofit/>
          </a:bodyPr>
          <a:lstStyle/>
          <a:p>
            <a:pPr rtl="0"/>
            <a:r>
              <a:rPr lang="kk" sz="2000" b="0" i="0" u="none" strike="noStrike" dirty="0">
                <a:solidFill>
                  <a:srgbClr val="FFFFFF"/>
                </a:solidFill>
                <a:effectLst>
                  <a:outerShdw blurRad="38100" dist="38100" dir="2700000" algn="tl">
                    <a:srgbClr val="000000">
                      <a:alpha val="43137"/>
                    </a:srgbClr>
                  </a:outerShdw>
                </a:effectLst>
                <a:latin typeface="Arial"/>
                <a:cs typeface="Arial"/>
              </a:rPr>
              <a:t>Қоғамның электр энергиясын беру жөніндегі қызметінің 202</a:t>
            </a:r>
            <a:r>
              <a:rPr lang="en-US" sz="2000" b="0" i="0" u="none" strike="noStrike" dirty="0">
                <a:solidFill>
                  <a:srgbClr val="FFFFFF"/>
                </a:solidFill>
                <a:effectLst>
                  <a:outerShdw blurRad="38100" dist="38100" dir="2700000" algn="tl">
                    <a:srgbClr val="000000">
                      <a:alpha val="43137"/>
                    </a:srgbClr>
                  </a:outerShdw>
                </a:effectLst>
                <a:latin typeface="Arial"/>
                <a:cs typeface="Arial"/>
              </a:rPr>
              <a:t>5</a:t>
            </a:r>
            <a:r>
              <a:rPr lang="kk" sz="2000" b="0" i="0" u="none" strike="noStrike" dirty="0">
                <a:solidFill>
                  <a:srgbClr val="FFFFFF"/>
                </a:solidFill>
                <a:effectLst>
                  <a:outerShdw blurRad="38100" dist="38100" dir="2700000" algn="tl">
                    <a:srgbClr val="000000">
                      <a:alpha val="43137"/>
                    </a:srgbClr>
                  </a:outerShdw>
                </a:effectLst>
                <a:latin typeface="Arial"/>
                <a:cs typeface="Arial"/>
              </a:rPr>
              <a:t> жылғы </a:t>
            </a:r>
          </a:p>
          <a:p>
            <a:pPr rtl="0"/>
            <a:r>
              <a:rPr lang="kk" sz="2000" b="0" i="0" u="none" strike="noStrike" dirty="0">
                <a:solidFill>
                  <a:srgbClr val="FFFFFF"/>
                </a:solidFill>
                <a:effectLst>
                  <a:outerShdw blurRad="38100" dist="38100" dir="2700000" algn="tl">
                    <a:srgbClr val="000000">
                      <a:alpha val="43137"/>
                    </a:srgbClr>
                  </a:outerShdw>
                </a:effectLst>
                <a:latin typeface="Arial"/>
                <a:cs typeface="Arial"/>
              </a:rPr>
              <a:t>1-жартыжылдығындағы тарифтік сметаларының орындалуы</a:t>
            </a:r>
          </a:p>
          <a:p>
            <a:pPr rtl="0"/>
            <a:r>
              <a:rPr lang="kk" sz="2000" b="0" i="0" u="none" strike="noStrike" dirty="0">
                <a:solidFill>
                  <a:srgbClr val="FFFFFF"/>
                </a:solidFill>
                <a:effectLst>
                  <a:outerShdw blurRad="38100" dist="38100" dir="2700000" algn="tl">
                    <a:srgbClr val="000000">
                      <a:alpha val="43137"/>
                    </a:srgbClr>
                  </a:outerShdw>
                </a:effectLst>
                <a:latin typeface="Arial"/>
                <a:cs typeface="Arial"/>
              </a:rPr>
              <a:t> </a:t>
            </a:r>
          </a:p>
          <a:p>
            <a:pPr marL="0" marR="0" lvl="0" indent="0" algn="l" defTabSz="914400" rtl="0" eaLnBrk="1" fontAlgn="auto" latinLnBrk="0" hangingPunct="1">
              <a:lnSpc>
                <a:spcPct val="100000"/>
              </a:lnSpc>
              <a:spcBef>
                <a:spcPct val="0"/>
              </a:spcBef>
              <a:spcAft>
                <a:spcPct val="0"/>
              </a:spcAft>
              <a:buClrTx/>
              <a:buSzTx/>
              <a:buFontTx/>
              <a:buNone/>
              <a:defRPr/>
            </a:pPr>
            <a:endParaRPr kumimoji="0" lang="ru-RU" sz="155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endParaRPr>
          </a:p>
        </p:txBody>
      </p:sp>
      <p:pic>
        <p:nvPicPr>
          <p:cNvPr id="18" name="Рисунок 17">
            <a:extLst>
              <a:ext uri="{FF2B5EF4-FFF2-40B4-BE49-F238E27FC236}">
                <a16:creationId xmlns:a16="http://schemas.microsoft.com/office/drawing/2014/main" id="{4AB02462-EC9F-49E9-8173-CA23AD377EC6}"/>
              </a:ext>
            </a:extLst>
          </p:cNvPr>
          <p:cNvPicPr>
            <a:picLocks noChangeAspect="1"/>
          </p:cNvPicPr>
          <p:nvPr/>
        </p:nvPicPr>
        <p:blipFill>
          <a:blip r:embed="rId4"/>
          <a:stretch>
            <a:fillRect/>
          </a:stretch>
        </p:blipFill>
        <p:spPr>
          <a:xfrm>
            <a:off x="10216928" y="123515"/>
            <a:ext cx="1782934" cy="414805"/>
          </a:xfrm>
          <a:prstGeom prst="rect">
            <a:avLst/>
          </a:prstGeom>
        </p:spPr>
      </p:pic>
    </p:spTree>
    <p:extLst>
      <p:ext uri="{BB962C8B-B14F-4D97-AF65-F5344CB8AC3E}">
        <p14:creationId xmlns:p14="http://schemas.microsoft.com/office/powerpoint/2010/main" val="2974750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одзаголовок 2"/>
          <p:cNvSpPr txBox="1"/>
          <p:nvPr/>
        </p:nvSpPr>
        <p:spPr>
          <a:xfrm>
            <a:off x="1720722" y="1809614"/>
            <a:ext cx="6582674" cy="648072"/>
          </a:xfrm>
          <a:prstGeom prst="rect">
            <a:avLst/>
          </a:prstGeom>
        </p:spPr>
        <p:txBody>
          <a:bodyPr vert="horz" lIns="68554" tIns="34278" rIns="68554" bIns="34278" rtlCol="0">
            <a:noAutofit/>
          </a:bodyPr>
          <a:lstStyle>
            <a:lvl1pPr marL="342856" indent="-342856" algn="l" defTabSz="914284"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856" indent="-285713" algn="l" defTabSz="914284"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854" indent="-228571" algn="l" defTabSz="914284"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99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13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278"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420"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56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70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endParaRPr lang="ru-RU" sz="1425">
              <a:latin typeface="Arial" panose="020B0604020202020204" pitchFamily="34" charset="0"/>
              <a:cs typeface="Arial" panose="020B0604020202020204" pitchFamily="34" charset="0"/>
            </a:endParaRPr>
          </a:p>
        </p:txBody>
      </p:sp>
      <p:sp>
        <p:nvSpPr>
          <p:cNvPr id="13" name="Прямоугольник 12"/>
          <p:cNvSpPr/>
          <p:nvPr/>
        </p:nvSpPr>
        <p:spPr>
          <a:xfrm>
            <a:off x="611377" y="1466674"/>
            <a:ext cx="1524821" cy="323048"/>
          </a:xfrm>
          <a:prstGeom prst="rect">
            <a:avLst/>
          </a:prstGeom>
        </p:spPr>
        <p:txBody>
          <a:bodyPr wrap="square">
            <a:noAutofit/>
          </a:bodyPr>
          <a:lstStyle/>
          <a:p>
            <a:pPr algn="just">
              <a:lnSpc>
                <a:spcPct val="150000"/>
              </a:lnSpc>
              <a:spcAft>
                <a:spcPts val="800"/>
              </a:spcAft>
            </a:pPr>
            <a:endParaRPr lang="ru-RU" sz="1000">
              <a:latin typeface="Roboto Light"/>
              <a:ea typeface="Calibri" panose="020F0502020204030204" pitchFamily="34" charset="0"/>
              <a:cs typeface="Arial" panose="020B0604020202020204" pitchFamily="34" charset="0"/>
            </a:endParaRPr>
          </a:p>
        </p:txBody>
      </p:sp>
      <p:sp>
        <p:nvSpPr>
          <p:cNvPr id="16" name="TextBox 15"/>
          <p:cNvSpPr txBox="1"/>
          <p:nvPr/>
        </p:nvSpPr>
        <p:spPr>
          <a:xfrm>
            <a:off x="11542947" y="6545903"/>
            <a:ext cx="647466" cy="307777"/>
          </a:xfrm>
          <a:prstGeom prst="rect">
            <a:avLst/>
          </a:prstGeom>
          <a:noFill/>
        </p:spPr>
        <p:txBody>
          <a:bodyPr wrap="square" rtlCol="0">
            <a:noAutofit/>
          </a:bodyPr>
          <a:lstStyle/>
          <a:p>
            <a:pPr algn="ctr" rtl="0"/>
            <a:r>
              <a:rPr lang="kk" sz="1400" b="1" i="0" u="none" strike="noStrike" spc="-150">
                <a:solidFill>
                  <a:srgbClr val="0070C0"/>
                </a:solidFill>
                <a:latin typeface="Arial"/>
                <a:cs typeface="Arial"/>
              </a:rPr>
              <a:t>12</a:t>
            </a:r>
          </a:p>
        </p:txBody>
      </p:sp>
      <p:pic>
        <p:nvPicPr>
          <p:cNvPr id="17" name="Рисунок 16"/>
          <p:cNvPicPr>
            <a:picLocks noChangeAspect="1"/>
          </p:cNvPicPr>
          <p:nvPr/>
        </p:nvPicPr>
        <p:blipFill>
          <a:blip r:embed="rId3" cstate="print">
            <a:extLst>
              <a:ext uri="{28A0092B-C50C-407E-A947-70E740481C1C}">
                <a14:useLocalDpi xmlns:a14="http://schemas.microsoft.com/office/drawing/2010/main" val="0"/>
              </a:ext>
            </a:extLst>
          </a:blip>
          <a:srcRect l="12612" t="30428" b="22457"/>
          <a:stretch>
            <a:fillRect/>
          </a:stretch>
        </p:blipFill>
        <p:spPr>
          <a:xfrm>
            <a:off x="9935713" y="-97321"/>
            <a:ext cx="2493906" cy="917916"/>
          </a:xfrm>
          <a:prstGeom prst="rect">
            <a:avLst/>
          </a:prstGeom>
        </p:spPr>
      </p:pic>
      <p:sp>
        <p:nvSpPr>
          <p:cNvPr id="21" name="Прямоугольник 20">
            <a:extLst>
              <a:ext uri="{FF2B5EF4-FFF2-40B4-BE49-F238E27FC236}">
                <a16:creationId xmlns:a16="http://schemas.microsoft.com/office/drawing/2014/main" id="{107B5FDD-2924-4770-BB61-5FCE86CB04EE}"/>
              </a:ext>
            </a:extLst>
          </p:cNvPr>
          <p:cNvSpPr/>
          <p:nvPr/>
        </p:nvSpPr>
        <p:spPr>
          <a:xfrm>
            <a:off x="2205" y="29702"/>
            <a:ext cx="9836064" cy="664777"/>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ru-RU" sz="3599"/>
          </a:p>
        </p:txBody>
      </p:sp>
      <p:sp>
        <p:nvSpPr>
          <p:cNvPr id="22" name="Title 3">
            <a:extLst>
              <a:ext uri="{FF2B5EF4-FFF2-40B4-BE49-F238E27FC236}">
                <a16:creationId xmlns:a16="http://schemas.microsoft.com/office/drawing/2014/main" id="{A8DF47D0-A0E7-4818-9D86-551172E4A8DE}"/>
              </a:ext>
            </a:extLst>
          </p:cNvPr>
          <p:cNvSpPr txBox="1"/>
          <p:nvPr/>
        </p:nvSpPr>
        <p:spPr>
          <a:xfrm>
            <a:off x="-23261" y="29703"/>
            <a:ext cx="10437385" cy="652747"/>
          </a:xfrm>
          <a:prstGeom prst="rect">
            <a:avLst/>
          </a:prstGeom>
        </p:spPr>
        <p:txBody>
          <a:bodyPr vert="horz" lIns="121873" tIns="60936" rIns="121873" bIns="60936"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ru-RU" sz="1550" b="1">
              <a:solidFill>
                <a:schemeClr val="bg1"/>
              </a:solidFill>
              <a:latin typeface="Roboto Light"/>
              <a:cs typeface="Arial" panose="020B0604020202020204" pitchFamily="34" charset="0"/>
            </a:endParaRPr>
          </a:p>
          <a:p>
            <a:pPr algn="l" rtl="0"/>
            <a:r>
              <a:rPr lang="kk" sz="1500" b="1" i="0" u="none" strike="noStrike">
                <a:solidFill>
                  <a:srgbClr val="FFFFFF"/>
                </a:solidFill>
                <a:latin typeface="Roboto Light"/>
                <a:cs typeface="Arial"/>
              </a:rPr>
              <a:t>Қоғамның электр энергиясын беру жөніндегі қызметінің 2024 жылғы тарифтік сметаларының орындалуы  </a:t>
            </a:r>
          </a:p>
          <a:p>
            <a:pPr algn="l" rtl="0"/>
            <a:r>
              <a:rPr lang="kk" sz="1500" b="1" i="0" u="none" strike="noStrike">
                <a:solidFill>
                  <a:srgbClr val="FFFFFF"/>
                </a:solidFill>
                <a:latin typeface="Roboto Light"/>
                <a:cs typeface="Arial"/>
              </a:rPr>
              <a:t> </a:t>
            </a:r>
          </a:p>
          <a:p>
            <a:pPr algn="l"/>
            <a:endParaRPr lang="ru-RU" sz="1550" b="1">
              <a:solidFill>
                <a:schemeClr val="bg1"/>
              </a:solidFill>
              <a:latin typeface="Roboto Light"/>
              <a:cs typeface="Arial" panose="020B0604020202020204" pitchFamily="34" charset="0"/>
            </a:endParaRPr>
          </a:p>
        </p:txBody>
      </p:sp>
      <p:graphicFrame>
        <p:nvGraphicFramePr>
          <p:cNvPr id="3" name="Таблица 2"/>
          <p:cNvGraphicFramePr>
            <a:graphicFrameLocks noGrp="1"/>
          </p:cNvGraphicFramePr>
          <p:nvPr/>
        </p:nvGraphicFramePr>
        <p:xfrm>
          <a:off x="133762" y="920621"/>
          <a:ext cx="11855954" cy="5218770"/>
        </p:xfrm>
        <a:graphic>
          <a:graphicData uri="http://schemas.openxmlformats.org/drawingml/2006/table">
            <a:tbl>
              <a:tblPr>
                <a:tableStyleId>{5C22544A-7EE6-4342-B048-85BDC9FD1C3A}</a:tableStyleId>
              </a:tblPr>
              <a:tblGrid>
                <a:gridCol w="481755">
                  <a:extLst>
                    <a:ext uri="{9D8B030D-6E8A-4147-A177-3AD203B41FA5}">
                      <a16:colId xmlns:a16="http://schemas.microsoft.com/office/drawing/2014/main" val="1926764992"/>
                    </a:ext>
                  </a:extLst>
                </a:gridCol>
                <a:gridCol w="3789331">
                  <a:extLst>
                    <a:ext uri="{9D8B030D-6E8A-4147-A177-3AD203B41FA5}">
                      <a16:colId xmlns:a16="http://schemas.microsoft.com/office/drawing/2014/main" val="3289727237"/>
                    </a:ext>
                  </a:extLst>
                </a:gridCol>
                <a:gridCol w="957312">
                  <a:extLst>
                    <a:ext uri="{9D8B030D-6E8A-4147-A177-3AD203B41FA5}">
                      <a16:colId xmlns:a16="http://schemas.microsoft.com/office/drawing/2014/main" val="1484184201"/>
                    </a:ext>
                  </a:extLst>
                </a:gridCol>
                <a:gridCol w="810034">
                  <a:extLst>
                    <a:ext uri="{9D8B030D-6E8A-4147-A177-3AD203B41FA5}">
                      <a16:colId xmlns:a16="http://schemas.microsoft.com/office/drawing/2014/main" val="3996430940"/>
                    </a:ext>
                  </a:extLst>
                </a:gridCol>
                <a:gridCol w="736395">
                  <a:extLst>
                    <a:ext uri="{9D8B030D-6E8A-4147-A177-3AD203B41FA5}">
                      <a16:colId xmlns:a16="http://schemas.microsoft.com/office/drawing/2014/main" val="379600705"/>
                    </a:ext>
                  </a:extLst>
                </a:gridCol>
                <a:gridCol w="736395">
                  <a:extLst>
                    <a:ext uri="{9D8B030D-6E8A-4147-A177-3AD203B41FA5}">
                      <a16:colId xmlns:a16="http://schemas.microsoft.com/office/drawing/2014/main" val="1465185268"/>
                    </a:ext>
                  </a:extLst>
                </a:gridCol>
                <a:gridCol w="810034">
                  <a:extLst>
                    <a:ext uri="{9D8B030D-6E8A-4147-A177-3AD203B41FA5}">
                      <a16:colId xmlns:a16="http://schemas.microsoft.com/office/drawing/2014/main" val="1033179086"/>
                    </a:ext>
                  </a:extLst>
                </a:gridCol>
                <a:gridCol w="736395">
                  <a:extLst>
                    <a:ext uri="{9D8B030D-6E8A-4147-A177-3AD203B41FA5}">
                      <a16:colId xmlns:a16="http://schemas.microsoft.com/office/drawing/2014/main" val="1147552586"/>
                    </a:ext>
                  </a:extLst>
                </a:gridCol>
                <a:gridCol w="576201">
                  <a:extLst>
                    <a:ext uri="{9D8B030D-6E8A-4147-A177-3AD203B41FA5}">
                      <a16:colId xmlns:a16="http://schemas.microsoft.com/office/drawing/2014/main" val="430271485"/>
                    </a:ext>
                  </a:extLst>
                </a:gridCol>
                <a:gridCol w="720080">
                  <a:extLst>
                    <a:ext uri="{9D8B030D-6E8A-4147-A177-3AD203B41FA5}">
                      <a16:colId xmlns:a16="http://schemas.microsoft.com/office/drawing/2014/main" val="3679051059"/>
                    </a:ext>
                  </a:extLst>
                </a:gridCol>
                <a:gridCol w="648072">
                  <a:extLst>
                    <a:ext uri="{9D8B030D-6E8A-4147-A177-3AD203B41FA5}">
                      <a16:colId xmlns:a16="http://schemas.microsoft.com/office/drawing/2014/main" val="1801249480"/>
                    </a:ext>
                  </a:extLst>
                </a:gridCol>
                <a:gridCol w="853950">
                  <a:extLst>
                    <a:ext uri="{9D8B030D-6E8A-4147-A177-3AD203B41FA5}">
                      <a16:colId xmlns:a16="http://schemas.microsoft.com/office/drawing/2014/main" val="823101583"/>
                    </a:ext>
                  </a:extLst>
                </a:gridCol>
              </a:tblGrid>
              <a:tr h="255528">
                <a:tc rowSpan="2">
                  <a:txBody>
                    <a:bodyPr/>
                    <a:lstStyle/>
                    <a:p>
                      <a:pPr algn="ctr" rtl="0" fontAlgn="ctr"/>
                      <a:r>
                        <a:rPr lang="kk" sz="1000" b="1" i="0" u="none" strike="noStrike">
                          <a:solidFill>
                            <a:srgbClr val="000000"/>
                          </a:solidFill>
                          <a:latin typeface="Arial"/>
                          <a:cs typeface="Arial"/>
                        </a:rPr>
                        <a:t>№ р/б</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rowSpan="2">
                  <a:txBody>
                    <a:bodyPr/>
                    <a:lstStyle/>
                    <a:p>
                      <a:pPr algn="ctr" rtl="0" fontAlgn="ctr"/>
                      <a:r>
                        <a:rPr lang="kk" sz="1000" b="1" i="0" u="none" strike="noStrike">
                          <a:solidFill>
                            <a:srgbClr val="000000"/>
                          </a:solidFill>
                          <a:latin typeface="Arial"/>
                          <a:cs typeface="Arial"/>
                        </a:rPr>
                        <a:t>Көрсеткіштер атауы</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rowSpan="2">
                  <a:txBody>
                    <a:bodyPr/>
                    <a:lstStyle/>
                    <a:p>
                      <a:pPr algn="ctr" rtl="0" fontAlgn="b"/>
                      <a:r>
                        <a:rPr lang="kk" sz="1000" b="1" i="0" u="none" strike="noStrike">
                          <a:solidFill>
                            <a:srgbClr val="000000"/>
                          </a:solidFill>
                          <a:latin typeface="Arial"/>
                          <a:cs typeface="Arial"/>
                        </a:rPr>
                        <a:t>Өлшем бірлігі</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gridSpan="3">
                  <a:txBody>
                    <a:bodyPr/>
                    <a:lstStyle/>
                    <a:p>
                      <a:pPr algn="ctr" rtl="0" fontAlgn="b"/>
                      <a:r>
                        <a:rPr lang="kk" sz="1000" b="1" i="0" u="none" strike="noStrike">
                          <a:solidFill>
                            <a:srgbClr val="000000"/>
                          </a:solidFill>
                          <a:latin typeface="Arial"/>
                          <a:cs typeface="Arial"/>
                        </a:rPr>
                        <a:t>ММҚБ</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hMerge="1">
                  <a:txBody>
                    <a:bodyPr/>
                    <a:lstStyle/>
                    <a:p>
                      <a:endParaRPr lang="ru-RU"/>
                    </a:p>
                  </a:txBody>
                  <a:tcPr/>
                </a:tc>
                <a:tc hMerge="1">
                  <a:txBody>
                    <a:bodyPr/>
                    <a:lstStyle/>
                    <a:p>
                      <a:endParaRPr lang="ru-RU"/>
                    </a:p>
                  </a:txBody>
                  <a:tcPr/>
                </a:tc>
                <a:tc gridSpan="3">
                  <a:txBody>
                    <a:bodyPr/>
                    <a:lstStyle/>
                    <a:p>
                      <a:pPr algn="ctr" rtl="0" fontAlgn="b"/>
                      <a:r>
                        <a:rPr lang="kk" sz="1000" b="1" i="0" u="none" strike="noStrike">
                          <a:solidFill>
                            <a:srgbClr val="000000"/>
                          </a:solidFill>
                          <a:latin typeface="Arial"/>
                          <a:cs typeface="Arial"/>
                        </a:rPr>
                        <a:t>ЖМҚБ</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hMerge="1">
                  <a:txBody>
                    <a:bodyPr/>
                    <a:lstStyle/>
                    <a:p>
                      <a:endParaRPr lang="ru-RU"/>
                    </a:p>
                  </a:txBody>
                  <a:tcPr/>
                </a:tc>
                <a:tc hMerge="1">
                  <a:txBody>
                    <a:bodyPr/>
                    <a:lstStyle/>
                    <a:p>
                      <a:endParaRPr lang="ru-RU"/>
                    </a:p>
                  </a:txBody>
                  <a:tcPr/>
                </a:tc>
                <a:tc gridSpan="3">
                  <a:txBody>
                    <a:bodyPr/>
                    <a:lstStyle/>
                    <a:p>
                      <a:pPr algn="ctr" rtl="0" fontAlgn="b"/>
                      <a:r>
                        <a:rPr lang="kk" sz="1000" b="1" i="0" u="none" strike="noStrike">
                          <a:solidFill>
                            <a:srgbClr val="000000"/>
                          </a:solidFill>
                          <a:latin typeface="Arial"/>
                          <a:cs typeface="Arial"/>
                        </a:rPr>
                        <a:t> ПМҚБ </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590803663"/>
                  </a:ext>
                </a:extLst>
              </a:tr>
              <a:tr h="390343">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rtl="0" fontAlgn="b"/>
                      <a:r>
                        <a:rPr lang="kk" sz="1000" b="1" i="0" u="none" strike="noStrike">
                          <a:solidFill>
                            <a:srgbClr val="000000"/>
                          </a:solidFill>
                          <a:latin typeface="Arial"/>
                          <a:cs typeface="Arial"/>
                        </a:rPr>
                        <a:t>ТК бекітілген</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a:txBody>
                    <a:bodyPr/>
                    <a:lstStyle/>
                    <a:p>
                      <a:pPr algn="ctr" rtl="0" fontAlgn="b"/>
                      <a:r>
                        <a:rPr lang="kk" sz="1000" b="1" i="0" u="none" strike="noStrike">
                          <a:solidFill>
                            <a:srgbClr val="000000"/>
                          </a:solidFill>
                          <a:latin typeface="Arial"/>
                          <a:cs typeface="Arial"/>
                        </a:rPr>
                        <a:t>Факт</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a:txBody>
                    <a:bodyPr/>
                    <a:lstStyle/>
                    <a:p>
                      <a:pPr algn="ctr" rtl="0" fontAlgn="b"/>
                      <a:r>
                        <a:rPr lang="kk" sz="1000" b="1" i="0" u="none" strike="noStrike">
                          <a:solidFill>
                            <a:srgbClr val="000000"/>
                          </a:solidFill>
                          <a:latin typeface="Arial"/>
                          <a:cs typeface="Arial"/>
                        </a:rPr>
                        <a:t>Ауытқу, %</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a:txBody>
                    <a:bodyPr/>
                    <a:lstStyle/>
                    <a:p>
                      <a:pPr algn="ctr" rtl="0" fontAlgn="b"/>
                      <a:r>
                        <a:rPr lang="kk" sz="1000" b="1" i="0" u="none" strike="noStrike">
                          <a:solidFill>
                            <a:srgbClr val="000000"/>
                          </a:solidFill>
                          <a:latin typeface="Arial"/>
                          <a:cs typeface="Arial"/>
                        </a:rPr>
                        <a:t>ТК бекітілген</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a:txBody>
                    <a:bodyPr/>
                    <a:lstStyle/>
                    <a:p>
                      <a:pPr algn="ctr" rtl="0" fontAlgn="b"/>
                      <a:r>
                        <a:rPr lang="kk" sz="1000" b="1" i="0" u="none" strike="noStrike">
                          <a:solidFill>
                            <a:srgbClr val="000000"/>
                          </a:solidFill>
                          <a:latin typeface="Arial"/>
                          <a:cs typeface="Arial"/>
                        </a:rPr>
                        <a:t>Факт</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a:txBody>
                    <a:bodyPr/>
                    <a:lstStyle/>
                    <a:p>
                      <a:pPr algn="ctr" rtl="0" fontAlgn="b"/>
                      <a:r>
                        <a:rPr lang="kk" sz="1000" b="1" i="0" u="none" strike="noStrike">
                          <a:solidFill>
                            <a:srgbClr val="000000"/>
                          </a:solidFill>
                          <a:latin typeface="Arial"/>
                          <a:cs typeface="Arial"/>
                        </a:rPr>
                        <a:t>Ауытқу, %</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a:txBody>
                    <a:bodyPr/>
                    <a:lstStyle/>
                    <a:p>
                      <a:pPr algn="ctr" rtl="0" fontAlgn="b"/>
                      <a:r>
                        <a:rPr lang="kk" sz="1000" b="1" i="0" u="none" strike="noStrike">
                          <a:solidFill>
                            <a:srgbClr val="000000"/>
                          </a:solidFill>
                          <a:latin typeface="Arial"/>
                          <a:cs typeface="Arial"/>
                        </a:rPr>
                        <a:t>ТК бекітілген</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a:txBody>
                    <a:bodyPr/>
                    <a:lstStyle/>
                    <a:p>
                      <a:pPr algn="ctr" rtl="0" fontAlgn="b"/>
                      <a:r>
                        <a:rPr lang="kk" sz="1000" b="1" i="0" u="none" strike="noStrike">
                          <a:solidFill>
                            <a:srgbClr val="000000"/>
                          </a:solidFill>
                          <a:latin typeface="Arial"/>
                          <a:cs typeface="Arial"/>
                        </a:rPr>
                        <a:t>Факт</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a:txBody>
                    <a:bodyPr/>
                    <a:lstStyle/>
                    <a:p>
                      <a:pPr algn="ctr" rtl="0" fontAlgn="b"/>
                      <a:r>
                        <a:rPr lang="kk" sz="1000" b="1" i="0" u="none" strike="noStrike">
                          <a:solidFill>
                            <a:srgbClr val="000000"/>
                          </a:solidFill>
                          <a:latin typeface="Arial"/>
                          <a:cs typeface="Arial"/>
                        </a:rPr>
                        <a:t>Ауытқу, %</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extLst>
                  <a:ext uri="{0D108BD9-81ED-4DB2-BD59-A6C34878D82A}">
                    <a16:rowId xmlns:a16="http://schemas.microsoft.com/office/drawing/2014/main" val="4259292424"/>
                  </a:ext>
                </a:extLst>
              </a:tr>
              <a:tr h="279126">
                <a:tc>
                  <a:txBody>
                    <a:bodyPr/>
                    <a:lstStyle/>
                    <a:p>
                      <a:pPr algn="ctr" rtl="0" fontAlgn="b"/>
                      <a:r>
                        <a:rPr lang="kk" sz="1000" b="0" i="0" u="none" strike="noStrike">
                          <a:solidFill>
                            <a:srgbClr val="000000"/>
                          </a:solidFill>
                          <a:latin typeface="Arial"/>
                          <a:cs typeface="Arial"/>
                        </a:rPr>
                        <a:t>1</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kk" sz="1000" b="0" i="0" u="none" strike="noStrike">
                          <a:solidFill>
                            <a:srgbClr val="000000"/>
                          </a:solidFill>
                          <a:latin typeface="Arial"/>
                          <a:cs typeface="Arial"/>
                        </a:rPr>
                        <a:t>2</a:t>
                      </a: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kk" sz="1000" b="0" i="0" u="none" strike="noStrike">
                          <a:solidFill>
                            <a:srgbClr val="000000"/>
                          </a:solidFill>
                          <a:latin typeface="Arial"/>
                          <a:cs typeface="Arial"/>
                        </a:rPr>
                        <a:t>3</a:t>
                      </a: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4</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5</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6</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7</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8</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9</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10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11</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12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95236708"/>
                  </a:ext>
                </a:extLst>
              </a:tr>
              <a:tr h="390343">
                <a:tc>
                  <a:txBody>
                    <a:bodyPr/>
                    <a:lstStyle/>
                    <a:p>
                      <a:pPr algn="ctr" rtl="0" fontAlgn="b"/>
                      <a:r>
                        <a:rPr lang="kk" sz="1000" b="0" i="0" u="none" strike="noStrike">
                          <a:latin typeface="Arial"/>
                          <a:cs typeface="Arial"/>
                        </a:rPr>
                        <a:t>I</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b"/>
                      <a:r>
                        <a:rPr lang="kk" sz="1000" b="0" i="0" u="none" strike="noStrike">
                          <a:latin typeface="Arial"/>
                          <a:cs typeface="Arial"/>
                        </a:rPr>
                        <a:t>Тауарларды өндіруге және қызметтерді ұсынуға арналған шығындар, барлығы</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kk" sz="1000" b="0" i="0" u="none" strike="noStrike">
                          <a:latin typeface="Arial"/>
                          <a:cs typeface="Arial"/>
                        </a:rPr>
                        <a:t>мың теңге</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835,33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2 834,69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239%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639,68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1 223,22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191%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111,6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cs typeface="Arial"/>
                        </a:rPr>
                        <a:t>8 131,57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cs typeface="Arial"/>
                        </a:rPr>
                        <a:t>7186,35%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34770735"/>
                  </a:ext>
                </a:extLst>
              </a:tr>
              <a:tr h="390343">
                <a:tc>
                  <a:txBody>
                    <a:bodyPr/>
                    <a:lstStyle/>
                    <a:p>
                      <a:pPr algn="ctr" rtl="0" fontAlgn="b"/>
                      <a:r>
                        <a:rPr lang="kk" sz="1000" b="0" i="0" u="none" strike="noStrike">
                          <a:latin typeface="Arial"/>
                          <a:cs typeface="Arial"/>
                        </a:rPr>
                        <a:t>1</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b"/>
                      <a:r>
                        <a:rPr lang="kk" sz="1000" b="0" i="0" u="none" strike="noStrike">
                          <a:latin typeface="Arial"/>
                          <a:cs typeface="Arial"/>
                        </a:rPr>
                        <a:t>Материалдық шығындар, барлығы</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kk" sz="1000" b="0" i="0" u="none" strike="noStrike">
                          <a:latin typeface="Arial"/>
                          <a:cs typeface="Arial"/>
                        </a:rPr>
                        <a:t>-//-</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24,22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29,20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21%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33,16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264,80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799%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 0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cs typeface="Arial"/>
                        </a:rPr>
                        <a:t>     128,29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cs typeface="Arial"/>
                        </a:rPr>
                        <a:t>0  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17853885"/>
                  </a:ext>
                </a:extLst>
              </a:tr>
              <a:tr h="390343">
                <a:tc>
                  <a:txBody>
                    <a:bodyPr/>
                    <a:lstStyle/>
                    <a:p>
                      <a:pPr algn="ctr" rtl="0" fontAlgn="b"/>
                      <a:r>
                        <a:rPr lang="kk" sz="1000" b="0" i="0" u="none" strike="noStrike">
                          <a:latin typeface="Arial"/>
                          <a:cs typeface="Arial"/>
                        </a:rPr>
                        <a:t>2</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b"/>
                      <a:r>
                        <a:rPr lang="kk" sz="1000" b="0" i="0" u="none" strike="noStrike">
                          <a:latin typeface="Arial"/>
                          <a:cs typeface="Arial"/>
                        </a:rPr>
                        <a:t>Еңбекке ақы төлеу шығындары, барлығы</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kk" sz="1000" b="0" i="0" u="none" strike="noStrike">
                          <a:latin typeface="Arial"/>
                          <a:cs typeface="Arial"/>
                        </a:rPr>
                        <a:t>-//-</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735,55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2 710,27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268%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215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746,50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347%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94,4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cs typeface="Arial"/>
                        </a:rPr>
                        <a:t>7 573,74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cs typeface="Arial"/>
                        </a:rPr>
                        <a:t>7923,03%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65248060"/>
                  </a:ext>
                </a:extLst>
              </a:tr>
              <a:tr h="390343">
                <a:tc>
                  <a:txBody>
                    <a:bodyPr/>
                    <a:lstStyle/>
                    <a:p>
                      <a:pPr algn="ctr" rtl="0" fontAlgn="b"/>
                      <a:r>
                        <a:rPr lang="kk" sz="1000" b="0" i="0" u="none" strike="noStrike">
                          <a:latin typeface="Arial"/>
                          <a:cs typeface="Arial"/>
                        </a:rPr>
                        <a:t>3</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b"/>
                      <a:r>
                        <a:rPr lang="kk" sz="1000" b="0" i="0" u="none" strike="noStrike">
                          <a:latin typeface="Arial"/>
                          <a:cs typeface="Arial"/>
                        </a:rPr>
                        <a:t>Жөндеу</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kk" sz="1000" b="0" i="0" u="none" strike="noStrike">
                          <a:latin typeface="Arial"/>
                          <a:cs typeface="Arial"/>
                        </a:rPr>
                        <a:t>-//-</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lvl="0" indent="0" algn="ctr" defTabSz="914309" rtl="0" eaLnBrk="1" fontAlgn="ctr" latinLnBrk="0" hangingPunct="1">
                        <a:lnSpc>
                          <a:spcPct val="100000"/>
                        </a:lnSpc>
                        <a:spcBef>
                          <a:spcPct val="0"/>
                        </a:spcBef>
                        <a:spcAft>
                          <a:spcPct val="0"/>
                        </a:spcAft>
                        <a:buClrTx/>
                        <a:buSzTx/>
                        <a:buFontTx/>
                        <a:buNone/>
                        <a:defRPr/>
                      </a:pPr>
                      <a:r>
                        <a:rPr lang="kk" sz="1600" b="0" i="0" u="none" strike="noStrike">
                          <a:solidFill>
                            <a:srgbClr val="000000"/>
                          </a:solidFill>
                          <a:latin typeface="Arial"/>
                          <a:cs typeface="Arial"/>
                        </a:rPr>
                        <a:t>  </a:t>
                      </a:r>
                      <a:r>
                        <a:rPr lang="kk" sz="1000" b="0" i="0" u="none" strike="noStrike" kern="1200">
                          <a:solidFill>
                            <a:srgbClr val="000000"/>
                          </a:solidFill>
                          <a:latin typeface="Arial"/>
                          <a:ea typeface="+mn-ea"/>
                          <a:cs typeface="Arial"/>
                        </a:rPr>
                        <a:t>0</a:t>
                      </a:r>
                      <a:r>
                        <a:rPr lang="kk" sz="1600" b="0" i="0" u="none" strike="noStrike">
                          <a:solidFill>
                            <a:srgbClr val="000000"/>
                          </a:solidFill>
                          <a:latin typeface="Arial"/>
                          <a:cs typeface="Arial"/>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0,00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lvl="0" indent="0" algn="ctr" defTabSz="914309" rtl="0" eaLnBrk="1" fontAlgn="ctr" latinLnBrk="0" hangingPunct="1">
                        <a:lnSpc>
                          <a:spcPct val="100000"/>
                        </a:lnSpc>
                        <a:spcBef>
                          <a:spcPct val="0"/>
                        </a:spcBef>
                        <a:spcAft>
                          <a:spcPct val="0"/>
                        </a:spcAft>
                        <a:buClrTx/>
                        <a:buSzTx/>
                        <a:buFontTx/>
                        <a:buNone/>
                        <a:defRPr/>
                      </a:pPr>
                      <a:r>
                        <a:rPr lang="kk" sz="1000" b="0" i="0" u="none" strike="noStrike">
                          <a:solidFill>
                            <a:srgbClr val="000000"/>
                          </a:solidFill>
                          <a:latin typeface="Arial"/>
                          <a:cs typeface="Arial"/>
                        </a:rPr>
                        <a:t> 0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290,91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131,77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45%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0  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cs typeface="Arial"/>
                        </a:rPr>
                        <a:t>91,77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cs typeface="Arial"/>
                        </a:rPr>
                        <a:t>0  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96269574"/>
                  </a:ext>
                </a:extLst>
              </a:tr>
              <a:tr h="390343">
                <a:tc>
                  <a:txBody>
                    <a:bodyPr/>
                    <a:lstStyle/>
                    <a:p>
                      <a:pPr algn="ctr" rtl="0" fontAlgn="b"/>
                      <a:r>
                        <a:rPr lang="kk" sz="1000" b="0" i="0" u="none" strike="noStrike">
                          <a:latin typeface="Arial"/>
                          <a:cs typeface="Arial"/>
                        </a:rPr>
                        <a:t>4</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b"/>
                      <a:r>
                        <a:rPr lang="kk" sz="1000" b="0" i="0" u="none" strike="noStrike">
                          <a:latin typeface="Arial"/>
                          <a:cs typeface="Arial"/>
                        </a:rPr>
                        <a:t>Өзге шығындар, барлығы</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kk" sz="1000" b="0" i="0" u="none" strike="noStrike">
                          <a:latin typeface="Arial"/>
                          <a:cs typeface="Arial"/>
                        </a:rPr>
                        <a:t>-//-</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75,56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95,22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26%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100,61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80,14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80%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13,9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cs typeface="Arial"/>
                        </a:rPr>
                        <a:t>337,78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cs typeface="Arial"/>
                        </a:rPr>
                        <a:t>2330,05%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47256781"/>
                  </a:ext>
                </a:extLst>
              </a:tr>
              <a:tr h="390343">
                <a:tc>
                  <a:txBody>
                    <a:bodyPr/>
                    <a:lstStyle/>
                    <a:p>
                      <a:pPr algn="ctr" rtl="0" fontAlgn="b"/>
                      <a:r>
                        <a:rPr lang="kk" sz="1000" b="0" i="0" u="none" strike="noStrike">
                          <a:latin typeface="Arial"/>
                          <a:cs typeface="Arial"/>
                        </a:rPr>
                        <a:t>II</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b"/>
                      <a:r>
                        <a:rPr lang="kk" sz="1000" b="0" i="0" u="none" strike="noStrike">
                          <a:latin typeface="Arial"/>
                          <a:cs typeface="Arial"/>
                        </a:rPr>
                        <a:t>Кезең шығыстары, барлығы</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kk" sz="1000" b="0" i="0" u="none" strike="noStrike">
                          <a:latin typeface="Arial"/>
                          <a:cs typeface="Arial"/>
                        </a:rPr>
                        <a:t>-//-</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0,56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0,00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-100%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0,15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cs typeface="Arial"/>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cs typeface="Arial"/>
                        </a:rPr>
                        <a:t>-100,00%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29724121"/>
                  </a:ext>
                </a:extLst>
              </a:tr>
              <a:tr h="390343">
                <a:tc>
                  <a:txBody>
                    <a:bodyPr/>
                    <a:lstStyle/>
                    <a:p>
                      <a:pPr algn="ctr" rtl="0" fontAlgn="b"/>
                      <a:r>
                        <a:rPr lang="kk" sz="1000" b="0" i="0" u="none" strike="noStrike">
                          <a:latin typeface="Arial"/>
                          <a:cs typeface="Arial"/>
                        </a:rPr>
                        <a:t>III</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b"/>
                      <a:r>
                        <a:rPr lang="kk" sz="1000" b="0" i="0" u="none" strike="noStrike">
                          <a:latin typeface="Arial"/>
                          <a:cs typeface="Arial"/>
                        </a:rPr>
                        <a:t>Барлық шығын</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kk" sz="1000" b="0" i="0" u="none" strike="noStrike">
                          <a:latin typeface="Arial"/>
                          <a:cs typeface="Arial"/>
                        </a:rPr>
                        <a:t>-//-</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835,89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2 834,69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239%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639,68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1 223,22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191%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111,75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900" b="1" i="0" u="none" strike="noStrike">
                          <a:solidFill>
                            <a:srgbClr val="000000"/>
                          </a:solidFill>
                          <a:latin typeface="Arial"/>
                          <a:cs typeface="Arial"/>
                        </a:rPr>
                        <a:t>8 131,57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900" b="1" i="0" u="none" strike="noStrike">
                          <a:solidFill>
                            <a:srgbClr val="000000"/>
                          </a:solidFill>
                          <a:latin typeface="Arial"/>
                          <a:cs typeface="Arial"/>
                        </a:rPr>
                        <a:t>7176,57%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95693406"/>
                  </a:ext>
                </a:extLst>
              </a:tr>
              <a:tr h="390343">
                <a:tc>
                  <a:txBody>
                    <a:bodyPr/>
                    <a:lstStyle/>
                    <a:p>
                      <a:pPr algn="ctr" rtl="0" fontAlgn="b"/>
                      <a:r>
                        <a:rPr lang="kk" sz="1000" b="0" i="0" u="none" strike="noStrike">
                          <a:latin typeface="Arial"/>
                          <a:cs typeface="Arial"/>
                        </a:rPr>
                        <a:t>IV</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b"/>
                      <a:r>
                        <a:rPr lang="kk" sz="1000" b="0" i="0" u="none" strike="noStrike">
                          <a:latin typeface="Arial"/>
                          <a:cs typeface="Arial"/>
                        </a:rPr>
                        <a:t>Пайда</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kk" sz="1000" b="0" i="0" u="none" strike="noStrike">
                          <a:latin typeface="Arial"/>
                          <a:cs typeface="Arial"/>
                        </a:rPr>
                        <a:t>-//-</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 </a:t>
                      </a:r>
                      <a:r>
                        <a:rPr lang="kk" sz="1000" b="0" i="0" u="none" strike="noStrike">
                          <a:solidFill>
                            <a:srgbClr val="000000"/>
                          </a:solidFill>
                          <a:latin typeface="Arial"/>
                          <a:cs typeface="Arial"/>
                        </a:rPr>
                        <a:t>0 </a:t>
                      </a:r>
                      <a:endParaRPr lang="ru-KZ" sz="10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-2 150,01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0 </a:t>
                      </a:r>
                      <a:r>
                        <a:rPr lang="kk" sz="1000" b="1" i="0" u="none" strike="noStrike">
                          <a:solidFill>
                            <a:srgbClr val="000000"/>
                          </a:solidFill>
                          <a:latin typeface="Arial"/>
                          <a:cs typeface="Arial"/>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                                    -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-759,34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0 </a:t>
                      </a:r>
                      <a:r>
                        <a:rPr lang="kk" sz="1000" b="1" i="0" u="none" strike="noStrike">
                          <a:solidFill>
                            <a:srgbClr val="000000"/>
                          </a:solidFill>
                          <a:latin typeface="Arial"/>
                          <a:cs typeface="Arial"/>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 </a:t>
                      </a:r>
                      <a:r>
                        <a:rPr lang="kk" sz="1000" b="0" i="0" u="none" strike="noStrike">
                          <a:solidFill>
                            <a:srgbClr val="000000"/>
                          </a:solidFill>
                          <a:latin typeface="Arial"/>
                          <a:cs typeface="Arial"/>
                        </a:rPr>
                        <a:t>0 </a:t>
                      </a:r>
                      <a:endParaRPr lang="ru-KZ" sz="10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900" b="1" i="0" u="none" strike="noStrike">
                          <a:solidFill>
                            <a:srgbClr val="000000"/>
                          </a:solidFill>
                          <a:latin typeface="Arial"/>
                          <a:cs typeface="Arial"/>
                        </a:rPr>
                        <a:t>- 1 265,33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cs typeface="Arial"/>
                        </a:rPr>
                        <a:t>0 </a:t>
                      </a:r>
                      <a:r>
                        <a:rPr lang="kk" sz="900" b="1" i="0" u="none" strike="noStrike">
                          <a:solidFill>
                            <a:srgbClr val="000000"/>
                          </a:solidFill>
                          <a:latin typeface="Arial"/>
                          <a:cs typeface="Arial"/>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21071916"/>
                  </a:ext>
                </a:extLst>
              </a:tr>
              <a:tr h="390343">
                <a:tc>
                  <a:txBody>
                    <a:bodyPr/>
                    <a:lstStyle/>
                    <a:p>
                      <a:pPr algn="ctr" rtl="0" fontAlgn="b"/>
                      <a:r>
                        <a:rPr lang="kk" sz="1000" b="0" i="0" u="none" strike="noStrike">
                          <a:latin typeface="Arial"/>
                          <a:cs typeface="Arial"/>
                        </a:rPr>
                        <a:t>V</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b"/>
                      <a:r>
                        <a:rPr lang="kk" sz="1000" b="0" i="0" u="none" strike="noStrike">
                          <a:latin typeface="Arial"/>
                          <a:cs typeface="Arial"/>
                        </a:rPr>
                        <a:t>Барлық пайда</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kk" sz="1000" b="0" i="0" u="none" strike="noStrike">
                          <a:latin typeface="Arial"/>
                          <a:cs typeface="Arial"/>
                        </a:rPr>
                        <a:t>-//-</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835,89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684,68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-18%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639,68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463,88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73%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111,8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900" b="1" i="0" u="none" strike="noStrike">
                          <a:solidFill>
                            <a:srgbClr val="000000"/>
                          </a:solidFill>
                          <a:latin typeface="Arial"/>
                          <a:cs typeface="Arial"/>
                        </a:rPr>
                        <a:t>6 866,24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900" b="1" i="0" u="none" strike="noStrike">
                          <a:solidFill>
                            <a:srgbClr val="000000"/>
                          </a:solidFill>
                          <a:latin typeface="Arial"/>
                          <a:cs typeface="Arial"/>
                        </a:rPr>
                        <a:t>6041,54%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29670380"/>
                  </a:ext>
                </a:extLst>
              </a:tr>
              <a:tr h="390343">
                <a:tc>
                  <a:txBody>
                    <a:bodyPr/>
                    <a:lstStyle/>
                    <a:p>
                      <a:pPr algn="ctr" rtl="0" fontAlgn="b"/>
                      <a:r>
                        <a:rPr lang="kk" sz="1000" b="0" i="0" u="none" strike="noStrike">
                          <a:latin typeface="Arial"/>
                          <a:cs typeface="Arial"/>
                        </a:rPr>
                        <a:t>VI </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b"/>
                      <a:r>
                        <a:rPr lang="kk" sz="1000" b="0" i="0" u="none" strike="noStrike">
                          <a:latin typeface="Arial"/>
                          <a:cs typeface="Arial"/>
                        </a:rPr>
                        <a:t>Көрсетілетін қызметтер көлемі</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kk" sz="1000" b="0" i="0" u="none" strike="noStrike">
                          <a:latin typeface="Arial"/>
                          <a:cs typeface="Arial"/>
                        </a:rPr>
                        <a:t>мың кВт.сағ</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2 003,00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1 630,19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-19%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900,95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653,35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73%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293,0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900" b="1" i="0" u="none" strike="noStrike">
                          <a:solidFill>
                            <a:srgbClr val="000000"/>
                          </a:solidFill>
                          <a:latin typeface="Arial"/>
                          <a:cs typeface="Arial"/>
                        </a:rPr>
                        <a:t>18 069,05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900" b="1" i="0" u="none" strike="noStrike">
                          <a:solidFill>
                            <a:srgbClr val="000000"/>
                          </a:solidFill>
                          <a:latin typeface="Arial"/>
                          <a:cs typeface="Arial"/>
                        </a:rPr>
                        <a:t>6066,91%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04993286"/>
                  </a:ext>
                </a:extLst>
              </a:tr>
              <a:tr h="390343">
                <a:tc>
                  <a:txBody>
                    <a:bodyPr/>
                    <a:lstStyle/>
                    <a:p>
                      <a:pPr algn="ctr" rtl="0" fontAlgn="b"/>
                      <a:r>
                        <a:rPr lang="kk" sz="1000" b="0" i="0" u="none" strike="noStrike">
                          <a:latin typeface="Arial"/>
                          <a:cs typeface="Arial"/>
                        </a:rPr>
                        <a:t>VII </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b"/>
                      <a:r>
                        <a:rPr lang="kk" sz="1000" b="0" i="0" u="none" strike="noStrike">
                          <a:latin typeface="Arial"/>
                          <a:cs typeface="Arial"/>
                        </a:rPr>
                        <a:t>Тариф (ҚҚС-сыз)</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kk" sz="1000" b="0" i="0" u="none" strike="noStrike">
                          <a:latin typeface="Arial"/>
                          <a:cs typeface="Arial"/>
                        </a:rPr>
                        <a:t>теңге / кВт.сағ</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0,42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0,42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0,71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0,71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0,38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900" b="1" i="0" u="none" strike="noStrike">
                          <a:solidFill>
                            <a:srgbClr val="000000"/>
                          </a:solidFill>
                          <a:latin typeface="Arial"/>
                          <a:cs typeface="Arial"/>
                        </a:rPr>
                        <a:t>0,38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900" b="1" i="0" u="none" strike="noStrike">
                          <a:solidFill>
                            <a:srgbClr val="000000"/>
                          </a:solidFill>
                          <a:latin typeface="Arial"/>
                          <a:cs typeface="Arial"/>
                        </a:rPr>
                        <a:t>0,00%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2463984"/>
                  </a:ext>
                </a:extLst>
              </a:tr>
            </a:tbl>
          </a:graphicData>
        </a:graphic>
      </p:graphicFrame>
      <p:sp>
        <p:nvSpPr>
          <p:cNvPr id="11" name="Прямоугольник 10">
            <a:extLst>
              <a:ext uri="{FF2B5EF4-FFF2-40B4-BE49-F238E27FC236}">
                <a16:creationId xmlns:a16="http://schemas.microsoft.com/office/drawing/2014/main" id="{E834A27C-3B43-4530-9D88-16142A2F3FDF}"/>
              </a:ext>
            </a:extLst>
          </p:cNvPr>
          <p:cNvSpPr/>
          <p:nvPr/>
        </p:nvSpPr>
        <p:spPr>
          <a:xfrm>
            <a:off x="0" y="0"/>
            <a:ext cx="12190413" cy="719174"/>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oAutofit/>
          </a:bodyPr>
          <a:lstStyle/>
          <a:p>
            <a:pPr rtl="0"/>
            <a:r>
              <a:rPr lang="kk" sz="2000" b="0" i="0" u="none" strike="noStrike" dirty="0">
                <a:solidFill>
                  <a:srgbClr val="FFFFFF"/>
                </a:solidFill>
                <a:effectLst>
                  <a:outerShdw blurRad="38100" dist="38100" dir="2700000" algn="tl">
                    <a:srgbClr val="000000">
                      <a:alpha val="43137"/>
                    </a:srgbClr>
                  </a:outerShdw>
                </a:effectLst>
                <a:latin typeface="Arial"/>
                <a:cs typeface="Arial"/>
              </a:rPr>
              <a:t>Қоғамның электр энергиясын беру жөніндегі қызметінің 202</a:t>
            </a:r>
            <a:r>
              <a:rPr lang="en-US" sz="2000" b="0" i="0" u="none" strike="noStrike" dirty="0">
                <a:solidFill>
                  <a:srgbClr val="FFFFFF"/>
                </a:solidFill>
                <a:effectLst>
                  <a:outerShdw blurRad="38100" dist="38100" dir="2700000" algn="tl">
                    <a:srgbClr val="000000">
                      <a:alpha val="43137"/>
                    </a:srgbClr>
                  </a:outerShdw>
                </a:effectLst>
                <a:latin typeface="Arial"/>
                <a:cs typeface="Arial"/>
              </a:rPr>
              <a:t>5</a:t>
            </a:r>
            <a:r>
              <a:rPr lang="kk" sz="2000" b="0" i="0" u="none" strike="noStrike" dirty="0">
                <a:solidFill>
                  <a:srgbClr val="FFFFFF"/>
                </a:solidFill>
                <a:effectLst>
                  <a:outerShdw blurRad="38100" dist="38100" dir="2700000" algn="tl">
                    <a:srgbClr val="000000">
                      <a:alpha val="43137"/>
                    </a:srgbClr>
                  </a:outerShdw>
                </a:effectLst>
                <a:latin typeface="Arial"/>
                <a:cs typeface="Arial"/>
              </a:rPr>
              <a:t> жылғы </a:t>
            </a:r>
            <a:endParaRPr lang="kk" sz="2000" dirty="0">
              <a:solidFill>
                <a:srgbClr val="FFFFFF"/>
              </a:solidFill>
              <a:effectLst>
                <a:outerShdw blurRad="38100" dist="38100" dir="2700000" algn="tl">
                  <a:srgbClr val="000000">
                    <a:alpha val="43137"/>
                  </a:srgbClr>
                </a:outerShdw>
              </a:effectLst>
              <a:latin typeface="Arial"/>
              <a:cs typeface="Arial"/>
            </a:endParaRPr>
          </a:p>
          <a:p>
            <a:pPr rtl="0"/>
            <a:r>
              <a:rPr lang="kk" sz="2000" b="0" i="0" u="none" strike="noStrike" dirty="0">
                <a:solidFill>
                  <a:srgbClr val="FFFFFF"/>
                </a:solidFill>
                <a:effectLst>
                  <a:outerShdw blurRad="38100" dist="38100" dir="2700000" algn="tl">
                    <a:srgbClr val="000000">
                      <a:alpha val="43137"/>
                    </a:srgbClr>
                  </a:outerShdw>
                </a:effectLst>
                <a:latin typeface="Arial"/>
                <a:cs typeface="Arial"/>
              </a:rPr>
              <a:t>1-жартыжылдығындағы тарифтік сметаларының орындалуы   </a:t>
            </a:r>
          </a:p>
          <a:p>
            <a:pPr rtl="0"/>
            <a:r>
              <a:rPr lang="kk" sz="2000" b="0" i="0" u="none" strike="noStrike" dirty="0">
                <a:solidFill>
                  <a:srgbClr val="FFFFFF"/>
                </a:solidFill>
                <a:effectLst>
                  <a:outerShdw blurRad="38100" dist="38100" dir="2700000" algn="tl">
                    <a:srgbClr val="000000">
                      <a:alpha val="43137"/>
                    </a:srgbClr>
                  </a:outerShdw>
                </a:effectLst>
                <a:latin typeface="Arial"/>
                <a:cs typeface="Arial"/>
              </a:rPr>
              <a:t> </a:t>
            </a:r>
          </a:p>
          <a:p>
            <a:pPr marL="0" marR="0" lvl="0" indent="0" algn="l" defTabSz="914400" rtl="0" eaLnBrk="1" fontAlgn="auto" latinLnBrk="0" hangingPunct="1">
              <a:lnSpc>
                <a:spcPct val="100000"/>
              </a:lnSpc>
              <a:spcBef>
                <a:spcPct val="0"/>
              </a:spcBef>
              <a:spcAft>
                <a:spcPct val="0"/>
              </a:spcAft>
              <a:buClrTx/>
              <a:buSzTx/>
              <a:buFontTx/>
              <a:buNone/>
              <a:defRPr/>
            </a:pPr>
            <a:endParaRPr kumimoji="0" lang="ru-RU" sz="1550" b="1" i="0" u="none" strike="noStrike" kern="1200" cap="none" spc="0" normalizeH="0" baseline="0" noProof="0" dirty="0">
              <a:ln>
                <a:noFill/>
              </a:ln>
              <a:solidFill>
                <a:prstClr val="white"/>
              </a:solidFill>
              <a:effectLst/>
              <a:uLnTx/>
              <a:uFillTx/>
              <a:latin typeface="Roboto Light"/>
              <a:ea typeface="+mn-ea"/>
              <a:cs typeface="Arial" panose="020B0604020202020204" pitchFamily="34" charset="0"/>
            </a:endParaRPr>
          </a:p>
        </p:txBody>
      </p:sp>
      <p:pic>
        <p:nvPicPr>
          <p:cNvPr id="18" name="Рисунок 17">
            <a:extLst>
              <a:ext uri="{FF2B5EF4-FFF2-40B4-BE49-F238E27FC236}">
                <a16:creationId xmlns:a16="http://schemas.microsoft.com/office/drawing/2014/main" id="{A25D498F-CDA1-490F-B6F6-ACA084988F45}"/>
              </a:ext>
            </a:extLst>
          </p:cNvPr>
          <p:cNvPicPr>
            <a:picLocks noChangeAspect="1"/>
          </p:cNvPicPr>
          <p:nvPr/>
        </p:nvPicPr>
        <p:blipFill>
          <a:blip r:embed="rId4"/>
          <a:stretch>
            <a:fillRect/>
          </a:stretch>
        </p:blipFill>
        <p:spPr>
          <a:xfrm>
            <a:off x="10216928" y="123515"/>
            <a:ext cx="1782934" cy="414805"/>
          </a:xfrm>
          <a:prstGeom prst="rect">
            <a:avLst/>
          </a:prstGeom>
        </p:spPr>
      </p:pic>
    </p:spTree>
    <p:extLst>
      <p:ext uri="{BB962C8B-B14F-4D97-AF65-F5344CB8AC3E}">
        <p14:creationId xmlns:p14="http://schemas.microsoft.com/office/powerpoint/2010/main" val="3572615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одзаголовок 2"/>
          <p:cNvSpPr txBox="1"/>
          <p:nvPr/>
        </p:nvSpPr>
        <p:spPr>
          <a:xfrm>
            <a:off x="1720722" y="1809614"/>
            <a:ext cx="6582674" cy="648072"/>
          </a:xfrm>
          <a:prstGeom prst="rect">
            <a:avLst/>
          </a:prstGeom>
        </p:spPr>
        <p:txBody>
          <a:bodyPr vert="horz" lIns="68554" tIns="34278" rIns="68554" bIns="34278" rtlCol="0">
            <a:noAutofit/>
          </a:bodyPr>
          <a:lstStyle>
            <a:lvl1pPr marL="342856" indent="-342856" algn="l" defTabSz="914284"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856" indent="-285713" algn="l" defTabSz="914284"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854" indent="-228571" algn="l" defTabSz="914284"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99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13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278"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420"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56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70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endParaRPr lang="ru-RU" sz="1425">
              <a:latin typeface="Arial" panose="020B0604020202020204" pitchFamily="34" charset="0"/>
              <a:cs typeface="Arial" panose="020B0604020202020204" pitchFamily="34" charset="0"/>
            </a:endParaRPr>
          </a:p>
        </p:txBody>
      </p:sp>
      <p:sp>
        <p:nvSpPr>
          <p:cNvPr id="13" name="Прямоугольник 12"/>
          <p:cNvSpPr/>
          <p:nvPr/>
        </p:nvSpPr>
        <p:spPr>
          <a:xfrm>
            <a:off x="611377" y="1466674"/>
            <a:ext cx="1524821" cy="323048"/>
          </a:xfrm>
          <a:prstGeom prst="rect">
            <a:avLst/>
          </a:prstGeom>
        </p:spPr>
        <p:txBody>
          <a:bodyPr wrap="square">
            <a:noAutofit/>
          </a:bodyPr>
          <a:lstStyle/>
          <a:p>
            <a:pPr algn="just">
              <a:lnSpc>
                <a:spcPct val="150000"/>
              </a:lnSpc>
              <a:spcAft>
                <a:spcPts val="800"/>
              </a:spcAft>
            </a:pPr>
            <a:endParaRPr lang="ru-RU" sz="1000">
              <a:latin typeface="Roboto Light"/>
              <a:ea typeface="Calibri" panose="020F0502020204030204" pitchFamily="34" charset="0"/>
              <a:cs typeface="Arial" panose="020B0604020202020204" pitchFamily="34" charset="0"/>
            </a:endParaRPr>
          </a:p>
        </p:txBody>
      </p:sp>
      <p:sp>
        <p:nvSpPr>
          <p:cNvPr id="16" name="TextBox 15"/>
          <p:cNvSpPr txBox="1"/>
          <p:nvPr/>
        </p:nvSpPr>
        <p:spPr>
          <a:xfrm>
            <a:off x="11515620" y="6550343"/>
            <a:ext cx="647466" cy="307666"/>
          </a:xfrm>
          <a:prstGeom prst="rect">
            <a:avLst/>
          </a:prstGeom>
          <a:noFill/>
        </p:spPr>
        <p:txBody>
          <a:bodyPr wrap="square" rtlCol="0">
            <a:noAutofit/>
          </a:bodyPr>
          <a:lstStyle/>
          <a:p>
            <a:pPr algn="ctr" rtl="0"/>
            <a:r>
              <a:rPr lang="kk" sz="1400" b="1" i="0" u="none" strike="noStrike" spc="-150">
                <a:solidFill>
                  <a:srgbClr val="FFFFFF"/>
                </a:solidFill>
                <a:latin typeface="Arial"/>
                <a:cs typeface="Arial"/>
              </a:rPr>
              <a:t>№ </a:t>
            </a:r>
            <a:r>
              <a:rPr lang="kk" sz="1400" b="1" i="0" u="none" strike="noStrike" spc="-150">
                <a:solidFill>
                  <a:srgbClr val="4472C4"/>
                </a:solidFill>
                <a:latin typeface="Arial"/>
                <a:cs typeface="Arial"/>
              </a:rPr>
              <a:t>13</a:t>
            </a:r>
          </a:p>
        </p:txBody>
      </p:sp>
      <p:pic>
        <p:nvPicPr>
          <p:cNvPr id="17" name="Рисунок 16"/>
          <p:cNvPicPr>
            <a:picLocks noChangeAspect="1"/>
          </p:cNvPicPr>
          <p:nvPr/>
        </p:nvPicPr>
        <p:blipFill>
          <a:blip r:embed="rId3" cstate="print">
            <a:extLst>
              <a:ext uri="{28A0092B-C50C-407E-A947-70E740481C1C}">
                <a14:useLocalDpi xmlns:a14="http://schemas.microsoft.com/office/drawing/2010/main" val="0"/>
              </a:ext>
            </a:extLst>
          </a:blip>
          <a:srcRect l="12612" t="30428" b="22457"/>
          <a:stretch>
            <a:fillRect/>
          </a:stretch>
        </p:blipFill>
        <p:spPr>
          <a:xfrm>
            <a:off x="9935713" y="-97321"/>
            <a:ext cx="2493906" cy="917916"/>
          </a:xfrm>
          <a:prstGeom prst="rect">
            <a:avLst/>
          </a:prstGeom>
        </p:spPr>
      </p:pic>
      <p:sp>
        <p:nvSpPr>
          <p:cNvPr id="21" name="Прямоугольник 20">
            <a:extLst>
              <a:ext uri="{FF2B5EF4-FFF2-40B4-BE49-F238E27FC236}">
                <a16:creationId xmlns:a16="http://schemas.microsoft.com/office/drawing/2014/main" id="{107B5FDD-2924-4770-BB61-5FCE86CB04EE}"/>
              </a:ext>
            </a:extLst>
          </p:cNvPr>
          <p:cNvSpPr/>
          <p:nvPr/>
        </p:nvSpPr>
        <p:spPr>
          <a:xfrm>
            <a:off x="2205" y="29702"/>
            <a:ext cx="9836064" cy="664777"/>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ru-RU" sz="3599"/>
          </a:p>
        </p:txBody>
      </p:sp>
      <p:sp>
        <p:nvSpPr>
          <p:cNvPr id="22" name="Title 3">
            <a:extLst>
              <a:ext uri="{FF2B5EF4-FFF2-40B4-BE49-F238E27FC236}">
                <a16:creationId xmlns:a16="http://schemas.microsoft.com/office/drawing/2014/main" id="{A8DF47D0-A0E7-4818-9D86-551172E4A8DE}"/>
              </a:ext>
            </a:extLst>
          </p:cNvPr>
          <p:cNvSpPr txBox="1"/>
          <p:nvPr/>
        </p:nvSpPr>
        <p:spPr>
          <a:xfrm>
            <a:off x="-23261" y="29703"/>
            <a:ext cx="10437385" cy="652747"/>
          </a:xfrm>
          <a:prstGeom prst="rect">
            <a:avLst/>
          </a:prstGeom>
        </p:spPr>
        <p:txBody>
          <a:bodyPr vert="horz" lIns="121873" tIns="60936" rIns="121873" bIns="60936"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ru-RU" sz="1550" b="1">
              <a:solidFill>
                <a:schemeClr val="bg1"/>
              </a:solidFill>
              <a:latin typeface="Roboto Light"/>
              <a:cs typeface="Arial" panose="020B0604020202020204" pitchFamily="34" charset="0"/>
            </a:endParaRPr>
          </a:p>
          <a:p>
            <a:pPr algn="l" rtl="0"/>
            <a:r>
              <a:rPr lang="kk" sz="1500" b="1" i="0" u="none" strike="noStrike">
                <a:solidFill>
                  <a:srgbClr val="FFFFFF"/>
                </a:solidFill>
                <a:latin typeface="Roboto Light"/>
                <a:cs typeface="Arial"/>
              </a:rPr>
              <a:t> Қоғамның электр энергиясын беру жөніндегі қызметінің 2024 жылғы тарифтік сметаларының орындалуы  </a:t>
            </a:r>
          </a:p>
          <a:p>
            <a:pPr algn="l" rtl="0"/>
            <a:r>
              <a:rPr lang="kk" sz="1500" b="1" i="0" u="none" strike="noStrike">
                <a:solidFill>
                  <a:srgbClr val="FFFFFF"/>
                </a:solidFill>
                <a:latin typeface="Roboto Light"/>
                <a:cs typeface="Arial"/>
              </a:rPr>
              <a:t> </a:t>
            </a:r>
          </a:p>
          <a:p>
            <a:pPr algn="l"/>
            <a:endParaRPr lang="ru-RU" sz="1550" b="1">
              <a:solidFill>
                <a:schemeClr val="bg1"/>
              </a:solidFill>
              <a:latin typeface="Roboto Light"/>
              <a:cs typeface="Arial" panose="020B0604020202020204" pitchFamily="34" charset="0"/>
            </a:endParaRPr>
          </a:p>
        </p:txBody>
      </p:sp>
      <p:graphicFrame>
        <p:nvGraphicFramePr>
          <p:cNvPr id="2" name="Таблица 1"/>
          <p:cNvGraphicFramePr>
            <a:graphicFrameLocks noGrp="1"/>
          </p:cNvGraphicFramePr>
          <p:nvPr/>
        </p:nvGraphicFramePr>
        <p:xfrm>
          <a:off x="190555" y="947620"/>
          <a:ext cx="11737298" cy="5188296"/>
        </p:xfrm>
        <a:graphic>
          <a:graphicData uri="http://schemas.openxmlformats.org/drawingml/2006/table">
            <a:tbl>
              <a:tblPr>
                <a:tableStyleId>{5C22544A-7EE6-4342-B048-85BDC9FD1C3A}</a:tableStyleId>
              </a:tblPr>
              <a:tblGrid>
                <a:gridCol w="474881">
                  <a:extLst>
                    <a:ext uri="{9D8B030D-6E8A-4147-A177-3AD203B41FA5}">
                      <a16:colId xmlns:a16="http://schemas.microsoft.com/office/drawing/2014/main" val="1574660953"/>
                    </a:ext>
                  </a:extLst>
                </a:gridCol>
                <a:gridCol w="3779888">
                  <a:extLst>
                    <a:ext uri="{9D8B030D-6E8A-4147-A177-3AD203B41FA5}">
                      <a16:colId xmlns:a16="http://schemas.microsoft.com/office/drawing/2014/main" val="2475989070"/>
                    </a:ext>
                  </a:extLst>
                </a:gridCol>
                <a:gridCol w="806939">
                  <a:extLst>
                    <a:ext uri="{9D8B030D-6E8A-4147-A177-3AD203B41FA5}">
                      <a16:colId xmlns:a16="http://schemas.microsoft.com/office/drawing/2014/main" val="539333682"/>
                    </a:ext>
                  </a:extLst>
                </a:gridCol>
                <a:gridCol w="806939">
                  <a:extLst>
                    <a:ext uri="{9D8B030D-6E8A-4147-A177-3AD203B41FA5}">
                      <a16:colId xmlns:a16="http://schemas.microsoft.com/office/drawing/2014/main" val="1468692688"/>
                    </a:ext>
                  </a:extLst>
                </a:gridCol>
                <a:gridCol w="806939">
                  <a:extLst>
                    <a:ext uri="{9D8B030D-6E8A-4147-A177-3AD203B41FA5}">
                      <a16:colId xmlns:a16="http://schemas.microsoft.com/office/drawing/2014/main" val="82117116"/>
                    </a:ext>
                  </a:extLst>
                </a:gridCol>
                <a:gridCol w="660223">
                  <a:extLst>
                    <a:ext uri="{9D8B030D-6E8A-4147-A177-3AD203B41FA5}">
                      <a16:colId xmlns:a16="http://schemas.microsoft.com/office/drawing/2014/main" val="4188180692"/>
                    </a:ext>
                  </a:extLst>
                </a:gridCol>
                <a:gridCol w="660223">
                  <a:extLst>
                    <a:ext uri="{9D8B030D-6E8A-4147-A177-3AD203B41FA5}">
                      <a16:colId xmlns:a16="http://schemas.microsoft.com/office/drawing/2014/main" val="1406278710"/>
                    </a:ext>
                  </a:extLst>
                </a:gridCol>
                <a:gridCol w="806939">
                  <a:extLst>
                    <a:ext uri="{9D8B030D-6E8A-4147-A177-3AD203B41FA5}">
                      <a16:colId xmlns:a16="http://schemas.microsoft.com/office/drawing/2014/main" val="2762423793"/>
                    </a:ext>
                  </a:extLst>
                </a:gridCol>
                <a:gridCol w="660223">
                  <a:extLst>
                    <a:ext uri="{9D8B030D-6E8A-4147-A177-3AD203B41FA5}">
                      <a16:colId xmlns:a16="http://schemas.microsoft.com/office/drawing/2014/main" val="3439917921"/>
                    </a:ext>
                  </a:extLst>
                </a:gridCol>
                <a:gridCol w="733581">
                  <a:extLst>
                    <a:ext uri="{9D8B030D-6E8A-4147-A177-3AD203B41FA5}">
                      <a16:colId xmlns:a16="http://schemas.microsoft.com/office/drawing/2014/main" val="4229935736"/>
                    </a:ext>
                  </a:extLst>
                </a:gridCol>
                <a:gridCol w="733581">
                  <a:extLst>
                    <a:ext uri="{9D8B030D-6E8A-4147-A177-3AD203B41FA5}">
                      <a16:colId xmlns:a16="http://schemas.microsoft.com/office/drawing/2014/main" val="1124846064"/>
                    </a:ext>
                  </a:extLst>
                </a:gridCol>
                <a:gridCol w="806942">
                  <a:extLst>
                    <a:ext uri="{9D8B030D-6E8A-4147-A177-3AD203B41FA5}">
                      <a16:colId xmlns:a16="http://schemas.microsoft.com/office/drawing/2014/main" val="1929914037"/>
                    </a:ext>
                  </a:extLst>
                </a:gridCol>
              </a:tblGrid>
              <a:tr h="365284">
                <a:tc rowSpan="2">
                  <a:txBody>
                    <a:bodyPr/>
                    <a:lstStyle/>
                    <a:p>
                      <a:pPr algn="ctr" rtl="0" fontAlgn="ctr"/>
                      <a:r>
                        <a:rPr lang="kk" sz="1000" b="1" i="0" u="none" strike="noStrike">
                          <a:solidFill>
                            <a:srgbClr val="000000"/>
                          </a:solidFill>
                          <a:latin typeface="Arial"/>
                          <a:cs typeface="Arial"/>
                        </a:rPr>
                        <a:t>№ р/б</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rowSpan="2">
                  <a:txBody>
                    <a:bodyPr/>
                    <a:lstStyle/>
                    <a:p>
                      <a:pPr algn="ctr" rtl="0" fontAlgn="ctr"/>
                      <a:r>
                        <a:rPr lang="kk" sz="1000" b="1" i="0" u="none" strike="noStrike">
                          <a:solidFill>
                            <a:srgbClr val="000000"/>
                          </a:solidFill>
                          <a:latin typeface="Arial"/>
                          <a:cs typeface="Arial"/>
                        </a:rPr>
                        <a:t>Көрсеткіштер атауы</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rowSpan="2">
                  <a:txBody>
                    <a:bodyPr/>
                    <a:lstStyle/>
                    <a:p>
                      <a:pPr algn="ctr" rtl="0" fontAlgn="b"/>
                      <a:r>
                        <a:rPr lang="kk" sz="1000" b="1" i="0" u="none" strike="noStrike">
                          <a:solidFill>
                            <a:srgbClr val="000000"/>
                          </a:solidFill>
                          <a:latin typeface="Arial"/>
                          <a:cs typeface="Arial"/>
                        </a:rPr>
                        <a:t>Өлшем бірлігі</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gridSpan="3">
                  <a:txBody>
                    <a:bodyPr/>
                    <a:lstStyle/>
                    <a:p>
                      <a:pPr algn="ctr" rtl="0" fontAlgn="b"/>
                      <a:r>
                        <a:rPr lang="kk" sz="1000" b="1" i="0" u="none" strike="noStrike">
                          <a:solidFill>
                            <a:srgbClr val="000000"/>
                          </a:solidFill>
                          <a:latin typeface="Arial"/>
                          <a:cs typeface="Arial"/>
                        </a:rPr>
                        <a:t> Петерфельд ЖӨДС </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hMerge="1">
                  <a:txBody>
                    <a:bodyPr/>
                    <a:lstStyle/>
                    <a:p>
                      <a:endParaRPr lang="ru-RU"/>
                    </a:p>
                  </a:txBody>
                  <a:tcPr/>
                </a:tc>
                <a:tc hMerge="1">
                  <a:txBody>
                    <a:bodyPr/>
                    <a:lstStyle/>
                    <a:p>
                      <a:endParaRPr lang="ru-RU"/>
                    </a:p>
                  </a:txBody>
                  <a:tcPr/>
                </a:tc>
                <a:tc gridSpan="3">
                  <a:txBody>
                    <a:bodyPr/>
                    <a:lstStyle/>
                    <a:p>
                      <a:pPr algn="ctr" rtl="0" fontAlgn="b"/>
                      <a:r>
                        <a:rPr lang="kk" sz="1000" b="1" i="0" u="none" strike="noStrike">
                          <a:solidFill>
                            <a:srgbClr val="000000"/>
                          </a:solidFill>
                          <a:latin typeface="Arial"/>
                          <a:cs typeface="Arial"/>
                        </a:rPr>
                        <a:t> ҚарМҚБ </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hMerge="1">
                  <a:txBody>
                    <a:bodyPr/>
                    <a:lstStyle/>
                    <a:p>
                      <a:endParaRPr lang="ru-RU"/>
                    </a:p>
                  </a:txBody>
                  <a:tcPr/>
                </a:tc>
                <a:tc hMerge="1">
                  <a:txBody>
                    <a:bodyPr/>
                    <a:lstStyle/>
                    <a:p>
                      <a:endParaRPr lang="ru-RU"/>
                    </a:p>
                  </a:txBody>
                  <a:tcPr/>
                </a:tc>
                <a:tc gridSpan="3">
                  <a:txBody>
                    <a:bodyPr/>
                    <a:lstStyle/>
                    <a:p>
                      <a:pPr algn="ctr" rtl="0" fontAlgn="b"/>
                      <a:r>
                        <a:rPr lang="kk" sz="1000" b="1" i="0" u="none" strike="noStrike">
                          <a:solidFill>
                            <a:srgbClr val="000000"/>
                          </a:solidFill>
                          <a:latin typeface="Arial"/>
                          <a:cs typeface="Arial"/>
                        </a:rPr>
                        <a:t> ШМҚБ </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75643920"/>
                  </a:ext>
                </a:extLst>
              </a:tr>
              <a:tr h="388698">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rtl="0" fontAlgn="b"/>
                      <a:r>
                        <a:rPr lang="kk" sz="1000" b="1" i="0" u="none" strike="noStrike">
                          <a:solidFill>
                            <a:srgbClr val="000000"/>
                          </a:solidFill>
                          <a:latin typeface="Arial"/>
                          <a:cs typeface="Arial"/>
                        </a:rPr>
                        <a:t>ТК бекітілген</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algn="ctr" rtl="0" fontAlgn="b"/>
                      <a:r>
                        <a:rPr lang="kk" sz="1000" b="1" i="0" u="none" strike="noStrike">
                          <a:solidFill>
                            <a:srgbClr val="000000"/>
                          </a:solidFill>
                          <a:latin typeface="Arial"/>
                          <a:cs typeface="Arial"/>
                        </a:rPr>
                        <a:t>Факт</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algn="ctr" rtl="0" fontAlgn="b"/>
                      <a:r>
                        <a:rPr lang="kk" sz="1000" b="1" i="0" u="none" strike="noStrike">
                          <a:solidFill>
                            <a:srgbClr val="000000"/>
                          </a:solidFill>
                          <a:latin typeface="Arial"/>
                          <a:cs typeface="Arial"/>
                        </a:rPr>
                        <a:t>Ауытқу, %</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algn="ctr" rtl="0" fontAlgn="b"/>
                      <a:r>
                        <a:rPr lang="kk" sz="1000" b="1" i="0" u="none" strike="noStrike">
                          <a:solidFill>
                            <a:srgbClr val="000000"/>
                          </a:solidFill>
                          <a:latin typeface="Arial"/>
                          <a:cs typeface="Arial"/>
                        </a:rPr>
                        <a:t>ТК бекітілген</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algn="ctr" rtl="0" fontAlgn="b"/>
                      <a:r>
                        <a:rPr lang="kk" sz="1000" b="1" i="0" u="none" strike="noStrike">
                          <a:solidFill>
                            <a:srgbClr val="000000"/>
                          </a:solidFill>
                          <a:latin typeface="Arial"/>
                          <a:cs typeface="Arial"/>
                        </a:rPr>
                        <a:t>Факт</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algn="ctr" rtl="0" fontAlgn="b"/>
                      <a:r>
                        <a:rPr lang="kk" sz="1000" b="1" i="0" u="none" strike="noStrike">
                          <a:solidFill>
                            <a:srgbClr val="000000"/>
                          </a:solidFill>
                          <a:latin typeface="Arial"/>
                          <a:cs typeface="Arial"/>
                        </a:rPr>
                        <a:t>Ауытқу, %</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algn="ctr" rtl="0" fontAlgn="b"/>
                      <a:r>
                        <a:rPr lang="kk" sz="1000" b="1" i="0" u="none" strike="noStrike">
                          <a:solidFill>
                            <a:srgbClr val="000000"/>
                          </a:solidFill>
                          <a:latin typeface="Arial"/>
                          <a:cs typeface="Arial"/>
                        </a:rPr>
                        <a:t>ТК бекітілген</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algn="ctr" rtl="0" fontAlgn="b"/>
                      <a:r>
                        <a:rPr lang="kk" sz="1000" b="1" i="0" u="none" strike="noStrike">
                          <a:solidFill>
                            <a:srgbClr val="000000"/>
                          </a:solidFill>
                          <a:latin typeface="Arial"/>
                          <a:cs typeface="Arial"/>
                        </a:rPr>
                        <a:t>Факт</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algn="ctr" rtl="0" fontAlgn="b"/>
                      <a:r>
                        <a:rPr lang="kk" sz="1000" b="1" i="0" u="none" strike="noStrike">
                          <a:solidFill>
                            <a:srgbClr val="000000"/>
                          </a:solidFill>
                          <a:latin typeface="Arial"/>
                          <a:cs typeface="Arial"/>
                        </a:rPr>
                        <a:t>Ауытқу, %</a:t>
                      </a:r>
                      <a:endParaRPr lang="ru-RU" sz="1050" b="1" i="0" u="none" strike="noStrike">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extLst>
                  <a:ext uri="{0D108BD9-81ED-4DB2-BD59-A6C34878D82A}">
                    <a16:rowId xmlns:a16="http://schemas.microsoft.com/office/drawing/2014/main" val="2794255711"/>
                  </a:ext>
                </a:extLst>
              </a:tr>
              <a:tr h="216024">
                <a:tc>
                  <a:txBody>
                    <a:bodyPr/>
                    <a:lstStyle/>
                    <a:p>
                      <a:pPr algn="ctr" rtl="0" fontAlgn="b"/>
                      <a:r>
                        <a:rPr lang="kk" sz="1000" b="0" i="0" u="none" strike="noStrike">
                          <a:solidFill>
                            <a:srgbClr val="000000"/>
                          </a:solidFill>
                          <a:latin typeface="Arial"/>
                          <a:cs typeface="Arial"/>
                        </a:rPr>
                        <a:t>1</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b"/>
                      <a:r>
                        <a:rPr lang="kk" sz="1000" b="0" i="0" u="none" strike="noStrike">
                          <a:solidFill>
                            <a:srgbClr val="000000"/>
                          </a:solidFill>
                          <a:latin typeface="Arial"/>
                          <a:cs typeface="Arial"/>
                        </a:rPr>
                        <a:t>2</a:t>
                      </a: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b"/>
                      <a:r>
                        <a:rPr lang="kk" sz="1000" b="0" i="0" u="none" strike="noStrike">
                          <a:solidFill>
                            <a:srgbClr val="000000"/>
                          </a:solidFill>
                          <a:latin typeface="Arial"/>
                          <a:cs typeface="Arial"/>
                        </a:rPr>
                        <a:t>3</a:t>
                      </a: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4</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5</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171450"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6</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7</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8</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9</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10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11</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12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47828992"/>
                  </a:ext>
                </a:extLst>
              </a:tr>
              <a:tr h="365284">
                <a:tc>
                  <a:txBody>
                    <a:bodyPr/>
                    <a:lstStyle/>
                    <a:p>
                      <a:pPr algn="ctr" rtl="0" fontAlgn="b"/>
                      <a:r>
                        <a:rPr lang="kk" sz="1100" b="0" i="0" u="none" strike="noStrike">
                          <a:latin typeface="Arial"/>
                          <a:cs typeface="Arial"/>
                        </a:rPr>
                        <a:t>I</a:t>
                      </a:r>
                      <a:endParaRPr lang="en-US"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b"/>
                      <a:r>
                        <a:rPr lang="kk" sz="1100" b="0" i="0" u="none" strike="noStrike">
                          <a:latin typeface="Arial"/>
                          <a:cs typeface="Arial"/>
                        </a:rPr>
                        <a:t>Тауарларды өндіруге және қызметтерді ұсынуға арналған шығындар, барлығы</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b"/>
                      <a:r>
                        <a:rPr lang="kk" sz="1100" b="0" i="0" u="none" strike="noStrike">
                          <a:latin typeface="Arial"/>
                          <a:cs typeface="Arial"/>
                        </a:rPr>
                        <a:t>мың теңге</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517,24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1 945,88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276,20%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315,71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494,3</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56,56%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506,67</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1 560,85</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208%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52223570"/>
                  </a:ext>
                </a:extLst>
              </a:tr>
              <a:tr h="365284">
                <a:tc>
                  <a:txBody>
                    <a:bodyPr/>
                    <a:lstStyle/>
                    <a:p>
                      <a:pPr algn="ctr" rtl="0" fontAlgn="b"/>
                      <a:r>
                        <a:rPr lang="kk" sz="1100" b="0" i="0" u="none" strike="noStrike">
                          <a:latin typeface="Arial"/>
                          <a:cs typeface="Arial"/>
                        </a:rPr>
                        <a:t>1</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b"/>
                      <a:r>
                        <a:rPr lang="kk" sz="1100" b="0" i="0" u="none" strike="noStrike">
                          <a:latin typeface="Arial"/>
                          <a:cs typeface="Arial"/>
                        </a:rPr>
                        <a:t>Материалдық шығындар, барлығы</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b"/>
                      <a:r>
                        <a:rPr lang="kk" sz="1100" b="0" i="0" u="none" strike="noStrike">
                          <a:latin typeface="Arial"/>
                          <a:cs typeface="Arial"/>
                        </a:rPr>
                        <a:t>-//-</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58,92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43,15</a:t>
                      </a:r>
                    </a:p>
                  </a:txBody>
                  <a:tcPr marL="9525" marR="171450"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-26,77%</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75,51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5,75</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-92,38%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8903850"/>
                  </a:ext>
                </a:extLst>
              </a:tr>
              <a:tr h="421560">
                <a:tc>
                  <a:txBody>
                    <a:bodyPr/>
                    <a:lstStyle/>
                    <a:p>
                      <a:pPr algn="ctr" rtl="0" fontAlgn="b"/>
                      <a:r>
                        <a:rPr lang="kk" sz="1100" b="0" i="0" u="none" strike="noStrike">
                          <a:latin typeface="Arial"/>
                          <a:cs typeface="Arial"/>
                        </a:rPr>
                        <a:t>2</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b"/>
                      <a:r>
                        <a:rPr lang="kk" sz="1100" b="0" i="0" u="none" strike="noStrike">
                          <a:latin typeface="Arial"/>
                          <a:cs typeface="Arial"/>
                        </a:rPr>
                        <a:t>Еңбекке ақы төлеу шығындары, барлығы</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b"/>
                      <a:r>
                        <a:rPr lang="kk" sz="1100" b="0" i="0" u="none" strike="noStrike">
                          <a:latin typeface="Arial"/>
                          <a:cs typeface="Arial"/>
                        </a:rPr>
                        <a:t>-//-</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450,73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 1 837,23   </a:t>
                      </a:r>
                    </a:p>
                  </a:txBody>
                  <a:tcPr marL="9525" marR="171450"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307,61%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146,56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360,96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146,29%</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501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1 552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210%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36292183"/>
                  </a:ext>
                </a:extLst>
              </a:tr>
              <a:tr h="365284">
                <a:tc>
                  <a:txBody>
                    <a:bodyPr/>
                    <a:lstStyle/>
                    <a:p>
                      <a:pPr algn="ctr" rtl="0" fontAlgn="b"/>
                      <a:r>
                        <a:rPr lang="kk" sz="1100" b="0" i="0" u="none" strike="noStrike">
                          <a:latin typeface="Arial"/>
                          <a:cs typeface="Arial"/>
                        </a:rPr>
                        <a:t>3</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b"/>
                      <a:r>
                        <a:rPr lang="kk" sz="1100" b="0" i="0" u="none" strike="noStrike">
                          <a:latin typeface="Arial"/>
                          <a:cs typeface="Arial"/>
                        </a:rPr>
                        <a:t>Жөндеу</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b"/>
                      <a:r>
                        <a:rPr lang="kk" sz="1100" b="0" i="0" u="none" strike="noStrike">
                          <a:latin typeface="Arial"/>
                          <a:cs typeface="Arial"/>
                        </a:rPr>
                        <a:t>-//-</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0 </a:t>
                      </a:r>
                    </a:p>
                  </a:txBody>
                  <a:tcPr marL="9525" marR="171450"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62,57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91,77</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46,67%</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69881218"/>
                  </a:ext>
                </a:extLst>
              </a:tr>
              <a:tr h="401866">
                <a:tc>
                  <a:txBody>
                    <a:bodyPr/>
                    <a:lstStyle/>
                    <a:p>
                      <a:pPr algn="ctr" rtl="0" fontAlgn="b"/>
                      <a:r>
                        <a:rPr lang="kk" sz="1100" b="0" i="0" u="none" strike="noStrike">
                          <a:latin typeface="Arial"/>
                          <a:cs typeface="Arial"/>
                        </a:rPr>
                        <a:t>4</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b"/>
                      <a:r>
                        <a:rPr lang="kk" sz="1100" b="0" i="0" u="none" strike="noStrike">
                          <a:latin typeface="Arial"/>
                          <a:cs typeface="Arial"/>
                        </a:rPr>
                        <a:t>Өзге шығындар, барлығы</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b"/>
                      <a:r>
                        <a:rPr lang="kk" sz="1100" b="0" i="0" u="none" strike="noStrike">
                          <a:latin typeface="Arial"/>
                          <a:cs typeface="Arial"/>
                        </a:rPr>
                        <a:t>-//-</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7,59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  64,99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756,31%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31,07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35,80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15,23%</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5,53</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9,16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66%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69226130"/>
                  </a:ext>
                </a:extLst>
              </a:tr>
              <a:tr h="365284">
                <a:tc>
                  <a:txBody>
                    <a:bodyPr/>
                    <a:lstStyle/>
                    <a:p>
                      <a:pPr algn="ctr" rtl="0" fontAlgn="b"/>
                      <a:r>
                        <a:rPr lang="kk" sz="1100" b="0" i="0" u="none" strike="noStrike">
                          <a:latin typeface="Arial"/>
                          <a:cs typeface="Arial"/>
                        </a:rPr>
                        <a:t>II</a:t>
                      </a:r>
                      <a:endParaRPr lang="en-US"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b"/>
                      <a:r>
                        <a:rPr lang="kk" sz="1100" b="0" i="0" u="none" strike="noStrike">
                          <a:latin typeface="Arial"/>
                          <a:cs typeface="Arial"/>
                        </a:rPr>
                        <a:t>Кезең шығыстары, барлығы</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b"/>
                      <a:r>
                        <a:rPr lang="kk" sz="1100" b="0" i="0" u="none" strike="noStrike">
                          <a:latin typeface="Arial"/>
                          <a:cs typeface="Arial"/>
                        </a:rPr>
                        <a:t>-//-</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171450"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0 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0,13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0,00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-100,00%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0" i="0" u="none" strike="noStrike">
                          <a:solidFill>
                            <a:srgbClr val="000000"/>
                          </a:solidFill>
                          <a:latin typeface="Arial"/>
                          <a:cs typeface="Arial"/>
                        </a:rPr>
                        <a:t> 0</a:t>
                      </a:r>
                      <a:endParaRPr lang="ru-KZ" sz="1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80597879"/>
                  </a:ext>
                </a:extLst>
              </a:tr>
              <a:tr h="365284">
                <a:tc>
                  <a:txBody>
                    <a:bodyPr/>
                    <a:lstStyle/>
                    <a:p>
                      <a:pPr algn="ctr" rtl="0" fontAlgn="b"/>
                      <a:r>
                        <a:rPr lang="kk" sz="1100" b="0" i="0" u="none" strike="noStrike">
                          <a:latin typeface="Arial"/>
                          <a:cs typeface="Arial"/>
                        </a:rPr>
                        <a:t>III</a:t>
                      </a:r>
                      <a:endParaRPr lang="en-US"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b"/>
                      <a:r>
                        <a:rPr lang="kk" sz="1100" b="0" i="0" u="none" strike="noStrike">
                          <a:latin typeface="Arial"/>
                          <a:cs typeface="Arial"/>
                        </a:rPr>
                        <a:t>Барлық шығын</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b"/>
                      <a:r>
                        <a:rPr lang="kk" sz="1100" b="0" i="0" u="none" strike="noStrike">
                          <a:latin typeface="Arial"/>
                          <a:cs typeface="Arial"/>
                        </a:rPr>
                        <a:t>-//-</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517,24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  1 946,38   </a:t>
                      </a:r>
                    </a:p>
                  </a:txBody>
                  <a:tcPr marL="9525" marR="171450"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276,30%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315,84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494,28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56,50%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507</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1 561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208%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82826314"/>
                  </a:ext>
                </a:extLst>
              </a:tr>
              <a:tr h="401866">
                <a:tc>
                  <a:txBody>
                    <a:bodyPr/>
                    <a:lstStyle/>
                    <a:p>
                      <a:pPr algn="ctr" rtl="0" fontAlgn="b"/>
                      <a:r>
                        <a:rPr lang="kk" sz="1100" b="0" i="0" u="none" strike="noStrike">
                          <a:latin typeface="Arial"/>
                          <a:cs typeface="Arial"/>
                        </a:rPr>
                        <a:t>IV</a:t>
                      </a:r>
                      <a:endParaRPr lang="en-US"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b"/>
                      <a:r>
                        <a:rPr lang="kk" sz="1100" b="0" i="0" u="none" strike="noStrike">
                          <a:latin typeface="Arial"/>
                          <a:cs typeface="Arial"/>
                        </a:rPr>
                        <a:t>Пайда</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b"/>
                      <a:r>
                        <a:rPr lang="kk" sz="1100" b="0" i="0" u="none" strike="noStrike">
                          <a:latin typeface="Arial"/>
                          <a:cs typeface="Arial"/>
                        </a:rPr>
                        <a:t>-//-</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 0</a:t>
                      </a:r>
                      <a:endParaRPr lang="ru-KZ" sz="10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  -1 783,57</a:t>
                      </a:r>
                    </a:p>
                  </a:txBody>
                  <a:tcPr marL="9525" marR="171450"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1" i="0" u="none" strike="noStrike">
                          <a:solidFill>
                            <a:srgbClr val="000000"/>
                          </a:solidFill>
                          <a:effectLst/>
                          <a:latin typeface="Arial" panose="020B0604020202020204" pitchFamily="34" charset="0"/>
                          <a:cs typeface="Arial" panose="020B0604020202020204" pitchFamily="34" charset="0"/>
                        </a:rPr>
                        <a:t>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ea typeface="Roboto Light"/>
                          <a:cs typeface="Arial"/>
                        </a:rPr>
                        <a:t>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-333,04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 0</a:t>
                      </a:r>
                      <a:endParaRPr lang="ru-KZ" sz="10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-1115</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38987855"/>
                  </a:ext>
                </a:extLst>
              </a:tr>
              <a:tr h="365284">
                <a:tc>
                  <a:txBody>
                    <a:bodyPr/>
                    <a:lstStyle/>
                    <a:p>
                      <a:pPr algn="ctr" rtl="0" fontAlgn="b"/>
                      <a:r>
                        <a:rPr lang="kk" sz="1100" b="0" i="0" u="none" strike="noStrike">
                          <a:latin typeface="Arial"/>
                          <a:cs typeface="Arial"/>
                        </a:rPr>
                        <a:t>V</a:t>
                      </a:r>
                      <a:endParaRPr lang="en-US"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b"/>
                      <a:r>
                        <a:rPr lang="kk" sz="1100" b="0" i="0" u="none" strike="noStrike">
                          <a:latin typeface="Arial"/>
                          <a:cs typeface="Arial"/>
                        </a:rPr>
                        <a:t>Барлық пайда</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b"/>
                      <a:r>
                        <a:rPr lang="kk" sz="1100" b="0" i="0" u="none" strike="noStrike">
                          <a:latin typeface="Arial"/>
                          <a:cs typeface="Arial"/>
                        </a:rPr>
                        <a:t>-//-</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517,24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 162,809</a:t>
                      </a:r>
                      <a:endParaRPr lang="ru-KZ" sz="1000" b="1" i="0" u="none" strike="noStrike">
                        <a:solidFill>
                          <a:srgbClr val="000000"/>
                        </a:solidFill>
                        <a:effectLst/>
                        <a:latin typeface="Arial" panose="020B0604020202020204" pitchFamily="34" charset="0"/>
                        <a:cs typeface="Arial" panose="020B0604020202020204" pitchFamily="34" charset="0"/>
                      </a:endParaRPr>
                    </a:p>
                  </a:txBody>
                  <a:tcPr marL="9525" marR="171450"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276%</a:t>
                      </a:r>
                      <a:endParaRPr lang="ru-KZ" sz="10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ea typeface="Roboto Light"/>
                          <a:cs typeface="Arial"/>
                        </a:rPr>
                        <a:t>315,84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161,24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-49%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507 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446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 -12%</a:t>
                      </a:r>
                      <a:endParaRPr lang="ru-KZ" sz="10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2049020"/>
                  </a:ext>
                </a:extLst>
              </a:tr>
              <a:tr h="399428">
                <a:tc>
                  <a:txBody>
                    <a:bodyPr/>
                    <a:lstStyle/>
                    <a:p>
                      <a:pPr algn="ctr" rtl="0" fontAlgn="b"/>
                      <a:r>
                        <a:rPr lang="kk" sz="1100" b="0" i="0" u="none" strike="noStrike">
                          <a:latin typeface="Arial"/>
                          <a:cs typeface="Arial"/>
                        </a:rPr>
                        <a:t>VI </a:t>
                      </a:r>
                      <a:endParaRPr lang="en-US"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b"/>
                      <a:r>
                        <a:rPr lang="kk" sz="1100" b="0" i="0" u="none" strike="noStrike">
                          <a:latin typeface="Arial"/>
                          <a:cs typeface="Arial"/>
                        </a:rPr>
                        <a:t>Көрсетілетін қызметтер көлемі</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b"/>
                      <a:r>
                        <a:rPr lang="kk" sz="1100" b="0" i="0" u="none" strike="noStrike">
                          <a:latin typeface="Arial"/>
                          <a:cs typeface="Arial"/>
                        </a:rPr>
                        <a:t>мың кВт.сағ</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615,76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 193,82</a:t>
                      </a:r>
                      <a:endParaRPr lang="ru-KZ" sz="1000" b="1" i="0" u="none" strike="noStrike">
                        <a:solidFill>
                          <a:srgbClr val="000000"/>
                        </a:solidFill>
                        <a:effectLst/>
                        <a:latin typeface="Arial" panose="020B0604020202020204" pitchFamily="34" charset="0"/>
                        <a:cs typeface="Arial" panose="020B0604020202020204" pitchFamily="34" charset="0"/>
                      </a:endParaRPr>
                    </a:p>
                  </a:txBody>
                  <a:tcPr marL="9525" marR="171450"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-68%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endParaRPr lang="ru-RU" sz="1000" b="1" i="0" u="none" strike="noStrike">
                        <a:solidFill>
                          <a:srgbClr val="000000"/>
                        </a:solidFill>
                        <a:effectLst/>
                        <a:latin typeface="Arial" panose="020B0604020202020204" pitchFamily="34" charset="0"/>
                        <a:ea typeface="Roboto Light" panose="02000000000000000000" pitchFamily="2"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268,73</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495,45</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438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-12%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0233237"/>
                  </a:ext>
                </a:extLst>
              </a:tr>
              <a:tr h="401866">
                <a:tc>
                  <a:txBody>
                    <a:bodyPr/>
                    <a:lstStyle/>
                    <a:p>
                      <a:pPr algn="ctr" rtl="0" fontAlgn="b"/>
                      <a:r>
                        <a:rPr lang="kk" sz="1100" b="0" i="0" u="none" strike="noStrike">
                          <a:latin typeface="Arial"/>
                          <a:cs typeface="Arial"/>
                        </a:rPr>
                        <a:t>VII </a:t>
                      </a:r>
                      <a:endParaRPr lang="en-US"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b"/>
                      <a:r>
                        <a:rPr lang="kk" sz="1100" b="0" i="0" u="none" strike="noStrike">
                          <a:latin typeface="Arial"/>
                          <a:cs typeface="Arial"/>
                        </a:rPr>
                        <a:t>Тариф (ҚҚС-сыз)</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b"/>
                      <a:r>
                        <a:rPr lang="kk" sz="1100" b="0" i="0" u="none" strike="noStrike">
                          <a:latin typeface="Arial"/>
                          <a:cs typeface="Arial"/>
                        </a:rPr>
                        <a:t>теңге / кВт.сағ</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0,84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0,84</a:t>
                      </a:r>
                    </a:p>
                  </a:txBody>
                  <a:tcPr marL="9525" marR="171450"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endParaRPr lang="ru-KZ" sz="10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0,6</a:t>
                      </a:r>
                      <a:endParaRPr lang="ru-RU" sz="1000" b="1" i="0" u="none" strike="noStrike">
                        <a:solidFill>
                          <a:srgbClr val="000000"/>
                        </a:solidFill>
                        <a:effectLst/>
                        <a:latin typeface="Arial" panose="020B0604020202020204" pitchFamily="34" charset="0"/>
                        <a:ea typeface="Roboto Light" panose="02000000000000000000" pitchFamily="2"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0,6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0,00%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1,02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1,02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000" b="1" i="0" u="none" strike="noStrike">
                          <a:solidFill>
                            <a:srgbClr val="000000"/>
                          </a:solidFill>
                          <a:latin typeface="Arial"/>
                          <a:cs typeface="Arial"/>
                        </a:rPr>
                        <a:t>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45613344"/>
                  </a:ext>
                </a:extLst>
              </a:tr>
            </a:tbl>
          </a:graphicData>
        </a:graphic>
      </p:graphicFrame>
      <p:sp>
        <p:nvSpPr>
          <p:cNvPr id="11" name="Прямоугольник 10">
            <a:extLst>
              <a:ext uri="{FF2B5EF4-FFF2-40B4-BE49-F238E27FC236}">
                <a16:creationId xmlns:a16="http://schemas.microsoft.com/office/drawing/2014/main" id="{FA8CA830-EAB6-45F0-A271-532D7A43D4EC}"/>
              </a:ext>
            </a:extLst>
          </p:cNvPr>
          <p:cNvSpPr/>
          <p:nvPr/>
        </p:nvSpPr>
        <p:spPr>
          <a:xfrm>
            <a:off x="0" y="0"/>
            <a:ext cx="12190413" cy="719174"/>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oAutofit/>
          </a:bodyPr>
          <a:lstStyle/>
          <a:p>
            <a:pPr rtl="0"/>
            <a:r>
              <a:rPr lang="kk" sz="2000" b="0" i="0" u="none" strike="noStrike" dirty="0">
                <a:solidFill>
                  <a:srgbClr val="FFFFFF"/>
                </a:solidFill>
                <a:effectLst>
                  <a:outerShdw blurRad="38100" dist="38100" dir="2700000" algn="tl">
                    <a:srgbClr val="000000">
                      <a:alpha val="43137"/>
                    </a:srgbClr>
                  </a:outerShdw>
                </a:effectLst>
                <a:latin typeface="Arial"/>
                <a:cs typeface="Arial"/>
              </a:rPr>
              <a:t>Қоғамның электр энергиясын беру жөніндегі қызметінің 202</a:t>
            </a:r>
            <a:r>
              <a:rPr lang="en-US" sz="2000" b="0" i="0" u="none" strike="noStrike" dirty="0">
                <a:solidFill>
                  <a:srgbClr val="FFFFFF"/>
                </a:solidFill>
                <a:effectLst>
                  <a:outerShdw blurRad="38100" dist="38100" dir="2700000" algn="tl">
                    <a:srgbClr val="000000">
                      <a:alpha val="43137"/>
                    </a:srgbClr>
                  </a:outerShdw>
                </a:effectLst>
                <a:latin typeface="Arial"/>
                <a:cs typeface="Arial"/>
              </a:rPr>
              <a:t>5</a:t>
            </a:r>
            <a:r>
              <a:rPr lang="kk" sz="2000" b="0" i="0" u="none" strike="noStrike" dirty="0">
                <a:solidFill>
                  <a:srgbClr val="FFFFFF"/>
                </a:solidFill>
                <a:effectLst>
                  <a:outerShdw blurRad="38100" dist="38100" dir="2700000" algn="tl">
                    <a:srgbClr val="000000">
                      <a:alpha val="43137"/>
                    </a:srgbClr>
                  </a:outerShdw>
                </a:effectLst>
                <a:latin typeface="Arial"/>
                <a:cs typeface="Arial"/>
              </a:rPr>
              <a:t> жылғы </a:t>
            </a:r>
          </a:p>
          <a:p>
            <a:pPr rtl="0"/>
            <a:r>
              <a:rPr lang="kk" sz="2000" b="0" i="0" u="none" strike="noStrike" dirty="0">
                <a:solidFill>
                  <a:srgbClr val="FFFFFF"/>
                </a:solidFill>
                <a:effectLst>
                  <a:outerShdw blurRad="38100" dist="38100" dir="2700000" algn="tl">
                    <a:srgbClr val="000000">
                      <a:alpha val="43137"/>
                    </a:srgbClr>
                  </a:outerShdw>
                </a:effectLst>
                <a:latin typeface="Arial"/>
                <a:cs typeface="Arial"/>
              </a:rPr>
              <a:t>1-жартыжылдығындағы тарифтік сметаларының орындалуы   </a:t>
            </a:r>
          </a:p>
          <a:p>
            <a:pPr rtl="0"/>
            <a:r>
              <a:rPr lang="kk" sz="2000" b="0" i="0" u="none" strike="noStrike" dirty="0">
                <a:solidFill>
                  <a:srgbClr val="FFFFFF"/>
                </a:solidFill>
                <a:effectLst>
                  <a:outerShdw blurRad="38100" dist="38100" dir="2700000" algn="tl">
                    <a:srgbClr val="000000">
                      <a:alpha val="43137"/>
                    </a:srgbClr>
                  </a:outerShdw>
                </a:effectLst>
                <a:latin typeface="Arial"/>
                <a:cs typeface="Arial"/>
              </a:rPr>
              <a:t> </a:t>
            </a:r>
          </a:p>
          <a:p>
            <a:pPr marL="0" marR="0" lvl="0" indent="0" algn="l" defTabSz="914400" rtl="0" eaLnBrk="1" fontAlgn="auto" latinLnBrk="0" hangingPunct="1">
              <a:lnSpc>
                <a:spcPct val="100000"/>
              </a:lnSpc>
              <a:spcBef>
                <a:spcPct val="0"/>
              </a:spcBef>
              <a:spcAft>
                <a:spcPct val="0"/>
              </a:spcAft>
              <a:buClrTx/>
              <a:buSzTx/>
              <a:buFontTx/>
              <a:buNone/>
              <a:defRPr/>
            </a:pPr>
            <a:endParaRPr kumimoji="0" lang="ru-RU" sz="1550" b="1" i="0" u="none" strike="noStrike" kern="1200" cap="none" spc="0" normalizeH="0" baseline="0" noProof="0" dirty="0">
              <a:ln>
                <a:noFill/>
              </a:ln>
              <a:solidFill>
                <a:prstClr val="white"/>
              </a:solidFill>
              <a:effectLst/>
              <a:uLnTx/>
              <a:uFillTx/>
              <a:latin typeface="Roboto Light"/>
              <a:ea typeface="+mn-ea"/>
              <a:cs typeface="Arial" panose="020B0604020202020204" pitchFamily="34" charset="0"/>
            </a:endParaRPr>
          </a:p>
        </p:txBody>
      </p:sp>
      <p:pic>
        <p:nvPicPr>
          <p:cNvPr id="18" name="Рисунок 17">
            <a:extLst>
              <a:ext uri="{FF2B5EF4-FFF2-40B4-BE49-F238E27FC236}">
                <a16:creationId xmlns:a16="http://schemas.microsoft.com/office/drawing/2014/main" id="{24AC5438-22C1-43BB-A50A-9821063A5D59}"/>
              </a:ext>
            </a:extLst>
          </p:cNvPr>
          <p:cNvPicPr>
            <a:picLocks noChangeAspect="1"/>
          </p:cNvPicPr>
          <p:nvPr/>
        </p:nvPicPr>
        <p:blipFill>
          <a:blip r:embed="rId4"/>
          <a:stretch>
            <a:fillRect/>
          </a:stretch>
        </p:blipFill>
        <p:spPr>
          <a:xfrm>
            <a:off x="10216928" y="123515"/>
            <a:ext cx="1782934" cy="414805"/>
          </a:xfrm>
          <a:prstGeom prst="rect">
            <a:avLst/>
          </a:prstGeom>
        </p:spPr>
      </p:pic>
    </p:spTree>
    <p:extLst>
      <p:ext uri="{BB962C8B-B14F-4D97-AF65-F5344CB8AC3E}">
        <p14:creationId xmlns:p14="http://schemas.microsoft.com/office/powerpoint/2010/main" val="1177146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одзаголовок 2"/>
          <p:cNvSpPr txBox="1"/>
          <p:nvPr/>
        </p:nvSpPr>
        <p:spPr>
          <a:xfrm>
            <a:off x="1720722" y="1809614"/>
            <a:ext cx="6582674" cy="648072"/>
          </a:xfrm>
          <a:prstGeom prst="rect">
            <a:avLst/>
          </a:prstGeom>
        </p:spPr>
        <p:txBody>
          <a:bodyPr vert="horz" lIns="68554" tIns="34278" rIns="68554" bIns="34278" rtlCol="0">
            <a:noAutofit/>
          </a:bodyPr>
          <a:lstStyle>
            <a:lvl1pPr marL="342856" indent="-342856" algn="l" defTabSz="914284"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856" indent="-285713" algn="l" defTabSz="914284"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854" indent="-228571" algn="l" defTabSz="914284"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99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13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278"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420"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56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70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endParaRPr lang="ru-RU" sz="1425">
              <a:latin typeface="Arial" panose="020B0604020202020204" pitchFamily="34" charset="0"/>
              <a:cs typeface="Arial" panose="020B0604020202020204" pitchFamily="34" charset="0"/>
            </a:endParaRPr>
          </a:p>
        </p:txBody>
      </p:sp>
      <p:sp>
        <p:nvSpPr>
          <p:cNvPr id="13" name="Прямоугольник 12"/>
          <p:cNvSpPr/>
          <p:nvPr/>
        </p:nvSpPr>
        <p:spPr>
          <a:xfrm>
            <a:off x="611377" y="1466674"/>
            <a:ext cx="1524821" cy="323048"/>
          </a:xfrm>
          <a:prstGeom prst="rect">
            <a:avLst/>
          </a:prstGeom>
        </p:spPr>
        <p:txBody>
          <a:bodyPr wrap="square">
            <a:noAutofit/>
          </a:bodyPr>
          <a:lstStyle/>
          <a:p>
            <a:pPr algn="just">
              <a:lnSpc>
                <a:spcPct val="150000"/>
              </a:lnSpc>
              <a:spcAft>
                <a:spcPts val="800"/>
              </a:spcAft>
            </a:pPr>
            <a:endParaRPr lang="ru-RU" sz="1000">
              <a:latin typeface="Roboto Light"/>
              <a:ea typeface="Calibri" panose="020F0502020204030204" pitchFamily="34" charset="0"/>
              <a:cs typeface="Arial" panose="020B0604020202020204" pitchFamily="34" charset="0"/>
            </a:endParaRPr>
          </a:p>
        </p:txBody>
      </p:sp>
      <p:sp>
        <p:nvSpPr>
          <p:cNvPr id="16" name="TextBox 15"/>
          <p:cNvSpPr txBox="1"/>
          <p:nvPr/>
        </p:nvSpPr>
        <p:spPr>
          <a:xfrm>
            <a:off x="11474828" y="6547292"/>
            <a:ext cx="704778" cy="307777"/>
          </a:xfrm>
          <a:prstGeom prst="rect">
            <a:avLst/>
          </a:prstGeom>
          <a:noFill/>
        </p:spPr>
        <p:txBody>
          <a:bodyPr wrap="square" rtlCol="0">
            <a:noAutofit/>
          </a:bodyPr>
          <a:lstStyle/>
          <a:p>
            <a:pPr algn="ctr" rtl="0"/>
            <a:r>
              <a:rPr lang="kk" sz="1400" b="1" i="0" u="none" strike="noStrike" spc="-150">
                <a:solidFill>
                  <a:srgbClr val="FFFFFF"/>
                </a:solidFill>
                <a:latin typeface="Arial"/>
                <a:cs typeface="Arial"/>
              </a:rPr>
              <a:t>№ </a:t>
            </a:r>
            <a:r>
              <a:rPr lang="kk" sz="1400" b="1" i="0" u="none" strike="noStrike" spc="-150">
                <a:solidFill>
                  <a:srgbClr val="4472C4"/>
                </a:solidFill>
                <a:latin typeface="Arial"/>
                <a:cs typeface="Arial"/>
              </a:rPr>
              <a:t>14</a:t>
            </a:r>
          </a:p>
        </p:txBody>
      </p:sp>
      <p:pic>
        <p:nvPicPr>
          <p:cNvPr id="17" name="Рисунок 16"/>
          <p:cNvPicPr>
            <a:picLocks noChangeAspect="1"/>
          </p:cNvPicPr>
          <p:nvPr/>
        </p:nvPicPr>
        <p:blipFill>
          <a:blip r:embed="rId3" cstate="print">
            <a:extLst>
              <a:ext uri="{28A0092B-C50C-407E-A947-70E740481C1C}">
                <a14:useLocalDpi xmlns:a14="http://schemas.microsoft.com/office/drawing/2010/main" val="0"/>
              </a:ext>
            </a:extLst>
          </a:blip>
          <a:srcRect l="12612" t="30428" b="22457"/>
          <a:stretch>
            <a:fillRect/>
          </a:stretch>
        </p:blipFill>
        <p:spPr>
          <a:xfrm>
            <a:off x="9935713" y="-97321"/>
            <a:ext cx="2493906" cy="917916"/>
          </a:xfrm>
          <a:prstGeom prst="rect">
            <a:avLst/>
          </a:prstGeom>
        </p:spPr>
      </p:pic>
      <p:sp>
        <p:nvSpPr>
          <p:cNvPr id="21" name="Прямоугольник 20">
            <a:extLst>
              <a:ext uri="{FF2B5EF4-FFF2-40B4-BE49-F238E27FC236}">
                <a16:creationId xmlns:a16="http://schemas.microsoft.com/office/drawing/2014/main" id="{107B5FDD-2924-4770-BB61-5FCE86CB04EE}"/>
              </a:ext>
            </a:extLst>
          </p:cNvPr>
          <p:cNvSpPr/>
          <p:nvPr/>
        </p:nvSpPr>
        <p:spPr>
          <a:xfrm>
            <a:off x="2205" y="29702"/>
            <a:ext cx="9836064" cy="664777"/>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ru-RU" sz="3599"/>
          </a:p>
        </p:txBody>
      </p:sp>
      <p:sp>
        <p:nvSpPr>
          <p:cNvPr id="22" name="Title 3">
            <a:extLst>
              <a:ext uri="{FF2B5EF4-FFF2-40B4-BE49-F238E27FC236}">
                <a16:creationId xmlns:a16="http://schemas.microsoft.com/office/drawing/2014/main" id="{A8DF47D0-A0E7-4818-9D86-551172E4A8DE}"/>
              </a:ext>
            </a:extLst>
          </p:cNvPr>
          <p:cNvSpPr txBox="1"/>
          <p:nvPr/>
        </p:nvSpPr>
        <p:spPr>
          <a:xfrm>
            <a:off x="-23261" y="29703"/>
            <a:ext cx="10437385" cy="652747"/>
          </a:xfrm>
          <a:prstGeom prst="rect">
            <a:avLst/>
          </a:prstGeom>
        </p:spPr>
        <p:txBody>
          <a:bodyPr vert="horz" lIns="121873" tIns="60936" rIns="121873" bIns="60936"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rtl="0"/>
            <a:r>
              <a:rPr lang="kk" sz="1500" b="1" i="0" u="none" strike="noStrike">
                <a:solidFill>
                  <a:srgbClr val="FFFFFF"/>
                </a:solidFill>
                <a:latin typeface="Roboto Light"/>
                <a:cs typeface="Arial"/>
              </a:rPr>
              <a:t>Қоғамның жылу энергиясын өндіру, беру және бөлу қызметтерінің 2024 жылғы тарифтік сметаларының орындалуы</a:t>
            </a:r>
          </a:p>
        </p:txBody>
      </p:sp>
      <p:graphicFrame>
        <p:nvGraphicFramePr>
          <p:cNvPr id="31" name="Таблица 2">
            <a:extLst>
              <a:ext uri="{FF2B5EF4-FFF2-40B4-BE49-F238E27FC236}">
                <a16:creationId xmlns:a16="http://schemas.microsoft.com/office/drawing/2014/main" id="{69A56F8C-A716-4C38-AA27-54A78DA92A44}"/>
              </a:ext>
            </a:extLst>
          </p:cNvPr>
          <p:cNvGraphicFramePr>
            <a:graphicFrameLocks noGrp="1"/>
          </p:cNvGraphicFramePr>
          <p:nvPr>
            <p:extLst>
              <p:ext uri="{D42A27DB-BD31-4B8C-83A1-F6EECF244321}">
                <p14:modId xmlns:p14="http://schemas.microsoft.com/office/powerpoint/2010/main" val="2028899676"/>
              </p:ext>
            </p:extLst>
          </p:nvPr>
        </p:nvGraphicFramePr>
        <p:xfrm>
          <a:off x="192687" y="820594"/>
          <a:ext cx="11781807" cy="5726695"/>
        </p:xfrm>
        <a:graphic>
          <a:graphicData uri="http://schemas.openxmlformats.org/drawingml/2006/table">
            <a:tbl>
              <a:tblPr firstRow="1" bandRow="1">
                <a:tableStyleId>{5C22544A-7EE6-4342-B048-85BDC9FD1C3A}</a:tableStyleId>
              </a:tblPr>
              <a:tblGrid>
                <a:gridCol w="407928">
                  <a:extLst>
                    <a:ext uri="{9D8B030D-6E8A-4147-A177-3AD203B41FA5}">
                      <a16:colId xmlns:a16="http://schemas.microsoft.com/office/drawing/2014/main" val="2471082240"/>
                    </a:ext>
                  </a:extLst>
                </a:gridCol>
                <a:gridCol w="3111961">
                  <a:extLst>
                    <a:ext uri="{9D8B030D-6E8A-4147-A177-3AD203B41FA5}">
                      <a16:colId xmlns:a16="http://schemas.microsoft.com/office/drawing/2014/main" val="2605204107"/>
                    </a:ext>
                  </a:extLst>
                </a:gridCol>
                <a:gridCol w="1180274">
                  <a:extLst>
                    <a:ext uri="{9D8B030D-6E8A-4147-A177-3AD203B41FA5}">
                      <a16:colId xmlns:a16="http://schemas.microsoft.com/office/drawing/2014/main" val="1529682571"/>
                    </a:ext>
                  </a:extLst>
                </a:gridCol>
                <a:gridCol w="1180274">
                  <a:extLst>
                    <a:ext uri="{9D8B030D-6E8A-4147-A177-3AD203B41FA5}">
                      <a16:colId xmlns:a16="http://schemas.microsoft.com/office/drawing/2014/main" val="1400831831"/>
                    </a:ext>
                  </a:extLst>
                </a:gridCol>
                <a:gridCol w="1318226">
                  <a:extLst>
                    <a:ext uri="{9D8B030D-6E8A-4147-A177-3AD203B41FA5}">
                      <a16:colId xmlns:a16="http://schemas.microsoft.com/office/drawing/2014/main" val="1912505043"/>
                    </a:ext>
                  </a:extLst>
                </a:gridCol>
                <a:gridCol w="1042322">
                  <a:extLst>
                    <a:ext uri="{9D8B030D-6E8A-4147-A177-3AD203B41FA5}">
                      <a16:colId xmlns:a16="http://schemas.microsoft.com/office/drawing/2014/main" val="824665461"/>
                    </a:ext>
                  </a:extLst>
                </a:gridCol>
                <a:gridCol w="1180274">
                  <a:extLst>
                    <a:ext uri="{9D8B030D-6E8A-4147-A177-3AD203B41FA5}">
                      <a16:colId xmlns:a16="http://schemas.microsoft.com/office/drawing/2014/main" val="3237067785"/>
                    </a:ext>
                  </a:extLst>
                </a:gridCol>
                <a:gridCol w="1180274">
                  <a:extLst>
                    <a:ext uri="{9D8B030D-6E8A-4147-A177-3AD203B41FA5}">
                      <a16:colId xmlns:a16="http://schemas.microsoft.com/office/drawing/2014/main" val="2122855096"/>
                    </a:ext>
                  </a:extLst>
                </a:gridCol>
                <a:gridCol w="1180274">
                  <a:extLst>
                    <a:ext uri="{9D8B030D-6E8A-4147-A177-3AD203B41FA5}">
                      <a16:colId xmlns:a16="http://schemas.microsoft.com/office/drawing/2014/main" val="2357206889"/>
                    </a:ext>
                  </a:extLst>
                </a:gridCol>
              </a:tblGrid>
              <a:tr h="399114">
                <a:tc rowSpan="2">
                  <a:txBody>
                    <a:bodyPr/>
                    <a:lstStyle/>
                    <a:p>
                      <a:pPr algn="ctr" rtl="0" fontAlgn="ctr"/>
                      <a:r>
                        <a:rPr lang="kk" sz="1100" b="1" i="0" u="none" strike="noStrike">
                          <a:solidFill>
                            <a:srgbClr val="000000"/>
                          </a:solidFill>
                          <a:latin typeface="Arial"/>
                          <a:cs typeface="Arial"/>
                        </a:rPr>
                        <a:t>№ р/б</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rowSpan="2">
                  <a:txBody>
                    <a:bodyPr/>
                    <a:lstStyle/>
                    <a:p>
                      <a:pPr algn="ctr" rtl="0" fontAlgn="ctr"/>
                      <a:r>
                        <a:rPr lang="kk" sz="1100" b="1" i="0" u="none" strike="noStrike">
                          <a:solidFill>
                            <a:srgbClr val="000000"/>
                          </a:solidFill>
                          <a:latin typeface="Arial"/>
                          <a:cs typeface="Arial"/>
                        </a:rPr>
                        <a:t>Көрсеткіштер атауы</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rowSpan="2">
                  <a:txBody>
                    <a:bodyPr/>
                    <a:lstStyle/>
                    <a:p>
                      <a:pPr algn="ctr" rtl="0" fontAlgn="ctr"/>
                      <a:r>
                        <a:rPr lang="kk" sz="1100" b="1" i="0" u="none" strike="noStrike">
                          <a:solidFill>
                            <a:srgbClr val="000000"/>
                          </a:solidFill>
                          <a:latin typeface="Arial"/>
                          <a:cs typeface="Arial"/>
                        </a:rPr>
                        <a:t>Өлшем бірлігі</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gridSpan="3">
                  <a:txBody>
                    <a:bodyPr/>
                    <a:lstStyle/>
                    <a:p>
                      <a:pPr algn="ctr" rtl="0" fontAlgn="ctr"/>
                      <a:r>
                        <a:rPr lang="kk" sz="1100" b="1" i="0" u="none" strike="noStrike">
                          <a:solidFill>
                            <a:srgbClr val="000000"/>
                          </a:solidFill>
                          <a:latin typeface="Arial"/>
                          <a:cs typeface="Arial"/>
                        </a:rPr>
                        <a:t>Жылу энергиясын өндіру, беру және тарату қызметі</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hMerge="1">
                  <a:txBody>
                    <a:bodyPr/>
                    <a:lstStyle/>
                    <a:p>
                      <a:endParaRPr lang="ru-KZ"/>
                    </a:p>
                  </a:txBody>
                  <a:tcPr>
                    <a:lnB w="12700" cap="flat" cmpd="sng" algn="ctr">
                      <a:solidFill>
                        <a:schemeClr val="bg1"/>
                      </a:solidFill>
                      <a:prstDash val="solid"/>
                      <a:round/>
                      <a:headEnd type="none" w="med" len="med"/>
                      <a:tailEnd type="none" w="med" len="med"/>
                    </a:lnB>
                    <a:solidFill>
                      <a:srgbClr val="2E3279"/>
                    </a:solidFill>
                  </a:tcPr>
                </a:tc>
                <a:tc hMerge="1">
                  <a:txBody>
                    <a:bodyPr/>
                    <a:lstStyle/>
                    <a:p>
                      <a:endParaRPr lang="ru-KZ"/>
                    </a:p>
                  </a:txBody>
                  <a:tcPr>
                    <a:lnB w="12700" cap="flat" cmpd="sng" algn="ctr">
                      <a:solidFill>
                        <a:schemeClr val="bg1"/>
                      </a:solidFill>
                      <a:prstDash val="solid"/>
                      <a:round/>
                      <a:headEnd type="none" w="med" len="med"/>
                      <a:tailEnd type="none" w="med" len="med"/>
                    </a:lnB>
                    <a:solidFill>
                      <a:srgbClr val="2E3279"/>
                    </a:solidFill>
                  </a:tcPr>
                </a:tc>
                <a:tc gridSpan="3">
                  <a:txBody>
                    <a:bodyPr/>
                    <a:lstStyle/>
                    <a:p>
                      <a:pPr algn="ctr" rtl="0" fontAlgn="ctr"/>
                      <a:r>
                        <a:rPr lang="kk" sz="1100" b="1" i="0" u="none" strike="noStrike">
                          <a:solidFill>
                            <a:srgbClr val="000000"/>
                          </a:solidFill>
                          <a:latin typeface="Arial"/>
                          <a:cs typeface="Arial"/>
                        </a:rPr>
                        <a:t>Жылу энергиясын </a:t>
                      </a:r>
                    </a:p>
                    <a:p>
                      <a:pPr algn="ctr" rtl="0" fontAlgn="ctr"/>
                      <a:r>
                        <a:rPr lang="kk" sz="1100" b="1" i="0" u="none" strike="noStrike">
                          <a:solidFill>
                            <a:srgbClr val="000000"/>
                          </a:solidFill>
                          <a:latin typeface="Arial"/>
                          <a:cs typeface="Arial"/>
                        </a:rPr>
                        <a:t>беру және тарату қызметтері</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hMerge="1">
                  <a:txBody>
                    <a:bodyPr/>
                    <a:lstStyle/>
                    <a:p>
                      <a:endParaRPr lang="ru-KZ"/>
                    </a:p>
                  </a:txBody>
                  <a:tcPr>
                    <a:lnB w="12700" cap="flat" cmpd="sng" algn="ctr">
                      <a:solidFill>
                        <a:schemeClr val="bg1"/>
                      </a:solidFill>
                      <a:prstDash val="solid"/>
                      <a:round/>
                      <a:headEnd type="none" w="med" len="med"/>
                      <a:tailEnd type="none" w="med" len="med"/>
                    </a:lnB>
                    <a:solidFill>
                      <a:srgbClr val="2E3279"/>
                    </a:solidFill>
                  </a:tcPr>
                </a:tc>
                <a:tc hMerge="1">
                  <a:txBody>
                    <a:bodyPr/>
                    <a:lstStyle/>
                    <a:p>
                      <a:endParaRPr lang="ru-KZ"/>
                    </a:p>
                  </a:txBody>
                  <a:tcPr>
                    <a:lnB w="12700" cap="flat" cmpd="sng" algn="ctr">
                      <a:solidFill>
                        <a:schemeClr val="bg1"/>
                      </a:solidFill>
                      <a:prstDash val="solid"/>
                      <a:round/>
                      <a:headEnd type="none" w="med" len="med"/>
                      <a:tailEnd type="none" w="med" len="med"/>
                    </a:lnB>
                    <a:solidFill>
                      <a:srgbClr val="2E3279"/>
                    </a:solidFill>
                  </a:tcPr>
                </a:tc>
                <a:extLst>
                  <a:ext uri="{0D108BD9-81ED-4DB2-BD59-A6C34878D82A}">
                    <a16:rowId xmlns:a16="http://schemas.microsoft.com/office/drawing/2014/main" val="2637005301"/>
                  </a:ext>
                </a:extLst>
              </a:tr>
              <a:tr h="519166">
                <a:tc vMerge="1">
                  <a:txBody>
                    <a:bodyPr/>
                    <a:lstStyle/>
                    <a:p>
                      <a:endParaRPr lang="ru-KZ"/>
                    </a:p>
                  </a:txBody>
                  <a:tcP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2E3279"/>
                    </a:solidFill>
                  </a:tcPr>
                </a:tc>
                <a:tc vMerge="1">
                  <a:txBody>
                    <a:bodyPr/>
                    <a:lstStyle/>
                    <a:p>
                      <a:endParaRPr lang="ru-KZ"/>
                    </a:p>
                  </a:txBody>
                  <a:tcP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2E3279"/>
                    </a:solidFill>
                  </a:tcPr>
                </a:tc>
                <a:tc vMerge="1">
                  <a:txBody>
                    <a:bodyPr/>
                    <a:lstStyle/>
                    <a:p>
                      <a:endParaRPr lang="ru-KZ"/>
                    </a:p>
                  </a:txBody>
                  <a:tcP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2E3279"/>
                    </a:solidFill>
                  </a:tcPr>
                </a:tc>
                <a:tc>
                  <a:txBody>
                    <a:bodyPr/>
                    <a:lstStyle/>
                    <a:p>
                      <a:pPr algn="ctr" rtl="0" fontAlgn="ctr"/>
                      <a:r>
                        <a:rPr lang="kk" sz="1100" b="1" i="0" u="none" strike="noStrike">
                          <a:solidFill>
                            <a:srgbClr val="000000"/>
                          </a:solidFill>
                          <a:latin typeface="Arial"/>
                          <a:cs typeface="Arial"/>
                        </a:rPr>
                        <a:t>ТК-да қабылданды</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marL="0" marR="0" lvl="0" indent="0" algn="ctr" defTabSz="914309" rtl="0" eaLnBrk="1" fontAlgn="ctr" latinLnBrk="0" hangingPunct="1">
                        <a:lnSpc>
                          <a:spcPct val="100000"/>
                        </a:lnSpc>
                        <a:spcBef>
                          <a:spcPct val="0"/>
                        </a:spcBef>
                        <a:spcAft>
                          <a:spcPct val="0"/>
                        </a:spcAft>
                        <a:buClrTx/>
                        <a:buSzTx/>
                        <a:buFontTx/>
                        <a:buNone/>
                        <a:defRPr/>
                      </a:pPr>
                      <a:r>
                        <a:rPr lang="kk" sz="1100" b="1" i="0" u="none" strike="noStrike" kern="1200">
                          <a:solidFill>
                            <a:srgbClr val="000000"/>
                          </a:solidFill>
                          <a:latin typeface="Arial"/>
                          <a:ea typeface="+mn-ea"/>
                          <a:cs typeface="Arial"/>
                        </a:rPr>
                        <a:t>2025 жылғы 1-жартыжылдықтағы ТС фактісі</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algn="ctr" rtl="0" fontAlgn="ctr"/>
                      <a:r>
                        <a:rPr lang="kk" sz="1100" b="1" i="0" u="none" strike="noStrike">
                          <a:solidFill>
                            <a:srgbClr val="000000"/>
                          </a:solidFill>
                          <a:latin typeface="Arial"/>
                          <a:cs typeface="Arial"/>
                        </a:rPr>
                        <a:t>Ауытқу, %</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algn="ctr" rtl="0" fontAlgn="ctr"/>
                      <a:r>
                        <a:rPr lang="kk" sz="1100" b="1" i="0" u="none" strike="noStrike">
                          <a:solidFill>
                            <a:srgbClr val="000000"/>
                          </a:solidFill>
                          <a:latin typeface="Arial"/>
                          <a:cs typeface="Arial"/>
                        </a:rPr>
                        <a:t>ТК-да қабылданды</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marL="0" marR="0" lvl="0" indent="0" algn="ctr" defTabSz="914309" rtl="0" eaLnBrk="1" fontAlgn="ctr" latinLnBrk="0" hangingPunct="1">
                        <a:lnSpc>
                          <a:spcPct val="100000"/>
                        </a:lnSpc>
                        <a:spcBef>
                          <a:spcPct val="0"/>
                        </a:spcBef>
                        <a:spcAft>
                          <a:spcPct val="0"/>
                        </a:spcAft>
                        <a:buClrTx/>
                        <a:buSzTx/>
                        <a:buFontTx/>
                        <a:buNone/>
                        <a:defRPr/>
                      </a:pPr>
                      <a:r>
                        <a:rPr lang="kk" sz="1100" b="1" i="0" u="none" strike="noStrike" kern="1200">
                          <a:solidFill>
                            <a:srgbClr val="000000"/>
                          </a:solidFill>
                          <a:latin typeface="Arial"/>
                          <a:ea typeface="+mn-ea"/>
                          <a:cs typeface="Arial"/>
                        </a:rPr>
                        <a:t>2025 жылғы 1-жартыжылдықтағы ТС фактісі</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algn="ctr" rtl="0" fontAlgn="ctr"/>
                      <a:r>
                        <a:rPr lang="kk" sz="1100" b="1" i="0" u="none" strike="noStrike">
                          <a:solidFill>
                            <a:srgbClr val="000000"/>
                          </a:solidFill>
                          <a:latin typeface="Arial"/>
                          <a:cs typeface="Arial"/>
                        </a:rPr>
                        <a:t>Ауытқу, %</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extLst>
                  <a:ext uri="{0D108BD9-81ED-4DB2-BD59-A6C34878D82A}">
                    <a16:rowId xmlns:a16="http://schemas.microsoft.com/office/drawing/2014/main" val="3084881246"/>
                  </a:ext>
                </a:extLst>
              </a:tr>
              <a:tr h="201766">
                <a:tc>
                  <a:txBody>
                    <a:bodyPr/>
                    <a:lstStyle/>
                    <a:p>
                      <a:pPr algn="ctr" rtl="0" fontAlgn="ctr"/>
                      <a:r>
                        <a:rPr lang="kk" sz="1100" b="0" i="0" u="none" strike="noStrike">
                          <a:solidFill>
                            <a:srgbClr val="000000"/>
                          </a:solidFill>
                          <a:latin typeface="Arial"/>
                          <a:cs typeface="Arial"/>
                        </a:rPr>
                        <a:t>1</a:t>
                      </a:r>
                      <a:endParaRPr lang="en-US" sz="1100" b="0" i="0" u="none" strike="noStrike">
                        <a:solidFill>
                          <a:srgbClr val="000000"/>
                        </a:solidFill>
                        <a:effectLst/>
                        <a:latin typeface="Arial" panose="020B0604020202020204" pitchFamily="34" charset="0"/>
                        <a:cs typeface="Arial" panose="020B0604020202020204" pitchFamily="34" charset="0"/>
                      </a:endParaRP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2</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3</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5</a:t>
                      </a:r>
                      <a:endParaRPr lang="ru-KZ"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6</a:t>
                      </a:r>
                      <a:endParaRPr lang="ru-KZ"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7</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8</a:t>
                      </a:r>
                      <a:endParaRPr lang="ru-KZ"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9</a:t>
                      </a:r>
                      <a:endParaRPr lang="ru-KZ"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84604840"/>
                  </a:ext>
                </a:extLst>
              </a:tr>
              <a:tr h="399114">
                <a:tc>
                  <a:txBody>
                    <a:bodyPr/>
                    <a:lstStyle/>
                    <a:p>
                      <a:pPr algn="ctr" rtl="0" fontAlgn="ctr"/>
                      <a:r>
                        <a:rPr lang="kk" sz="1100" b="0" i="0" u="none" strike="noStrike">
                          <a:solidFill>
                            <a:srgbClr val="000000"/>
                          </a:solidFill>
                          <a:latin typeface="Arial"/>
                          <a:cs typeface="Arial"/>
                        </a:rPr>
                        <a:t>I</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ctr"/>
                      <a:r>
                        <a:rPr lang="kk" sz="1100" b="0" i="0" u="none" strike="noStrike">
                          <a:solidFill>
                            <a:srgbClr val="000000"/>
                          </a:solidFill>
                          <a:latin typeface="Arial"/>
                          <a:cs typeface="Arial"/>
                        </a:rPr>
                        <a:t>Тауарларды өндіруге және қызметтерді ұсынуға арналған шығындар, барлығы</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мың теңге</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17 162,6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17 175,83</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0,08%</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1 754,21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902,77</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309" rtl="0" eaLnBrk="1" fontAlgn="ctr" latinLnBrk="0" hangingPunct="1"/>
                      <a:r>
                        <a:rPr lang="kk" sz="1100" b="0" i="0" u="none" strike="noStrike" kern="1200">
                          <a:solidFill>
                            <a:srgbClr val="000000"/>
                          </a:solidFill>
                          <a:latin typeface="Arial"/>
                          <a:ea typeface="+mn-ea"/>
                          <a:cs typeface="+mn-cs"/>
                        </a:rPr>
                        <a:t>51%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8133730"/>
                  </a:ext>
                </a:extLst>
              </a:tr>
              <a:tr h="399114">
                <a:tc>
                  <a:txBody>
                    <a:bodyPr/>
                    <a:lstStyle/>
                    <a:p>
                      <a:pPr algn="ctr" rtl="0" fontAlgn="ctr"/>
                      <a:r>
                        <a:rPr lang="kk" sz="1100" b="0" i="0" u="none" strike="noStrike">
                          <a:solidFill>
                            <a:srgbClr val="000000"/>
                          </a:solidFill>
                          <a:latin typeface="Arial"/>
                          <a:cs typeface="Arial"/>
                        </a:rPr>
                        <a:t>1</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ctr"/>
                      <a:r>
                        <a:rPr lang="kk" sz="1100" b="0" i="0" u="none" strike="noStrike">
                          <a:solidFill>
                            <a:srgbClr val="000000"/>
                          </a:solidFill>
                          <a:latin typeface="Arial"/>
                          <a:cs typeface="Arial"/>
                        </a:rPr>
                        <a:t>Материалдық шығындар, барлығы</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5 835,93</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3 592,66</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-38,44%</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37,76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17,47</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309" rtl="0" eaLnBrk="1" fontAlgn="ctr" latinLnBrk="0" hangingPunct="1"/>
                      <a:r>
                        <a:rPr lang="kk" sz="1100" b="0" i="0" u="none" strike="noStrike" kern="1200">
                          <a:solidFill>
                            <a:srgbClr val="000000"/>
                          </a:solidFill>
                          <a:latin typeface="Arial"/>
                          <a:ea typeface="+mn-ea"/>
                          <a:cs typeface="+mn-cs"/>
                        </a:rPr>
                        <a:t>46%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6124804"/>
                  </a:ext>
                </a:extLst>
              </a:tr>
              <a:tr h="399114">
                <a:tc>
                  <a:txBody>
                    <a:bodyPr/>
                    <a:lstStyle/>
                    <a:p>
                      <a:pPr algn="ctr" rtl="0" fontAlgn="ctr"/>
                      <a:r>
                        <a:rPr lang="kk" sz="1100" b="0" i="0" u="none" strike="noStrike">
                          <a:solidFill>
                            <a:srgbClr val="000000"/>
                          </a:solidFill>
                          <a:latin typeface="Arial"/>
                          <a:cs typeface="Arial"/>
                        </a:rPr>
                        <a:t>2</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ctr"/>
                      <a:r>
                        <a:rPr lang="kk" sz="1100" b="0" i="0" u="none" strike="noStrike">
                          <a:solidFill>
                            <a:srgbClr val="000000"/>
                          </a:solidFill>
                          <a:latin typeface="Arial"/>
                          <a:cs typeface="Arial"/>
                        </a:rPr>
                        <a:t>Еңбекке ақы төлеу шығындары, барлығы</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10 613,52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13 258,55</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24,92%</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1 709,94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876,46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309" rtl="0" eaLnBrk="1" fontAlgn="ctr" latinLnBrk="0" hangingPunct="1"/>
                      <a:r>
                        <a:rPr lang="kk" sz="1100" b="0" i="0" u="none" strike="noStrike" kern="1200">
                          <a:solidFill>
                            <a:srgbClr val="000000"/>
                          </a:solidFill>
                          <a:latin typeface="Arial"/>
                          <a:ea typeface="+mn-ea"/>
                          <a:cs typeface="+mn-cs"/>
                        </a:rPr>
                        <a:t>51%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07940821"/>
                  </a:ext>
                </a:extLst>
              </a:tr>
              <a:tr h="399114">
                <a:tc>
                  <a:txBody>
                    <a:bodyPr/>
                    <a:lstStyle/>
                    <a:p>
                      <a:pPr algn="ctr" rtl="0" fontAlgn="ctr"/>
                      <a:r>
                        <a:rPr lang="kk" sz="1100" b="0" i="0" u="none" strike="noStrike">
                          <a:solidFill>
                            <a:srgbClr val="000000"/>
                          </a:solidFill>
                          <a:latin typeface="Arial"/>
                          <a:cs typeface="Arial"/>
                        </a:rPr>
                        <a:t>3</a:t>
                      </a:r>
                      <a:endParaRPr lang="ru-KZ" sz="1100" b="0" i="0" u="none" strike="noStrike">
                        <a:solidFill>
                          <a:srgbClr val="000000"/>
                        </a:solidFill>
                        <a:effectLst/>
                        <a:latin typeface="Arial" panose="020B0604020202020204" pitchFamily="34" charset="0"/>
                        <a:cs typeface="Arial" panose="020B0604020202020204" pitchFamily="34" charset="0"/>
                      </a:endParaRP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ctr"/>
                      <a:r>
                        <a:rPr lang="kk" sz="1100" b="0" i="0" u="none" strike="noStrike">
                          <a:solidFill>
                            <a:srgbClr val="000000"/>
                          </a:solidFill>
                          <a:latin typeface="Arial"/>
                          <a:cs typeface="Arial"/>
                        </a:rPr>
                        <a:t>Өзге шығындар, барлығы</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713,15</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324,63</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-54,48%</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6,51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8,84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309" rtl="0" eaLnBrk="1" fontAlgn="ctr" latinLnBrk="0" hangingPunct="1"/>
                      <a:r>
                        <a:rPr lang="kk" sz="1100" b="0" i="0" u="none" strike="noStrike" kern="1200">
                          <a:solidFill>
                            <a:srgbClr val="000000"/>
                          </a:solidFill>
                          <a:latin typeface="Arial"/>
                          <a:ea typeface="+mn-ea"/>
                          <a:cs typeface="+mn-cs"/>
                        </a:rPr>
                        <a:t>136%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22210685"/>
                  </a:ext>
                </a:extLst>
              </a:tr>
              <a:tr h="425651">
                <a:tc>
                  <a:txBody>
                    <a:bodyPr/>
                    <a:lstStyle/>
                    <a:p>
                      <a:pPr algn="ctr" rtl="0" fontAlgn="ctr"/>
                      <a:r>
                        <a:rPr lang="kk" sz="1100" b="0" i="0" u="none" strike="noStrike">
                          <a:solidFill>
                            <a:srgbClr val="000000"/>
                          </a:solidFill>
                          <a:latin typeface="Arial"/>
                          <a:cs typeface="Arial"/>
                        </a:rPr>
                        <a:t>II</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ctr"/>
                      <a:r>
                        <a:rPr lang="kk" sz="1100" b="0" i="0" u="none" strike="noStrike">
                          <a:solidFill>
                            <a:srgbClr val="000000"/>
                          </a:solidFill>
                          <a:latin typeface="Arial"/>
                          <a:cs typeface="Arial"/>
                        </a:rPr>
                        <a:t>Барлық шығын</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17 162,60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17 175,83</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0,08%</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1 754,21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902,77</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309" rtl="0" eaLnBrk="1" fontAlgn="ctr" latinLnBrk="0" hangingPunct="1"/>
                      <a:r>
                        <a:rPr lang="kk" sz="1100" b="0" i="0" u="none" strike="noStrike" kern="1200">
                          <a:solidFill>
                            <a:srgbClr val="000000"/>
                          </a:solidFill>
                          <a:latin typeface="Arial"/>
                          <a:ea typeface="+mn-ea"/>
                          <a:cs typeface="+mn-cs"/>
                        </a:rPr>
                        <a:t>51%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89586212"/>
                  </a:ext>
                </a:extLst>
              </a:tr>
              <a:tr h="399721">
                <a:tc>
                  <a:txBody>
                    <a:bodyPr/>
                    <a:lstStyle/>
                    <a:p>
                      <a:pPr algn="ctr" rtl="0" fontAlgn="ctr"/>
                      <a:r>
                        <a:rPr lang="kk" sz="1100" b="0" i="0" u="none" strike="noStrike">
                          <a:solidFill>
                            <a:srgbClr val="000000"/>
                          </a:solidFill>
                          <a:latin typeface="Arial"/>
                          <a:cs typeface="Arial"/>
                        </a:rPr>
                        <a:t>III</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ctr"/>
                      <a:r>
                        <a:rPr lang="kk" sz="1100" b="0" i="0" u="none" strike="noStrike">
                          <a:solidFill>
                            <a:srgbClr val="000000"/>
                          </a:solidFill>
                          <a:latin typeface="Arial"/>
                          <a:cs typeface="Arial"/>
                        </a:rPr>
                        <a:t>Пайда</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marR="0" indent="0" algn="ctr" defTabSz="914309" rtl="0" eaLnBrk="1" fontAlgn="ctr" latinLnBrk="0" hangingPunct="1">
                        <a:lnSpc>
                          <a:spcPct val="100000"/>
                        </a:lnSpc>
                        <a:spcBef>
                          <a:spcPct val="0"/>
                        </a:spcBef>
                        <a:spcAft>
                          <a:spcPct val="0"/>
                        </a:spcAft>
                        <a:buClrTx/>
                        <a:buSzTx/>
                        <a:buFontTx/>
                        <a:buNone/>
                        <a:defRPr/>
                      </a:pPr>
                      <a:r>
                        <a:rPr lang="kk" sz="1100" b="0" i="0" u="none" strike="noStrike">
                          <a:solidFill>
                            <a:srgbClr val="000000"/>
                          </a:solidFill>
                          <a:latin typeface="Arial"/>
                          <a:cs typeface="Arial"/>
                        </a:rPr>
                        <a:t>-//-</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0</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-827,98</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 </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-216,78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309" rtl="0" eaLnBrk="1" fontAlgn="ctr" latinLnBrk="0" hangingPunct="1"/>
                      <a:r>
                        <a:rPr lang="ru-KZ" sz="1100" b="0" i="0" u="none" strike="noStrike" kern="1200">
                          <a:solidFill>
                            <a:srgbClr val="000000"/>
                          </a:solidFill>
                          <a:effectLst/>
                          <a:latin typeface="Arial" panose="020B0604020202020204" pitchFamily="34" charset="0"/>
                          <a:ea typeface="+mn-ea"/>
                          <a:cs typeface="+mn-cs"/>
                        </a:rPr>
                        <a:t> </a:t>
                      </a: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3871855"/>
                  </a:ext>
                </a:extLst>
              </a:tr>
              <a:tr h="424193">
                <a:tc>
                  <a:txBody>
                    <a:bodyPr/>
                    <a:lstStyle/>
                    <a:p>
                      <a:pPr algn="ctr" rtl="0" fontAlgn="ctr"/>
                      <a:r>
                        <a:rPr lang="kk" sz="1100" b="0" i="0" u="none" strike="noStrike">
                          <a:solidFill>
                            <a:srgbClr val="000000"/>
                          </a:solidFill>
                          <a:latin typeface="Arial"/>
                          <a:cs typeface="Arial"/>
                        </a:rPr>
                        <a:t>IV</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ctr"/>
                      <a:r>
                        <a:rPr lang="kk" sz="1100" b="0" i="0" u="none" strike="noStrike">
                          <a:solidFill>
                            <a:srgbClr val="000000"/>
                          </a:solidFill>
                          <a:latin typeface="Arial"/>
                          <a:cs typeface="Arial"/>
                        </a:rPr>
                        <a:t>Барлық пайда</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17 126,34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16 347,85</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-4,55%</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1 754,21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686,00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309" rtl="0" eaLnBrk="1" fontAlgn="ctr" latinLnBrk="0" hangingPunct="1"/>
                      <a:r>
                        <a:rPr lang="kk" sz="1100" b="0" i="0" u="none" strike="noStrike" kern="1200">
                          <a:solidFill>
                            <a:srgbClr val="000000"/>
                          </a:solidFill>
                          <a:latin typeface="Arial"/>
                          <a:ea typeface="+mn-ea"/>
                          <a:cs typeface="+mn-cs"/>
                        </a:rPr>
                        <a:t>39%</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95780720"/>
                  </a:ext>
                </a:extLst>
              </a:tr>
              <a:tr h="399721">
                <a:tc>
                  <a:txBody>
                    <a:bodyPr/>
                    <a:lstStyle/>
                    <a:p>
                      <a:pPr algn="ctr" rtl="0" fontAlgn="ctr"/>
                      <a:r>
                        <a:rPr lang="kk" sz="1100" b="0" i="0" u="none" strike="noStrike">
                          <a:solidFill>
                            <a:srgbClr val="000000"/>
                          </a:solidFill>
                          <a:latin typeface="Arial"/>
                          <a:cs typeface="Arial"/>
                        </a:rPr>
                        <a:t>V</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ctr"/>
                      <a:r>
                        <a:rPr lang="kk" sz="1100" b="0" i="0" u="none" strike="noStrike">
                          <a:solidFill>
                            <a:srgbClr val="000000"/>
                          </a:solidFill>
                          <a:latin typeface="Arial"/>
                          <a:cs typeface="Arial"/>
                        </a:rPr>
                        <a:t>Көрсетілетін қызметтер көлемі</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мың Гкал</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3,1720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0,6425</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-79,75%</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6,49</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2,538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309" rtl="0" eaLnBrk="1" fontAlgn="ctr" latinLnBrk="0" hangingPunct="1"/>
                      <a:r>
                        <a:rPr lang="kk" sz="1100" b="0" i="0" u="none" strike="noStrike" kern="1200">
                          <a:solidFill>
                            <a:srgbClr val="000000"/>
                          </a:solidFill>
                          <a:latin typeface="Arial"/>
                          <a:ea typeface="+mn-ea"/>
                          <a:cs typeface="+mn-cs"/>
                        </a:rPr>
                        <a:t>39%</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28021819"/>
                  </a:ext>
                </a:extLst>
              </a:tr>
              <a:tr h="740776">
                <a:tc rowSpan="2">
                  <a:txBody>
                    <a:bodyPr/>
                    <a:lstStyle/>
                    <a:p>
                      <a:pPr algn="ctr" rtl="0" fontAlgn="ctr"/>
                      <a:r>
                        <a:rPr lang="kk" sz="1100" b="0" i="0" u="none" strike="noStrike">
                          <a:solidFill>
                            <a:srgbClr val="000000"/>
                          </a:solidFill>
                          <a:latin typeface="Arial"/>
                          <a:cs typeface="Arial"/>
                        </a:rPr>
                        <a:t>VI</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ctr"/>
                      <a:r>
                        <a:rPr lang="kk" sz="1100" b="0" i="0" u="none" strike="noStrike">
                          <a:solidFill>
                            <a:srgbClr val="000000"/>
                          </a:solidFill>
                          <a:latin typeface="Arial"/>
                          <a:cs typeface="Arial"/>
                        </a:rPr>
                        <a:t>Тұрғындарға, бюджеттік және коммерциялық ұйымдарға, сондай-ақ халыққа коммуналдық қызмет көрсететін кәсіпорындарға арналған тариф (ҚҚС-сыз) </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теңге / Гкал</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1 668,08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1 668,08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endParaRPr lang="ru-RU" sz="1100" b="0" i="0" u="none" strike="noStrike">
                        <a:solidFill>
                          <a:schemeClr val="tx1"/>
                        </a:solidFill>
                        <a:effectLst/>
                        <a:latin typeface="Arial" panose="020B0604020202020204" pitchFamily="34" charset="0"/>
                        <a:ea typeface="Roboto Light" panose="02000000000000000000" pitchFamily="2" charset="0"/>
                        <a:cs typeface="Arial" panose="020B0604020202020204" pitchFamily="34" charset="0"/>
                      </a:endParaRP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rowSpan="2">
                  <a:txBody>
                    <a:bodyPr/>
                    <a:lstStyle/>
                    <a:p>
                      <a:pPr algn="ctr" rtl="0" fontAlgn="ctr"/>
                      <a:r>
                        <a:rPr lang="kk" sz="1100" b="0" i="0" u="none" strike="noStrike">
                          <a:solidFill>
                            <a:srgbClr val="000000"/>
                          </a:solidFill>
                          <a:latin typeface="Arial"/>
                          <a:ea typeface="Roboto Light"/>
                          <a:cs typeface="Arial"/>
                        </a:rPr>
                        <a:t>270,29</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rowSpan="2">
                  <a:txBody>
                    <a:bodyPr/>
                    <a:lstStyle/>
                    <a:p>
                      <a:pPr algn="ctr" rtl="0" fontAlgn="ctr"/>
                      <a:r>
                        <a:rPr lang="kk" sz="1100" b="0" i="0" u="none" strike="noStrike">
                          <a:solidFill>
                            <a:srgbClr val="000000"/>
                          </a:solidFill>
                          <a:latin typeface="Arial"/>
                          <a:ea typeface="Roboto Light"/>
                          <a:cs typeface="Arial"/>
                        </a:rPr>
                        <a:t>270,29</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rowSpan="2">
                  <a:txBody>
                    <a:bodyPr/>
                    <a:lstStyle/>
                    <a:p>
                      <a:pPr algn="ctr" fontAlgn="ctr"/>
                      <a:r>
                        <a:rPr lang="ru-RU" sz="1100" b="0" i="0" u="none" strike="noStrike">
                          <a:solidFill>
                            <a:srgbClr val="000000"/>
                          </a:solidFill>
                          <a:effectLst/>
                          <a:latin typeface="Arial" panose="020B0604020202020204" pitchFamily="34" charset="0"/>
                          <a:ea typeface="Roboto Light" panose="02000000000000000000" pitchFamily="2" charset="0"/>
                          <a:cs typeface="Arial" panose="020B0604020202020204" pitchFamily="34" charset="0"/>
                        </a:rPr>
                        <a:t>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083044"/>
                  </a:ext>
                </a:extLst>
              </a:tr>
              <a:tr h="620131">
                <a:tc vMerge="1">
                  <a:txBody>
                    <a:bodyPr/>
                    <a:lstStyle/>
                    <a:p>
                      <a:endParaRPr lang="ru-KZ"/>
                    </a:p>
                  </a:txBody>
                  <a:tcPr>
                    <a:solidFill>
                      <a:schemeClr val="accent5">
                        <a:lumMod val="40000"/>
                        <a:lumOff val="60000"/>
                      </a:schemeClr>
                    </a:solidFill>
                  </a:tcPr>
                </a:tc>
                <a:tc>
                  <a:txBody>
                    <a:bodyPr/>
                    <a:lstStyle/>
                    <a:p>
                      <a:pPr algn="l" rtl="0" fontAlgn="ctr"/>
                      <a:r>
                        <a:rPr lang="kk" sz="1100" b="0" i="0" u="none" strike="noStrike">
                          <a:solidFill>
                            <a:srgbClr val="000000"/>
                          </a:solidFill>
                          <a:latin typeface="Arial"/>
                          <a:cs typeface="Arial"/>
                        </a:rPr>
                        <a:t>Өнеркәсіптік кәсіпорындар мен коммерциялық ұйымдарға арналған тариф (ҚҚС-сыз)</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теңге / Гкал</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11 655,02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11 655,02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endParaRPr lang="ru-RU" sz="1100" b="0" i="0" u="none" strike="noStrike">
                        <a:solidFill>
                          <a:schemeClr val="tx1"/>
                        </a:solidFill>
                        <a:effectLst/>
                        <a:latin typeface="Arial" panose="020B0604020202020204" pitchFamily="34" charset="0"/>
                        <a:ea typeface="Roboto Light" panose="02000000000000000000" pitchFamily="2" charset="0"/>
                        <a:cs typeface="Arial" panose="020B0604020202020204" pitchFamily="34" charset="0"/>
                      </a:endParaRP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vMerge="1">
                  <a:txBody>
                    <a:bodyPr/>
                    <a:lstStyle/>
                    <a:p>
                      <a:endParaRPr lang="ru-RU" sz="1100">
                        <a:latin typeface="Roboto Light" panose="02000000000000000000" pitchFamily="2" charset="0"/>
                        <a:ea typeface="Roboto Light" panose="02000000000000000000" pitchFamily="2" charset="0"/>
                      </a:endParaRPr>
                    </a:p>
                  </a:txBody>
                  <a:tcPr>
                    <a:solidFill>
                      <a:schemeClr val="accent5">
                        <a:lumMod val="40000"/>
                        <a:lumOff val="60000"/>
                      </a:schemeClr>
                    </a:solidFill>
                  </a:tcPr>
                </a:tc>
                <a:tc vMerge="1">
                  <a:txBody>
                    <a:bodyPr/>
                    <a:lstStyle/>
                    <a:p>
                      <a:endParaRPr lang="ru-RU" sz="1100">
                        <a:latin typeface="Roboto Light" panose="02000000000000000000" pitchFamily="2" charset="0"/>
                        <a:ea typeface="Roboto Light" panose="02000000000000000000" pitchFamily="2" charset="0"/>
                      </a:endParaRPr>
                    </a:p>
                  </a:txBody>
                  <a:tcPr>
                    <a:solidFill>
                      <a:schemeClr val="accent5">
                        <a:lumMod val="40000"/>
                        <a:lumOff val="60000"/>
                      </a:schemeClr>
                    </a:solidFill>
                  </a:tcPr>
                </a:tc>
                <a:tc vMerge="1">
                  <a:txBody>
                    <a:bodyPr/>
                    <a:lstStyle/>
                    <a:p>
                      <a:pPr algn="l" rtl="0" fontAlgn="b"/>
                      <a:endParaRPr lang="ru-RU" sz="1100" b="0" i="0" u="none" strike="noStrike">
                        <a:solidFill>
                          <a:schemeClr val="tx1"/>
                        </a:solidFill>
                        <a:effectLst/>
                        <a:latin typeface="Roboto Light" panose="02000000000000000000" pitchFamily="2" charset="0"/>
                        <a:ea typeface="Roboto Light" panose="02000000000000000000" pitchFamily="2" charset="0"/>
                      </a:endParaRPr>
                    </a:p>
                  </a:txBody>
                  <a:tcPr marL="9522" marR="9522" marT="9522" marB="0" anchor="b">
                    <a:solidFill>
                      <a:schemeClr val="accent5">
                        <a:lumMod val="40000"/>
                        <a:lumOff val="60000"/>
                      </a:schemeClr>
                    </a:solidFill>
                  </a:tcPr>
                </a:tc>
                <a:extLst>
                  <a:ext uri="{0D108BD9-81ED-4DB2-BD59-A6C34878D82A}">
                    <a16:rowId xmlns:a16="http://schemas.microsoft.com/office/drawing/2014/main" val="2044853059"/>
                  </a:ext>
                </a:extLst>
              </a:tr>
            </a:tbl>
          </a:graphicData>
        </a:graphic>
      </p:graphicFrame>
      <p:sp>
        <p:nvSpPr>
          <p:cNvPr id="11" name="Прямоугольник 10">
            <a:extLst>
              <a:ext uri="{FF2B5EF4-FFF2-40B4-BE49-F238E27FC236}">
                <a16:creationId xmlns:a16="http://schemas.microsoft.com/office/drawing/2014/main" id="{43D6F0C9-036D-4D45-A3FF-09AE0F556BC8}"/>
              </a:ext>
            </a:extLst>
          </p:cNvPr>
          <p:cNvSpPr/>
          <p:nvPr/>
        </p:nvSpPr>
        <p:spPr>
          <a:xfrm>
            <a:off x="0" y="4630"/>
            <a:ext cx="12190413" cy="719174"/>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oAutofit/>
          </a:bodyPr>
          <a:lstStyle/>
          <a:p>
            <a:r>
              <a:rPr lang="kk" dirty="0">
                <a:solidFill>
                  <a:srgbClr val="FFFFFF"/>
                </a:solidFill>
                <a:effectLst>
                  <a:outerShdw blurRad="38100" dist="38100" dir="2700000" algn="tl">
                    <a:srgbClr val="000000">
                      <a:alpha val="43137"/>
                    </a:srgbClr>
                  </a:outerShdw>
                </a:effectLst>
                <a:latin typeface="Arial"/>
              </a:rPr>
              <a:t>Қоғамның жылу энергиясын өндіру, беру және бөлу қызметтерінің 2025 жылғы </a:t>
            </a:r>
          </a:p>
          <a:p>
            <a:r>
              <a:rPr lang="kk" dirty="0">
                <a:solidFill>
                  <a:srgbClr val="FFFFFF"/>
                </a:solidFill>
                <a:effectLst>
                  <a:outerShdw blurRad="38100" dist="38100" dir="2700000" algn="tl">
                    <a:srgbClr val="000000">
                      <a:alpha val="43137"/>
                    </a:srgbClr>
                  </a:outerShdw>
                </a:effectLst>
                <a:latin typeface="Arial"/>
              </a:rPr>
              <a:t>1-жартыжылдығындағы тарифтік сметаларының орындалуы</a:t>
            </a:r>
          </a:p>
          <a:p>
            <a:pPr algn="l" rtl="0"/>
            <a:endParaRPr lang="kk" sz="1800" b="0" i="0" u="none" strike="noStrike" dirty="0">
              <a:solidFill>
                <a:srgbClr val="FFFFFF"/>
              </a:solidFill>
              <a:effectLst>
                <a:outerShdw blurRad="38100" dist="38100" dir="2700000" algn="tl">
                  <a:srgbClr val="000000">
                    <a:alpha val="43137"/>
                  </a:srgbClr>
                </a:outerShdw>
              </a:effectLst>
              <a:latin typeface="Arial"/>
              <a:cs typeface="Arial"/>
            </a:endParaRPr>
          </a:p>
          <a:p>
            <a:pPr marL="0" marR="0" lvl="0" indent="0" algn="l" defTabSz="914400" rtl="0" eaLnBrk="1" fontAlgn="auto" latinLnBrk="0" hangingPunct="1">
              <a:lnSpc>
                <a:spcPct val="100000"/>
              </a:lnSpc>
              <a:spcBef>
                <a:spcPct val="0"/>
              </a:spcBef>
              <a:spcAft>
                <a:spcPct val="0"/>
              </a:spcAft>
              <a:buClrTx/>
              <a:buSzTx/>
              <a:buFontTx/>
              <a:buNone/>
              <a:defRPr/>
            </a:pPr>
            <a:endParaRPr kumimoji="0" lang="ru-RU" sz="1550" b="1" i="0" u="none" strike="noStrike" kern="1200" cap="none" spc="0" normalizeH="0" baseline="0" noProof="0" dirty="0">
              <a:ln>
                <a:noFill/>
              </a:ln>
              <a:solidFill>
                <a:prstClr val="white"/>
              </a:solidFill>
              <a:effectLst/>
              <a:uLnTx/>
              <a:uFillTx/>
              <a:latin typeface="Roboto Light"/>
              <a:ea typeface="+mn-ea"/>
              <a:cs typeface="Arial" panose="020B0604020202020204" pitchFamily="34" charset="0"/>
            </a:endParaRPr>
          </a:p>
        </p:txBody>
      </p:sp>
      <p:pic>
        <p:nvPicPr>
          <p:cNvPr id="18" name="Рисунок 17">
            <a:extLst>
              <a:ext uri="{FF2B5EF4-FFF2-40B4-BE49-F238E27FC236}">
                <a16:creationId xmlns:a16="http://schemas.microsoft.com/office/drawing/2014/main" id="{8B880BED-4975-4B6B-A2CE-F5BA748AE4FD}"/>
              </a:ext>
            </a:extLst>
          </p:cNvPr>
          <p:cNvPicPr>
            <a:picLocks noChangeAspect="1"/>
          </p:cNvPicPr>
          <p:nvPr/>
        </p:nvPicPr>
        <p:blipFill>
          <a:blip r:embed="rId4"/>
          <a:stretch>
            <a:fillRect/>
          </a:stretch>
        </p:blipFill>
        <p:spPr>
          <a:xfrm>
            <a:off x="10216928" y="123515"/>
            <a:ext cx="1782934" cy="414805"/>
          </a:xfrm>
          <a:prstGeom prst="rect">
            <a:avLst/>
          </a:prstGeom>
        </p:spPr>
      </p:pic>
    </p:spTree>
    <p:extLst>
      <p:ext uri="{BB962C8B-B14F-4D97-AF65-F5344CB8AC3E}">
        <p14:creationId xmlns:p14="http://schemas.microsoft.com/office/powerpoint/2010/main" val="1671310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одзаголовок 2"/>
          <p:cNvSpPr txBox="1"/>
          <p:nvPr/>
        </p:nvSpPr>
        <p:spPr>
          <a:xfrm>
            <a:off x="1720722" y="1809614"/>
            <a:ext cx="6582674" cy="648072"/>
          </a:xfrm>
          <a:prstGeom prst="rect">
            <a:avLst/>
          </a:prstGeom>
        </p:spPr>
        <p:txBody>
          <a:bodyPr vert="horz" lIns="68554" tIns="34278" rIns="68554" bIns="34278" rtlCol="0">
            <a:noAutofit/>
          </a:bodyPr>
          <a:lstStyle>
            <a:lvl1pPr marL="342856" indent="-342856" algn="l" defTabSz="914284"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856" indent="-285713" algn="l" defTabSz="914284"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854" indent="-228571" algn="l" defTabSz="914284"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99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13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278"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420"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56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70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endParaRPr lang="ru-RU" sz="1425">
              <a:latin typeface="Arial" panose="020B0604020202020204" pitchFamily="34" charset="0"/>
              <a:cs typeface="Arial" panose="020B0604020202020204" pitchFamily="34" charset="0"/>
            </a:endParaRPr>
          </a:p>
        </p:txBody>
      </p:sp>
      <p:sp>
        <p:nvSpPr>
          <p:cNvPr id="13" name="Прямоугольник 12"/>
          <p:cNvSpPr/>
          <p:nvPr/>
        </p:nvSpPr>
        <p:spPr>
          <a:xfrm>
            <a:off x="611377" y="1466674"/>
            <a:ext cx="1524821" cy="323048"/>
          </a:xfrm>
          <a:prstGeom prst="rect">
            <a:avLst/>
          </a:prstGeom>
        </p:spPr>
        <p:txBody>
          <a:bodyPr wrap="square">
            <a:noAutofit/>
          </a:bodyPr>
          <a:lstStyle/>
          <a:p>
            <a:pPr algn="just">
              <a:lnSpc>
                <a:spcPct val="150000"/>
              </a:lnSpc>
              <a:spcAft>
                <a:spcPts val="800"/>
              </a:spcAft>
            </a:pPr>
            <a:endParaRPr lang="ru-RU" sz="1000">
              <a:latin typeface="Roboto Light"/>
              <a:ea typeface="Calibri" panose="020F0502020204030204" pitchFamily="34" charset="0"/>
              <a:cs typeface="Arial" panose="020B0604020202020204" pitchFamily="34" charset="0"/>
            </a:endParaRPr>
          </a:p>
        </p:txBody>
      </p:sp>
      <p:sp>
        <p:nvSpPr>
          <p:cNvPr id="16" name="TextBox 15"/>
          <p:cNvSpPr txBox="1"/>
          <p:nvPr/>
        </p:nvSpPr>
        <p:spPr>
          <a:xfrm>
            <a:off x="11639822" y="6551922"/>
            <a:ext cx="647466" cy="307666"/>
          </a:xfrm>
          <a:prstGeom prst="rect">
            <a:avLst/>
          </a:prstGeom>
          <a:noFill/>
        </p:spPr>
        <p:txBody>
          <a:bodyPr wrap="square" rtlCol="0">
            <a:noAutofit/>
          </a:bodyPr>
          <a:lstStyle/>
          <a:p>
            <a:pPr algn="ctr" rtl="0"/>
            <a:r>
              <a:rPr lang="kk" sz="1400" b="1" i="0" u="none" strike="noStrike" spc="-150">
                <a:solidFill>
                  <a:srgbClr val="4472C4"/>
                </a:solidFill>
                <a:latin typeface="Arial"/>
                <a:cs typeface="Arial"/>
              </a:rPr>
              <a:t>15</a:t>
            </a:r>
          </a:p>
        </p:txBody>
      </p:sp>
      <p:pic>
        <p:nvPicPr>
          <p:cNvPr id="17" name="Рисунок 16"/>
          <p:cNvPicPr>
            <a:picLocks noChangeAspect="1"/>
          </p:cNvPicPr>
          <p:nvPr/>
        </p:nvPicPr>
        <p:blipFill>
          <a:blip r:embed="rId3" cstate="print">
            <a:extLst>
              <a:ext uri="{28A0092B-C50C-407E-A947-70E740481C1C}">
                <a14:useLocalDpi xmlns:a14="http://schemas.microsoft.com/office/drawing/2010/main" val="0"/>
              </a:ext>
            </a:extLst>
          </a:blip>
          <a:srcRect l="12612" t="30428" b="22457"/>
          <a:stretch>
            <a:fillRect/>
          </a:stretch>
        </p:blipFill>
        <p:spPr>
          <a:xfrm>
            <a:off x="9935713" y="-97321"/>
            <a:ext cx="2493906" cy="917916"/>
          </a:xfrm>
          <a:prstGeom prst="rect">
            <a:avLst/>
          </a:prstGeom>
        </p:spPr>
      </p:pic>
      <p:sp>
        <p:nvSpPr>
          <p:cNvPr id="21" name="Прямоугольник 20">
            <a:extLst>
              <a:ext uri="{FF2B5EF4-FFF2-40B4-BE49-F238E27FC236}">
                <a16:creationId xmlns:a16="http://schemas.microsoft.com/office/drawing/2014/main" id="{107B5FDD-2924-4770-BB61-5FCE86CB04EE}"/>
              </a:ext>
            </a:extLst>
          </p:cNvPr>
          <p:cNvSpPr/>
          <p:nvPr/>
        </p:nvSpPr>
        <p:spPr>
          <a:xfrm>
            <a:off x="2204" y="1240"/>
            <a:ext cx="9476154" cy="693240"/>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ru-RU" sz="3599"/>
          </a:p>
        </p:txBody>
      </p:sp>
      <p:sp>
        <p:nvSpPr>
          <p:cNvPr id="22" name="Title 3">
            <a:extLst>
              <a:ext uri="{FF2B5EF4-FFF2-40B4-BE49-F238E27FC236}">
                <a16:creationId xmlns:a16="http://schemas.microsoft.com/office/drawing/2014/main" id="{A8DF47D0-A0E7-4818-9D86-551172E4A8DE}"/>
              </a:ext>
            </a:extLst>
          </p:cNvPr>
          <p:cNvSpPr txBox="1"/>
          <p:nvPr/>
        </p:nvSpPr>
        <p:spPr>
          <a:xfrm>
            <a:off x="2205" y="29703"/>
            <a:ext cx="9976420" cy="652747"/>
          </a:xfrm>
          <a:prstGeom prst="rect">
            <a:avLst/>
          </a:prstGeom>
        </p:spPr>
        <p:txBody>
          <a:bodyPr vert="horz" lIns="121873" tIns="60936" rIns="121873" bIns="60936"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rtl="0"/>
            <a:r>
              <a:rPr lang="kk" sz="1500" b="1" i="0" u="none" strike="noStrike">
                <a:solidFill>
                  <a:srgbClr val="FFFFFF"/>
                </a:solidFill>
                <a:latin typeface="Roboto Light"/>
                <a:cs typeface="Arial"/>
              </a:rPr>
              <a:t> Қоғамның  сарқынды суларды бұру жөніндегі қызметінің 2024 жылғы тарифтік сметаларының орындалуы</a:t>
            </a:r>
          </a:p>
        </p:txBody>
      </p:sp>
      <p:graphicFrame>
        <p:nvGraphicFramePr>
          <p:cNvPr id="2" name="Таблица 2">
            <a:extLst>
              <a:ext uri="{FF2B5EF4-FFF2-40B4-BE49-F238E27FC236}">
                <a16:creationId xmlns:a16="http://schemas.microsoft.com/office/drawing/2014/main" id="{B7E7CA53-9833-4B85-B219-44B84DD4B45E}"/>
              </a:ext>
            </a:extLst>
          </p:cNvPr>
          <p:cNvGraphicFramePr>
            <a:graphicFrameLocks noGrp="1"/>
          </p:cNvGraphicFramePr>
          <p:nvPr/>
        </p:nvGraphicFramePr>
        <p:xfrm>
          <a:off x="137842" y="1125538"/>
          <a:ext cx="11825713" cy="4595324"/>
        </p:xfrm>
        <a:graphic>
          <a:graphicData uri="http://schemas.openxmlformats.org/drawingml/2006/table">
            <a:tbl>
              <a:tblPr firstRow="1" bandRow="1">
                <a:tableStyleId>{5C22544A-7EE6-4342-B048-85BDC9FD1C3A}</a:tableStyleId>
              </a:tblPr>
              <a:tblGrid>
                <a:gridCol w="481382">
                  <a:extLst>
                    <a:ext uri="{9D8B030D-6E8A-4147-A177-3AD203B41FA5}">
                      <a16:colId xmlns:a16="http://schemas.microsoft.com/office/drawing/2014/main" val="2471082240"/>
                    </a:ext>
                  </a:extLst>
                </a:gridCol>
                <a:gridCol w="4396195">
                  <a:extLst>
                    <a:ext uri="{9D8B030D-6E8A-4147-A177-3AD203B41FA5}">
                      <a16:colId xmlns:a16="http://schemas.microsoft.com/office/drawing/2014/main" val="2605204107"/>
                    </a:ext>
                  </a:extLst>
                </a:gridCol>
                <a:gridCol w="1737034">
                  <a:extLst>
                    <a:ext uri="{9D8B030D-6E8A-4147-A177-3AD203B41FA5}">
                      <a16:colId xmlns:a16="http://schemas.microsoft.com/office/drawing/2014/main" val="1529682571"/>
                    </a:ext>
                  </a:extLst>
                </a:gridCol>
                <a:gridCol w="1737034">
                  <a:extLst>
                    <a:ext uri="{9D8B030D-6E8A-4147-A177-3AD203B41FA5}">
                      <a16:colId xmlns:a16="http://schemas.microsoft.com/office/drawing/2014/main" val="3237067785"/>
                    </a:ext>
                  </a:extLst>
                </a:gridCol>
                <a:gridCol w="1737034">
                  <a:extLst>
                    <a:ext uri="{9D8B030D-6E8A-4147-A177-3AD203B41FA5}">
                      <a16:colId xmlns:a16="http://schemas.microsoft.com/office/drawing/2014/main" val="2122855096"/>
                    </a:ext>
                  </a:extLst>
                </a:gridCol>
                <a:gridCol w="1737034">
                  <a:extLst>
                    <a:ext uri="{9D8B030D-6E8A-4147-A177-3AD203B41FA5}">
                      <a16:colId xmlns:a16="http://schemas.microsoft.com/office/drawing/2014/main" val="2357206889"/>
                    </a:ext>
                  </a:extLst>
                </a:gridCol>
              </a:tblGrid>
              <a:tr h="326766">
                <a:tc rowSpan="2">
                  <a:txBody>
                    <a:bodyPr/>
                    <a:lstStyle/>
                    <a:p>
                      <a:pPr algn="ctr" rtl="0" fontAlgn="ctr"/>
                      <a:r>
                        <a:rPr lang="kk" sz="1100" b="1" i="0" u="none" strike="noStrike">
                          <a:solidFill>
                            <a:srgbClr val="000000"/>
                          </a:solidFill>
                          <a:latin typeface="Arial"/>
                          <a:cs typeface="Arial"/>
                        </a:rPr>
                        <a:t>№ </a:t>
                      </a:r>
                    </a:p>
                    <a:p>
                      <a:pPr algn="ctr" rtl="0" fontAlgn="ctr"/>
                      <a:r>
                        <a:rPr lang="kk" sz="1100" b="1" i="0" u="none" strike="noStrike">
                          <a:solidFill>
                            <a:srgbClr val="000000"/>
                          </a:solidFill>
                          <a:latin typeface="Arial"/>
                          <a:cs typeface="Arial"/>
                        </a:rPr>
                        <a:t>р/б</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rowSpan="2">
                  <a:txBody>
                    <a:bodyPr/>
                    <a:lstStyle/>
                    <a:p>
                      <a:pPr algn="ctr" rtl="0" fontAlgn="ctr"/>
                      <a:r>
                        <a:rPr lang="kk" sz="1100" b="1" i="0" u="none" strike="noStrike">
                          <a:solidFill>
                            <a:srgbClr val="000000"/>
                          </a:solidFill>
                          <a:latin typeface="Arial"/>
                          <a:cs typeface="Arial"/>
                        </a:rPr>
                        <a:t>Көрсеткіштер атауы</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rowSpan="2">
                  <a:txBody>
                    <a:bodyPr/>
                    <a:lstStyle/>
                    <a:p>
                      <a:pPr algn="ctr" rtl="0" fontAlgn="ctr"/>
                      <a:r>
                        <a:rPr lang="kk" sz="1100" b="1" i="0" u="none" strike="noStrike">
                          <a:solidFill>
                            <a:srgbClr val="000000"/>
                          </a:solidFill>
                          <a:latin typeface="Arial"/>
                          <a:cs typeface="Arial"/>
                        </a:rPr>
                        <a:t>Өлшем бірлігі</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gridSpan="3">
                  <a:txBody>
                    <a:bodyPr/>
                    <a:lstStyle/>
                    <a:p>
                      <a:pPr algn="ctr" rtl="0" fontAlgn="ctr"/>
                      <a:r>
                        <a:rPr lang="kk" sz="1100" b="1" i="0" u="none" strike="noStrike">
                          <a:solidFill>
                            <a:srgbClr val="000000"/>
                          </a:solidFill>
                          <a:latin typeface="Arial"/>
                          <a:cs typeface="Arial"/>
                        </a:rPr>
                        <a:t>Ағынды суларды бұру қызметі</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hMerge="1">
                  <a:txBody>
                    <a:bodyPr/>
                    <a:lstStyle/>
                    <a:p>
                      <a:endParaRPr lang="ru-KZ"/>
                    </a:p>
                  </a:txBody>
                  <a:tcPr>
                    <a:lnB w="12700" cap="flat" cmpd="sng" algn="ctr">
                      <a:solidFill>
                        <a:schemeClr val="bg1"/>
                      </a:solidFill>
                      <a:prstDash val="solid"/>
                      <a:round/>
                      <a:headEnd type="none" w="med" len="med"/>
                      <a:tailEnd type="none" w="med" len="med"/>
                    </a:lnB>
                    <a:solidFill>
                      <a:srgbClr val="2E3279"/>
                    </a:solidFill>
                  </a:tcPr>
                </a:tc>
                <a:tc hMerge="1">
                  <a:txBody>
                    <a:bodyPr/>
                    <a:lstStyle/>
                    <a:p>
                      <a:endParaRPr lang="ru-KZ"/>
                    </a:p>
                  </a:txBody>
                  <a:tcPr>
                    <a:lnB w="12700" cap="flat" cmpd="sng" algn="ctr">
                      <a:solidFill>
                        <a:schemeClr val="bg1"/>
                      </a:solidFill>
                      <a:prstDash val="solid"/>
                      <a:round/>
                      <a:headEnd type="none" w="med" len="med"/>
                      <a:tailEnd type="none" w="med" len="med"/>
                    </a:lnB>
                    <a:solidFill>
                      <a:srgbClr val="2E3279"/>
                    </a:solidFill>
                  </a:tcPr>
                </a:tc>
                <a:extLst>
                  <a:ext uri="{0D108BD9-81ED-4DB2-BD59-A6C34878D82A}">
                    <a16:rowId xmlns:a16="http://schemas.microsoft.com/office/drawing/2014/main" val="2637005301"/>
                  </a:ext>
                </a:extLst>
              </a:tr>
              <a:tr h="381615">
                <a:tc vMerge="1">
                  <a:txBody>
                    <a:bodyPr/>
                    <a:lstStyle/>
                    <a:p>
                      <a:endParaRPr lang="ru-KZ"/>
                    </a:p>
                  </a:txBody>
                  <a:tcP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2E3279"/>
                    </a:solidFill>
                  </a:tcPr>
                </a:tc>
                <a:tc vMerge="1">
                  <a:txBody>
                    <a:bodyPr/>
                    <a:lstStyle/>
                    <a:p>
                      <a:endParaRPr lang="ru-KZ"/>
                    </a:p>
                  </a:txBody>
                  <a:tcP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2E3279"/>
                    </a:solidFill>
                  </a:tcPr>
                </a:tc>
                <a:tc vMerge="1">
                  <a:txBody>
                    <a:bodyPr/>
                    <a:lstStyle/>
                    <a:p>
                      <a:endParaRPr lang="ru-KZ"/>
                    </a:p>
                  </a:txBody>
                  <a:tcP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2E3279"/>
                    </a:solidFill>
                  </a:tcPr>
                </a:tc>
                <a:tc>
                  <a:txBody>
                    <a:bodyPr/>
                    <a:lstStyle/>
                    <a:p>
                      <a:pPr algn="ctr" rtl="0" fontAlgn="ctr"/>
                      <a:r>
                        <a:rPr lang="kk" sz="1100" b="1" i="0" u="none" strike="noStrike">
                          <a:solidFill>
                            <a:srgbClr val="000000"/>
                          </a:solidFill>
                          <a:latin typeface="Arial"/>
                          <a:cs typeface="Arial"/>
                        </a:rPr>
                        <a:t>ТК-да қабылданды</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a:txBody>
                    <a:bodyPr/>
                    <a:lstStyle/>
                    <a:p>
                      <a:pPr marL="0" marR="0" lvl="0" indent="0" algn="ctr" defTabSz="914309" rtl="0" eaLnBrk="1" fontAlgn="ctr" latinLnBrk="0" hangingPunct="1">
                        <a:lnSpc>
                          <a:spcPct val="100000"/>
                        </a:lnSpc>
                        <a:spcBef>
                          <a:spcPct val="0"/>
                        </a:spcBef>
                        <a:spcAft>
                          <a:spcPct val="0"/>
                        </a:spcAft>
                        <a:buClrTx/>
                        <a:buSzTx/>
                        <a:buFontTx/>
                        <a:buNone/>
                        <a:defRPr/>
                      </a:pPr>
                      <a:r>
                        <a:rPr lang="kk" sz="1100" b="1" i="0" u="none" strike="noStrike" kern="1200">
                          <a:solidFill>
                            <a:srgbClr val="000000"/>
                          </a:solidFill>
                          <a:latin typeface="Arial"/>
                          <a:ea typeface="+mn-ea"/>
                          <a:cs typeface="Arial"/>
                        </a:rPr>
                        <a:t>2025 жылғы 1-жартыжылдықтағы ТС фактісі</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a:txBody>
                    <a:bodyPr/>
                    <a:lstStyle/>
                    <a:p>
                      <a:pPr algn="ctr" rtl="0" fontAlgn="ctr"/>
                      <a:r>
                        <a:rPr lang="kk" sz="1100" b="1" i="0" u="none" strike="noStrike">
                          <a:solidFill>
                            <a:srgbClr val="000000"/>
                          </a:solidFill>
                          <a:latin typeface="Arial"/>
                          <a:cs typeface="Arial"/>
                        </a:rPr>
                        <a:t>Ауытқу, %</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extLst>
                  <a:ext uri="{0D108BD9-81ED-4DB2-BD59-A6C34878D82A}">
                    <a16:rowId xmlns:a16="http://schemas.microsoft.com/office/drawing/2014/main" val="3084881246"/>
                  </a:ext>
                </a:extLst>
              </a:tr>
              <a:tr h="181620">
                <a:tc>
                  <a:txBody>
                    <a:bodyPr/>
                    <a:lstStyle/>
                    <a:p>
                      <a:pPr algn="ctr" rtl="0" fontAlgn="ctr"/>
                      <a:r>
                        <a:rPr lang="kk" sz="1100" b="0" i="0" u="none" strike="noStrike">
                          <a:solidFill>
                            <a:srgbClr val="000000"/>
                          </a:solidFill>
                          <a:latin typeface="Arial"/>
                          <a:cs typeface="Arial"/>
                        </a:rPr>
                        <a:t>1</a:t>
                      </a:r>
                      <a:endParaRPr lang="en-US" sz="1100" b="0" i="0" u="none" strike="noStrike">
                        <a:solidFill>
                          <a:srgbClr val="000000"/>
                        </a:solidFill>
                        <a:effectLst/>
                        <a:latin typeface="Arial" panose="020B0604020202020204" pitchFamily="34" charset="0"/>
                        <a:cs typeface="Arial" panose="020B0604020202020204" pitchFamily="34" charset="0"/>
                      </a:endParaRP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2</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3</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4</a:t>
                      </a:r>
                      <a:endParaRPr lang="ru-KZ"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5</a:t>
                      </a:r>
                      <a:endParaRPr lang="ru-KZ"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kk" sz="1100" b="0" i="0" u="none" strike="noStrike">
                          <a:solidFill>
                            <a:srgbClr val="000000"/>
                          </a:solidFill>
                          <a:latin typeface="Arial"/>
                          <a:cs typeface="Arial"/>
                        </a:rPr>
                        <a:t>6</a:t>
                      </a:r>
                      <a:endParaRPr lang="ru-KZ"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69898287"/>
                  </a:ext>
                </a:extLst>
              </a:tr>
              <a:tr h="381615">
                <a:tc>
                  <a:txBody>
                    <a:bodyPr/>
                    <a:lstStyle/>
                    <a:p>
                      <a:pPr algn="ctr" rtl="0" fontAlgn="ctr"/>
                      <a:r>
                        <a:rPr lang="kk" sz="1100" b="0" i="0" u="none" strike="noStrike">
                          <a:solidFill>
                            <a:srgbClr val="000000"/>
                          </a:solidFill>
                          <a:latin typeface="Arial"/>
                          <a:cs typeface="Arial"/>
                        </a:rPr>
                        <a:t>I</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ctr"/>
                      <a:r>
                        <a:rPr lang="kk" sz="1100" b="0" i="0" u="none" strike="noStrike">
                          <a:solidFill>
                            <a:srgbClr val="000000"/>
                          </a:solidFill>
                          <a:latin typeface="Arial"/>
                          <a:cs typeface="Arial"/>
                        </a:rPr>
                        <a:t>Тауарларды өндіруге және қызметтерді ұсынуға арналған шығындар, барлығы</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мың теңге</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490,15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2 425,86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394,92%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8133730"/>
                  </a:ext>
                </a:extLst>
              </a:tr>
              <a:tr h="272807">
                <a:tc>
                  <a:txBody>
                    <a:bodyPr/>
                    <a:lstStyle/>
                    <a:p>
                      <a:pPr algn="ctr" rtl="0" fontAlgn="ctr"/>
                      <a:r>
                        <a:rPr lang="kk" sz="1100" b="0" i="0" u="none" strike="noStrike">
                          <a:solidFill>
                            <a:srgbClr val="000000"/>
                          </a:solidFill>
                          <a:latin typeface="Arial"/>
                          <a:cs typeface="Arial"/>
                        </a:rPr>
                        <a:t>1</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ctr"/>
                      <a:r>
                        <a:rPr lang="kk" sz="1100" b="0" i="0" u="none" strike="noStrike">
                          <a:solidFill>
                            <a:srgbClr val="000000"/>
                          </a:solidFill>
                          <a:latin typeface="Arial"/>
                          <a:cs typeface="Arial"/>
                        </a:rPr>
                        <a:t>Материалдық шығындар, барлығы</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t"/>
                      <a:r>
                        <a:rPr lang="kk" sz="1100" b="0" i="0" u="none" strike="noStrike">
                          <a:solidFill>
                            <a:srgbClr val="000000"/>
                          </a:solidFill>
                          <a:latin typeface="Arial"/>
                          <a:cs typeface="Arial"/>
                        </a:rPr>
                        <a:t>74,70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120,84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61,76%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6124804"/>
                  </a:ext>
                </a:extLst>
              </a:tr>
              <a:tr h="318780">
                <a:tc>
                  <a:txBody>
                    <a:bodyPr/>
                    <a:lstStyle/>
                    <a:p>
                      <a:pPr algn="ctr" rtl="0" fontAlgn="ctr"/>
                      <a:r>
                        <a:rPr lang="kk" sz="1100" b="0" i="0" u="none" strike="noStrike">
                          <a:solidFill>
                            <a:srgbClr val="000000"/>
                          </a:solidFill>
                          <a:latin typeface="Arial"/>
                          <a:cs typeface="Arial"/>
                        </a:rPr>
                        <a:t>2</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ctr"/>
                      <a:r>
                        <a:rPr lang="kk" sz="1100" b="0" i="0" u="none" strike="noStrike">
                          <a:solidFill>
                            <a:srgbClr val="000000"/>
                          </a:solidFill>
                          <a:latin typeface="Arial"/>
                          <a:cs typeface="Arial"/>
                        </a:rPr>
                        <a:t>Еңбекке ақы төлеу шығындары, барлығы</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411,27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2 276,53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453,54%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07940821"/>
                  </a:ext>
                </a:extLst>
              </a:tr>
              <a:tr h="318780">
                <a:tc>
                  <a:txBody>
                    <a:bodyPr/>
                    <a:lstStyle/>
                    <a:p>
                      <a:pPr algn="ctr" rtl="0" fontAlgn="ctr"/>
                      <a:r>
                        <a:rPr lang="kk" sz="1100" b="0" i="0" u="none" strike="noStrike">
                          <a:solidFill>
                            <a:srgbClr val="000000"/>
                          </a:solidFill>
                          <a:latin typeface="Arial"/>
                          <a:cs typeface="Arial"/>
                        </a:rPr>
                        <a:t>4</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ctr"/>
                      <a:r>
                        <a:rPr lang="kk" sz="1100" b="0" i="0" u="none" strike="noStrike">
                          <a:solidFill>
                            <a:srgbClr val="000000"/>
                          </a:solidFill>
                          <a:latin typeface="Arial"/>
                          <a:cs typeface="Arial"/>
                        </a:rPr>
                        <a:t>Өзге шығындар, барлығы</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4,18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28,49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581,66%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22210685"/>
                  </a:ext>
                </a:extLst>
              </a:tr>
              <a:tr h="458310">
                <a:tc>
                  <a:txBody>
                    <a:bodyPr/>
                    <a:lstStyle/>
                    <a:p>
                      <a:pPr algn="ctr" rtl="0" fontAlgn="ctr"/>
                      <a:r>
                        <a:rPr lang="kk" sz="1100" b="0" i="0" u="none" strike="noStrike">
                          <a:solidFill>
                            <a:srgbClr val="000000"/>
                          </a:solidFill>
                          <a:latin typeface="Arial"/>
                          <a:cs typeface="Arial"/>
                        </a:rPr>
                        <a:t>II</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ctr"/>
                      <a:r>
                        <a:rPr lang="kk" sz="1100" b="0" i="0" u="none" strike="noStrike">
                          <a:solidFill>
                            <a:srgbClr val="000000"/>
                          </a:solidFill>
                          <a:latin typeface="Arial"/>
                          <a:cs typeface="Arial"/>
                        </a:rPr>
                        <a:t>Барлық шығын</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490,15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2 425,86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394,92%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89586212"/>
                  </a:ext>
                </a:extLst>
              </a:tr>
              <a:tr h="525330">
                <a:tc>
                  <a:txBody>
                    <a:bodyPr/>
                    <a:lstStyle/>
                    <a:p>
                      <a:pPr algn="ctr" rtl="0" fontAlgn="ctr"/>
                      <a:r>
                        <a:rPr lang="kk" sz="1100" b="0" i="0" u="none" strike="noStrike">
                          <a:solidFill>
                            <a:srgbClr val="000000"/>
                          </a:solidFill>
                          <a:latin typeface="Arial"/>
                          <a:cs typeface="Arial"/>
                        </a:rPr>
                        <a:t>III</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ctr"/>
                      <a:r>
                        <a:rPr lang="kk" sz="1100" b="0" i="0" u="none" strike="noStrike">
                          <a:solidFill>
                            <a:srgbClr val="000000"/>
                          </a:solidFill>
                          <a:latin typeface="Arial"/>
                          <a:cs typeface="Arial"/>
                        </a:rPr>
                        <a:t>Пайда</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ea typeface="Roboto Light"/>
                          <a:cs typeface="Arial"/>
                        </a:rPr>
                        <a:t>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buClr>
                          <a:srgbClr val="000000"/>
                        </a:buClr>
                        <a:buSzPts val="1100"/>
                        <a:buFont typeface="Arial" panose="020B0604020202020204" pitchFamily="34" charset="0"/>
                        <a:buNone/>
                      </a:pPr>
                      <a:r>
                        <a:rPr lang="kk" sz="1100" b="0" i="0" u="none" strike="noStrike">
                          <a:solidFill>
                            <a:srgbClr val="000000"/>
                          </a:solidFill>
                          <a:latin typeface="Arial"/>
                        </a:rPr>
                        <a:t>0</a:t>
                      </a:r>
                      <a:endParaRPr lang="ru-KZ" sz="1100" b="0" i="0" u="none" strike="noStrike">
                        <a:solidFill>
                          <a:srgbClr val="000000"/>
                        </a:solidFill>
                        <a:effectLst/>
                        <a:latin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95780720"/>
                  </a:ext>
                </a:extLst>
              </a:tr>
              <a:tr h="432958">
                <a:tc>
                  <a:txBody>
                    <a:bodyPr/>
                    <a:lstStyle/>
                    <a:p>
                      <a:pPr algn="ctr" rtl="0" fontAlgn="ctr"/>
                      <a:r>
                        <a:rPr lang="kk" sz="1100" b="0" i="0" u="none" strike="noStrike">
                          <a:solidFill>
                            <a:srgbClr val="000000"/>
                          </a:solidFill>
                          <a:latin typeface="Arial"/>
                          <a:cs typeface="Arial"/>
                        </a:rPr>
                        <a:t>IV</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ctr"/>
                      <a:r>
                        <a:rPr lang="kk" sz="1100" b="0" i="0" u="none" strike="noStrike">
                          <a:solidFill>
                            <a:srgbClr val="000000"/>
                          </a:solidFill>
                          <a:latin typeface="Arial"/>
                          <a:cs typeface="Arial"/>
                        </a:rPr>
                        <a:t>Барлық пайда</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490,15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97,03848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-80,20%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28021819"/>
                  </a:ext>
                </a:extLst>
              </a:tr>
              <a:tr h="432958">
                <a:tc>
                  <a:txBody>
                    <a:bodyPr/>
                    <a:lstStyle/>
                    <a:p>
                      <a:pPr algn="ctr" rtl="0" fontAlgn="ctr"/>
                      <a:r>
                        <a:rPr lang="kk" sz="1100" b="0" i="0" u="none" strike="noStrike">
                          <a:solidFill>
                            <a:srgbClr val="000000"/>
                          </a:solidFill>
                          <a:latin typeface="Arial"/>
                          <a:cs typeface="Arial"/>
                        </a:rPr>
                        <a:t>V </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ctr"/>
                      <a:r>
                        <a:rPr lang="kk" sz="1100" b="0" i="0" u="none" strike="noStrike">
                          <a:solidFill>
                            <a:srgbClr val="000000"/>
                          </a:solidFill>
                          <a:latin typeface="Arial"/>
                          <a:cs typeface="Arial"/>
                        </a:rPr>
                        <a:t>Көрсетілетін қызметтер көлемі</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мың м3</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9,89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1,96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-80,20%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083044"/>
                  </a:ext>
                </a:extLst>
              </a:tr>
              <a:tr h="432958">
                <a:tc>
                  <a:txBody>
                    <a:bodyPr/>
                    <a:lstStyle/>
                    <a:p>
                      <a:pPr algn="ctr" rtl="0" fontAlgn="ctr"/>
                      <a:r>
                        <a:rPr lang="kk" sz="1100" b="0" i="0" u="none" strike="noStrike">
                          <a:solidFill>
                            <a:srgbClr val="000000"/>
                          </a:solidFill>
                          <a:latin typeface="Arial"/>
                          <a:cs typeface="Arial"/>
                        </a:rPr>
                        <a:t>VI</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ctr"/>
                      <a:r>
                        <a:rPr lang="kk" sz="1100" b="0" i="0" u="none" strike="noStrike">
                          <a:solidFill>
                            <a:srgbClr val="000000"/>
                          </a:solidFill>
                          <a:latin typeface="Arial"/>
                          <a:cs typeface="Arial"/>
                        </a:rPr>
                        <a:t>Тариф (ҚҚС-сыз)</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dirty="0">
                          <a:solidFill>
                            <a:srgbClr val="000000"/>
                          </a:solidFill>
                          <a:latin typeface="Arial"/>
                          <a:cs typeface="Arial"/>
                        </a:rPr>
                        <a:t>теңге/м3</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cs typeface="Arial"/>
                        </a:rPr>
                        <a:t>49,56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kk" sz="1100" b="0" i="0" u="none" strike="noStrike">
                          <a:solidFill>
                            <a:srgbClr val="000000"/>
                          </a:solidFill>
                          <a:latin typeface="Arial"/>
                        </a:rPr>
                        <a:t>49,56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KZ" sz="1800" b="0" i="0" u="none" strike="noStrike" dirty="0">
                          <a:solidFill>
                            <a:srgbClr val="000000"/>
                          </a:solidFill>
                          <a:effectLst/>
                          <a:latin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44853059"/>
                  </a:ext>
                </a:extLst>
              </a:tr>
            </a:tbl>
          </a:graphicData>
        </a:graphic>
      </p:graphicFrame>
      <p:sp>
        <p:nvSpPr>
          <p:cNvPr id="11" name="Прямоугольник 10">
            <a:extLst>
              <a:ext uri="{FF2B5EF4-FFF2-40B4-BE49-F238E27FC236}">
                <a16:creationId xmlns:a16="http://schemas.microsoft.com/office/drawing/2014/main" id="{4205628A-7BC5-4AD5-BCEA-AD3226B4EA2A}"/>
              </a:ext>
            </a:extLst>
          </p:cNvPr>
          <p:cNvSpPr/>
          <p:nvPr/>
        </p:nvSpPr>
        <p:spPr>
          <a:xfrm>
            <a:off x="0" y="1"/>
            <a:ext cx="12190413" cy="783500"/>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r>
              <a:rPr lang="kk" dirty="0">
                <a:solidFill>
                  <a:srgbClr val="FFFFFF"/>
                </a:solidFill>
                <a:effectLst>
                  <a:outerShdw blurRad="38100" dist="38100" dir="2700000" algn="tl">
                    <a:srgbClr val="000000">
                      <a:alpha val="43137"/>
                    </a:srgbClr>
                  </a:outerShdw>
                </a:effectLst>
                <a:latin typeface="Arial"/>
              </a:rPr>
              <a:t>Қоғамның  сарқынды суларды бұру жөніндегі қызметінің 2025 жылғы </a:t>
            </a:r>
          </a:p>
          <a:p>
            <a:r>
              <a:rPr lang="kk" dirty="0">
                <a:solidFill>
                  <a:srgbClr val="FFFFFF"/>
                </a:solidFill>
                <a:effectLst>
                  <a:outerShdw blurRad="38100" dist="38100" dir="2700000" algn="tl">
                    <a:srgbClr val="000000">
                      <a:alpha val="43137"/>
                    </a:srgbClr>
                  </a:outerShdw>
                </a:effectLst>
                <a:latin typeface="Arial"/>
              </a:rPr>
              <a:t>1-тоқсандағы тарифтік сметаларының орындалуы  </a:t>
            </a:r>
          </a:p>
          <a:p>
            <a:pPr rtl="0"/>
            <a:endParaRPr kumimoji="0" lang="ru-RU" sz="155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pic>
        <p:nvPicPr>
          <p:cNvPr id="18" name="Рисунок 17">
            <a:extLst>
              <a:ext uri="{FF2B5EF4-FFF2-40B4-BE49-F238E27FC236}">
                <a16:creationId xmlns:a16="http://schemas.microsoft.com/office/drawing/2014/main" id="{7A40E63E-AF51-4377-9029-0BCC724B8544}"/>
              </a:ext>
            </a:extLst>
          </p:cNvPr>
          <p:cNvPicPr>
            <a:picLocks noChangeAspect="1"/>
          </p:cNvPicPr>
          <p:nvPr/>
        </p:nvPicPr>
        <p:blipFill>
          <a:blip r:embed="rId4"/>
          <a:stretch>
            <a:fillRect/>
          </a:stretch>
        </p:blipFill>
        <p:spPr>
          <a:xfrm>
            <a:off x="10216928" y="123515"/>
            <a:ext cx="1782934" cy="414805"/>
          </a:xfrm>
          <a:prstGeom prst="rect">
            <a:avLst/>
          </a:prstGeom>
        </p:spPr>
      </p:pic>
    </p:spTree>
    <p:extLst>
      <p:ext uri="{BB962C8B-B14F-4D97-AF65-F5344CB8AC3E}">
        <p14:creationId xmlns:p14="http://schemas.microsoft.com/office/powerpoint/2010/main" val="604093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A0B64582-08AA-4492-BDFA-41F98BDC701F}"/>
              </a:ext>
            </a:extLst>
          </p:cNvPr>
          <p:cNvSpPr/>
          <p:nvPr/>
        </p:nvSpPr>
        <p:spPr>
          <a:xfrm>
            <a:off x="0" y="-19141"/>
            <a:ext cx="12190413" cy="719174"/>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kk" sz="1500" b="1" i="0" u="none" strike="noStrike" kern="1200" cap="none" spc="0" normalizeH="0" baseline="0" noProof="0">
                <a:ln>
                  <a:noFill/>
                </a:ln>
                <a:solidFill>
                  <a:srgbClr val="FFFFFF"/>
                </a:solidFill>
                <a:uLnTx/>
                <a:uFillTx/>
                <a:latin typeface="Arial"/>
                <a:cs typeface="Arial"/>
              </a:rPr>
              <a:t> </a:t>
            </a:r>
            <a:r>
              <a:rPr kumimoji="0" lang="kk"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a:cs typeface="Arial"/>
              </a:rPr>
              <a:t>Мұнайды тасымалдау бойынша қосымша қызметтер (реттелетін қызметтер)</a:t>
            </a:r>
            <a:endParaRPr kumimoji="0" lang="ru-RU" sz="155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endParaRPr>
          </a:p>
        </p:txBody>
      </p:sp>
      <p:graphicFrame>
        <p:nvGraphicFramePr>
          <p:cNvPr id="8" name="Таблица 7">
            <a:extLst>
              <a:ext uri="{FF2B5EF4-FFF2-40B4-BE49-F238E27FC236}">
                <a16:creationId xmlns:a16="http://schemas.microsoft.com/office/drawing/2014/main" id="{D1469A9D-3369-47E7-B23D-351683CE47B3}"/>
              </a:ext>
            </a:extLst>
          </p:cNvPr>
          <p:cNvGraphicFramePr>
            <a:graphicFrameLocks noGrp="1"/>
          </p:cNvGraphicFramePr>
          <p:nvPr/>
        </p:nvGraphicFramePr>
        <p:xfrm>
          <a:off x="262558" y="736600"/>
          <a:ext cx="5508916" cy="5645524"/>
        </p:xfrm>
        <a:graphic>
          <a:graphicData uri="http://schemas.openxmlformats.org/drawingml/2006/table">
            <a:tbl>
              <a:tblPr/>
              <a:tblGrid>
                <a:gridCol w="432048">
                  <a:extLst>
                    <a:ext uri="{9D8B030D-6E8A-4147-A177-3AD203B41FA5}">
                      <a16:colId xmlns:a16="http://schemas.microsoft.com/office/drawing/2014/main" val="2724909994"/>
                    </a:ext>
                  </a:extLst>
                </a:gridCol>
                <a:gridCol w="2381465">
                  <a:extLst>
                    <a:ext uri="{9D8B030D-6E8A-4147-A177-3AD203B41FA5}">
                      <a16:colId xmlns:a16="http://schemas.microsoft.com/office/drawing/2014/main" val="3788532555"/>
                    </a:ext>
                  </a:extLst>
                </a:gridCol>
                <a:gridCol w="481260">
                  <a:extLst>
                    <a:ext uri="{9D8B030D-6E8A-4147-A177-3AD203B41FA5}">
                      <a16:colId xmlns:a16="http://schemas.microsoft.com/office/drawing/2014/main" val="2188766741"/>
                    </a:ext>
                  </a:extLst>
                </a:gridCol>
                <a:gridCol w="953699">
                  <a:extLst>
                    <a:ext uri="{9D8B030D-6E8A-4147-A177-3AD203B41FA5}">
                      <a16:colId xmlns:a16="http://schemas.microsoft.com/office/drawing/2014/main" val="907176"/>
                    </a:ext>
                  </a:extLst>
                </a:gridCol>
                <a:gridCol w="720080">
                  <a:extLst>
                    <a:ext uri="{9D8B030D-6E8A-4147-A177-3AD203B41FA5}">
                      <a16:colId xmlns:a16="http://schemas.microsoft.com/office/drawing/2014/main" val="1194239130"/>
                    </a:ext>
                  </a:extLst>
                </a:gridCol>
                <a:gridCol w="540364">
                  <a:extLst>
                    <a:ext uri="{9D8B030D-6E8A-4147-A177-3AD203B41FA5}">
                      <a16:colId xmlns:a16="http://schemas.microsoft.com/office/drawing/2014/main" val="2806856020"/>
                    </a:ext>
                  </a:extLst>
                </a:gridCol>
              </a:tblGrid>
              <a:tr h="369937">
                <a:tc gridSpan="6">
                  <a:txBody>
                    <a:bodyPr/>
                    <a:lstStyle/>
                    <a:p>
                      <a:pPr marL="0" marR="0" lvl="0" indent="0" algn="ctr" defTabSz="914309" rtl="0" eaLnBrk="1" fontAlgn="ctr" latinLnBrk="0" hangingPunct="1">
                        <a:lnSpc>
                          <a:spcPct val="100000"/>
                        </a:lnSpc>
                        <a:spcBef>
                          <a:spcPct val="0"/>
                        </a:spcBef>
                        <a:spcAft>
                          <a:spcPct val="0"/>
                        </a:spcAft>
                        <a:buClrTx/>
                        <a:buSzTx/>
                        <a:buFontTx/>
                        <a:buNone/>
                        <a:defRPr/>
                      </a:pPr>
                      <a:r>
                        <a:rPr lang="kk" sz="1000" b="1" i="0" u="none" strike="noStrike">
                          <a:latin typeface="Arial"/>
                          <a:cs typeface="Arial"/>
                        </a:rPr>
                        <a:t>Т. Қасымов атындағы МАС-та т/ж </a:t>
                      </a:r>
                      <a:r>
                        <a:rPr lang="kk" sz="900" b="1" i="0" u="none" strike="noStrike">
                          <a:latin typeface="Arial"/>
                          <a:cs typeface="Arial"/>
                        </a:rPr>
                        <a:t>цистерналарына</a:t>
                      </a:r>
                      <a:r>
                        <a:rPr lang="kk" sz="1000" b="1" i="0" u="none" strike="noStrike">
                          <a:latin typeface="Arial"/>
                          <a:cs typeface="Arial"/>
                        </a:rPr>
                        <a:t> мұнай құю</a:t>
                      </a:r>
                      <a:endParaRPr lang="ru-RU"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hMerge="1">
                  <a:txBody>
                    <a:bodyPr/>
                    <a:lstStyle/>
                    <a:p>
                      <a:pPr algn="l" fontAlgn="ctr"/>
                      <a:endParaRPr lang="ru-KZ" sz="6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TlToBr w="12700" cmpd="sng">
                      <a:noFill/>
                      <a:prstDash val="solid"/>
                    </a:lnTlToBr>
                    <a:lnBlToTr w="12700" cmpd="sng">
                      <a:noFill/>
                      <a:prstDash val="solid"/>
                    </a:lnBlToTr>
                  </a:tcPr>
                </a:tc>
                <a:tc hMerge="1">
                  <a:txBody>
                    <a:bodyPr/>
                    <a:lstStyle/>
                    <a:p>
                      <a:pPr algn="l" fontAlgn="ctr"/>
                      <a:endParaRPr lang="ru-KZ" sz="6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TlToBr w="12700" cmpd="sng">
                      <a:noFill/>
                      <a:prstDash val="solid"/>
                    </a:lnTlToBr>
                    <a:lnBlToTr w="12700" cmpd="sng">
                      <a:noFill/>
                      <a:prstDash val="solid"/>
                    </a:lnBlToTr>
                  </a:tcPr>
                </a:tc>
                <a:tc hMerge="1">
                  <a:txBody>
                    <a:bodyPr/>
                    <a:lstStyle/>
                    <a:p>
                      <a:pPr algn="l" fontAlgn="ctr"/>
                      <a:endParaRPr lang="ru-KZ" sz="6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TlToBr w="12700" cmpd="sng">
                      <a:noFill/>
                      <a:prstDash val="solid"/>
                    </a:lnTlToBr>
                    <a:lnBlToTr w="12700" cmpd="sng">
                      <a:noFill/>
                      <a:prstDash val="solid"/>
                    </a:lnBlToTr>
                  </a:tcPr>
                </a:tc>
                <a:tc hMerge="1">
                  <a:txBody>
                    <a:bodyPr/>
                    <a:lstStyle/>
                    <a:p>
                      <a:pPr algn="l" fontAlgn="ctr"/>
                      <a:endParaRPr lang="ru-KZ" sz="6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TlToBr w="12700" cmpd="sng">
                      <a:noFill/>
                      <a:prstDash val="solid"/>
                    </a:lnTlToBr>
                    <a:lnBlToTr w="12700" cmpd="sng">
                      <a:noFill/>
                      <a:prstDash val="solid"/>
                    </a:lnBlToTr>
                  </a:tcPr>
                </a:tc>
                <a:tc hMerge="1">
                  <a:txBody>
                    <a:bodyPr/>
                    <a:lstStyle/>
                    <a:p>
                      <a:pPr algn="l" fontAlgn="ctr"/>
                      <a:endParaRPr lang="ru-KZ" sz="6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93681215"/>
                  </a:ext>
                </a:extLst>
              </a:tr>
              <a:tr h="1001753">
                <a:tc>
                  <a:txBody>
                    <a:bodyPr/>
                    <a:lstStyle/>
                    <a:p>
                      <a:pPr algn="ctr" rtl="0" fontAlgn="ctr"/>
                      <a:r>
                        <a:rPr lang="kk" sz="700" b="0" i="0" u="none" strike="noStrike">
                          <a:solidFill>
                            <a:srgbClr val="000000"/>
                          </a:solidFill>
                          <a:latin typeface="Arial"/>
                          <a:cs typeface="Arial"/>
                        </a:rPr>
                        <a:t>№ р/б</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Көрсеткіштер атауы</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Өлшем бірлігі</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Бекітілген тарифтік сметада көзделген </a:t>
                      </a:r>
                      <a:br>
                        <a:rPr lang="kk" sz="700" b="0" i="0" u="none" strike="noStrike">
                          <a:solidFill>
                            <a:srgbClr val="000000"/>
                          </a:solidFill>
                          <a:latin typeface="Arial"/>
                          <a:cs typeface="Arial"/>
                        </a:rPr>
                      </a:br>
                      <a:r>
                        <a:rPr lang="kk" sz="700" b="0" i="0" u="none" strike="noStrike">
                          <a:solidFill>
                            <a:srgbClr val="000000"/>
                          </a:solidFill>
                          <a:latin typeface="Arial"/>
                          <a:cs typeface="Arial"/>
                        </a:rPr>
                        <a:t>("ҚазТрансОйл" АҚ 26.12.2024 жылғы №139 бұйрығы)</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kk" sz="700" b="0" i="0" u="none" strike="noStrike">
                          <a:solidFill>
                            <a:srgbClr val="000000"/>
                          </a:solidFill>
                          <a:latin typeface="Arial"/>
                          <a:cs typeface="Arial"/>
                        </a:rPr>
                        <a:t>2025 жылғы 1-жартыжылдықтағы тарифтік сметаның нақты қалыптасқан көрсеткіштері</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Ауытқу,  %-бен</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43230713"/>
                  </a:ext>
                </a:extLst>
              </a:tr>
              <a:tr h="124288">
                <a:tc>
                  <a:txBody>
                    <a:bodyPr/>
                    <a:lstStyle/>
                    <a:p>
                      <a:pPr algn="ctr" rtl="0" fontAlgn="ctr"/>
                      <a:r>
                        <a:rPr lang="kk" sz="700" b="0" i="0" u="none" strike="noStrike">
                          <a:solidFill>
                            <a:srgbClr val="000000"/>
                          </a:solidFill>
                          <a:latin typeface="Arial"/>
                          <a:cs typeface="Arial"/>
                        </a:rPr>
                        <a:t>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kk" sz="700" b="0" i="0" u="none" strike="noStrike">
                          <a:solidFill>
                            <a:srgbClr val="000000"/>
                          </a:solidFill>
                          <a:latin typeface="Arial"/>
                          <a:cs typeface="Arial"/>
                        </a:rPr>
                        <a:t>5</a:t>
                      </a:r>
                      <a:endParaRPr lang="ru-KZ" sz="75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6</a:t>
                      </a:r>
                      <a:endParaRPr lang="ru-KZ" sz="75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2505221"/>
                  </a:ext>
                </a:extLst>
              </a:tr>
              <a:tr h="318160">
                <a:tc>
                  <a:txBody>
                    <a:bodyPr/>
                    <a:lstStyle/>
                    <a:p>
                      <a:pPr algn="ctr" rtl="0" fontAlgn="ctr"/>
                      <a:r>
                        <a:rPr lang="kk" sz="700" b="0" i="0" u="none" strike="noStrike">
                          <a:solidFill>
                            <a:srgbClr val="000000"/>
                          </a:solidFill>
                          <a:latin typeface="Arial"/>
                          <a:cs typeface="Arial"/>
                        </a:rPr>
                        <a:t>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Тауарларды өндіруге және қызметтер көрсетуге арналған шығындар, барлығы, оның ішінде: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мың теңге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4 670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1 125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-76%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82244323"/>
                  </a:ext>
                </a:extLst>
              </a:tr>
              <a:tr h="228615">
                <a:tc>
                  <a:txBody>
                    <a:bodyPr/>
                    <a:lstStyle/>
                    <a:p>
                      <a:pPr algn="ctr" rtl="0" fontAlgn="ctr"/>
                      <a:r>
                        <a:rPr lang="kk" sz="700" b="0" i="0" u="none" strike="noStrike">
                          <a:solidFill>
                            <a:srgbClr val="000000"/>
                          </a:solidFill>
                          <a:latin typeface="Arial"/>
                          <a:cs typeface="Arial"/>
                        </a:rPr>
                        <a:t>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Материалдық шығындар, барлығы, оның ішінде: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889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51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-94%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0290104"/>
                  </a:ext>
                </a:extLst>
              </a:tr>
              <a:tr h="168311">
                <a:tc>
                  <a:txBody>
                    <a:bodyPr/>
                    <a:lstStyle/>
                    <a:p>
                      <a:pPr algn="ctr" rtl="0" fontAlgn="ctr"/>
                      <a:r>
                        <a:rPr lang="kk" sz="700" b="0" i="0" u="none" strike="noStrike">
                          <a:solidFill>
                            <a:srgbClr val="000000"/>
                          </a:solidFill>
                          <a:latin typeface="Arial"/>
                          <a:cs typeface="Arial"/>
                        </a:rPr>
                        <a:t>1.1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Шикізат және материалдар</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675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kk" sz="700" b="0" i="0" u="none" strike="noStrike">
                          <a:solidFill>
                            <a:srgbClr val="000000"/>
                          </a:solidFill>
                          <a:latin typeface="Arial"/>
                        </a:rPr>
                        <a:t>22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-97%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7472238"/>
                  </a:ext>
                </a:extLst>
              </a:tr>
              <a:tr h="124288">
                <a:tc>
                  <a:txBody>
                    <a:bodyPr/>
                    <a:lstStyle/>
                    <a:p>
                      <a:pPr algn="ctr" rtl="0" fontAlgn="ctr"/>
                      <a:r>
                        <a:rPr lang="kk" sz="700" b="0" i="0" u="none" strike="noStrike">
                          <a:solidFill>
                            <a:srgbClr val="000000"/>
                          </a:solidFill>
                          <a:latin typeface="Arial"/>
                          <a:cs typeface="Arial"/>
                        </a:rPr>
                        <a:t>1.2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Энергия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214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kk" sz="700" b="0" i="0" u="none" strike="noStrike">
                          <a:solidFill>
                            <a:srgbClr val="000000"/>
                          </a:solidFill>
                          <a:latin typeface="Arial"/>
                        </a:rPr>
                        <a:t>30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kk" sz="700" b="0" i="0" u="none" strike="noStrike">
                          <a:solidFill>
                            <a:srgbClr val="000000"/>
                          </a:solidFill>
                          <a:latin typeface="Arial"/>
                        </a:rPr>
                        <a:t>-86%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063100744"/>
                  </a:ext>
                </a:extLst>
              </a:tr>
              <a:tr h="248576">
                <a:tc>
                  <a:txBody>
                    <a:bodyPr/>
                    <a:lstStyle/>
                    <a:p>
                      <a:pPr algn="ctr" rtl="0" fontAlgn="ctr"/>
                      <a:r>
                        <a:rPr lang="kk" sz="700" b="0" i="0" u="none" strike="noStrike">
                          <a:solidFill>
                            <a:srgbClr val="000000"/>
                          </a:solidFill>
                          <a:latin typeface="Arial"/>
                          <a:cs typeface="Arial"/>
                        </a:rPr>
                        <a:t>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Еңбекақы төлеуге арналған шығыстар, барлығы, оның ішінде: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2 627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665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-75%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70279953"/>
                  </a:ext>
                </a:extLst>
              </a:tr>
              <a:tr h="280401">
                <a:tc>
                  <a:txBody>
                    <a:bodyPr/>
                    <a:lstStyle/>
                    <a:p>
                      <a:pPr algn="ctr" rtl="0" fontAlgn="ctr"/>
                      <a:r>
                        <a:rPr lang="kk" sz="700" b="0" i="0" u="none" strike="noStrike">
                          <a:solidFill>
                            <a:srgbClr val="000000"/>
                          </a:solidFill>
                          <a:latin typeface="Arial"/>
                          <a:cs typeface="Arial"/>
                        </a:rPr>
                        <a:t>2.1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Өндірістік персоналдың жалақысы</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2 342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kk" sz="700" b="0" i="0" u="none" strike="noStrike">
                          <a:solidFill>
                            <a:srgbClr val="000000"/>
                          </a:solidFill>
                          <a:latin typeface="Arial"/>
                        </a:rPr>
                        <a:t>595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-75%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35733275"/>
                  </a:ext>
                </a:extLst>
              </a:tr>
              <a:tr h="152410">
                <a:tc>
                  <a:txBody>
                    <a:bodyPr/>
                    <a:lstStyle/>
                    <a:p>
                      <a:pPr algn="ctr" rtl="0" fontAlgn="ctr"/>
                      <a:r>
                        <a:rPr lang="kk" sz="700" b="0" i="0" u="none" strike="noStrike">
                          <a:solidFill>
                            <a:srgbClr val="000000"/>
                          </a:solidFill>
                          <a:latin typeface="Arial"/>
                          <a:cs typeface="Arial"/>
                        </a:rPr>
                        <a:t>2.2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Әлеуметтік салық және әлеуметтік аударымдары</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kk" sz="700" b="0" i="0" u="none" strike="noStrike">
                          <a:solidFill>
                            <a:srgbClr val="000000"/>
                          </a:solidFill>
                          <a:latin typeface="Arial"/>
                        </a:rPr>
                        <a:t>58</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-71%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01712622"/>
                  </a:ext>
                </a:extLst>
              </a:tr>
              <a:tr h="248576">
                <a:tc>
                  <a:txBody>
                    <a:bodyPr/>
                    <a:lstStyle/>
                    <a:p>
                      <a:pPr algn="ctr" rtl="0" fontAlgn="ctr"/>
                      <a:r>
                        <a:rPr lang="kk" sz="700" b="0" i="0" u="none" strike="noStrike">
                          <a:solidFill>
                            <a:srgbClr val="000000"/>
                          </a:solidFill>
                          <a:latin typeface="Arial"/>
                          <a:cs typeface="Arial"/>
                        </a:rPr>
                        <a:t>2.3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Міндетті әлеуметтік медициналық сақтандыру</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85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kk" sz="700" b="0" i="0" u="none" strike="noStrike">
                          <a:solidFill>
                            <a:srgbClr val="000000"/>
                          </a:solidFill>
                          <a:latin typeface="Arial"/>
                        </a:rPr>
                        <a:t>12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-86%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56783928"/>
                  </a:ext>
                </a:extLst>
              </a:tr>
              <a:tr h="124288">
                <a:tc>
                  <a:txBody>
                    <a:bodyPr/>
                    <a:lstStyle/>
                    <a:p>
                      <a:pPr algn="ctr" rtl="0" fontAlgn="ctr"/>
                      <a:r>
                        <a:rPr lang="kk" sz="700" b="0" i="0" u="none" strike="noStrike">
                          <a:solidFill>
                            <a:srgbClr val="000000"/>
                          </a:solidFill>
                          <a:latin typeface="Arial"/>
                          <a:cs typeface="Arial"/>
                        </a:rPr>
                        <a:t>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Амортизация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kk" sz="700" b="0" i="0" u="none" strike="noStrike">
                          <a:solidFill>
                            <a:srgbClr val="000000"/>
                          </a:solidFill>
                          <a:latin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30555239"/>
                  </a:ext>
                </a:extLst>
              </a:tr>
              <a:tr h="124288">
                <a:tc>
                  <a:txBody>
                    <a:bodyPr/>
                    <a:lstStyle/>
                    <a:p>
                      <a:pPr algn="ctr" rtl="0" fontAlgn="ctr"/>
                      <a:r>
                        <a:rPr lang="kk" sz="700" b="0" i="0" u="none" strike="noStrike">
                          <a:solidFill>
                            <a:srgbClr val="000000"/>
                          </a:solidFill>
                          <a:latin typeface="Arial"/>
                          <a:cs typeface="Arial"/>
                        </a:rPr>
                        <a:t>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Өзге де шығындар, барлығы, оның ішінде: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1 154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408</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-65%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86828939"/>
                  </a:ext>
                </a:extLst>
              </a:tr>
              <a:tr h="124288">
                <a:tc>
                  <a:txBody>
                    <a:bodyPr/>
                    <a:lstStyle/>
                    <a:p>
                      <a:pPr algn="ctr" rtl="0" fontAlgn="ctr"/>
                      <a:r>
                        <a:rPr lang="kk" sz="700" b="0" i="0" u="none" strike="noStrike">
                          <a:solidFill>
                            <a:srgbClr val="000000"/>
                          </a:solidFill>
                          <a:latin typeface="Arial"/>
                          <a:cs typeface="Arial"/>
                        </a:rPr>
                        <a:t>4.1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Кадрларды даярлау</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60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kk" sz="700" b="0" i="0" u="none" strike="noStrike">
                          <a:solidFill>
                            <a:srgbClr val="000000"/>
                          </a:solidFill>
                          <a:latin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2341443"/>
                  </a:ext>
                </a:extLst>
              </a:tr>
              <a:tr h="124288">
                <a:tc>
                  <a:txBody>
                    <a:bodyPr/>
                    <a:lstStyle/>
                    <a:p>
                      <a:pPr algn="ctr" rtl="0" fontAlgn="ctr"/>
                      <a:r>
                        <a:rPr lang="kk" sz="700" b="0" i="0" u="none" strike="noStrike">
                          <a:solidFill>
                            <a:srgbClr val="000000"/>
                          </a:solidFill>
                          <a:latin typeface="Arial"/>
                          <a:cs typeface="Arial"/>
                        </a:rPr>
                        <a:t>4.2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Сақтандыру</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81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kk" sz="700" b="0" i="0" u="none" strike="noStrike">
                          <a:solidFill>
                            <a:srgbClr val="000000"/>
                          </a:solidFill>
                          <a:latin typeface="Arial"/>
                        </a:rPr>
                        <a:t>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-96%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05699885"/>
                  </a:ext>
                </a:extLst>
              </a:tr>
              <a:tr h="124288">
                <a:tc>
                  <a:txBody>
                    <a:bodyPr/>
                    <a:lstStyle/>
                    <a:p>
                      <a:pPr algn="ctr" rtl="0" fontAlgn="ctr"/>
                      <a:r>
                        <a:rPr lang="kk" sz="700" b="0" i="0" u="none" strike="noStrike">
                          <a:solidFill>
                            <a:srgbClr val="000000"/>
                          </a:solidFill>
                          <a:latin typeface="Arial"/>
                          <a:cs typeface="Arial"/>
                        </a:rPr>
                        <a:t>4.3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Ведомстводан тыс  және өрт күзеті</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1 013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kk" sz="700" b="0" i="0" u="none" strike="noStrike">
                          <a:solidFill>
                            <a:srgbClr val="000000"/>
                          </a:solidFill>
                          <a:latin typeface="Arial"/>
                        </a:rPr>
                        <a:t>289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-71%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35714070"/>
                  </a:ext>
                </a:extLst>
              </a:tr>
              <a:tr h="124288">
                <a:tc>
                  <a:txBody>
                    <a:bodyPr/>
                    <a:lstStyle/>
                    <a:p>
                      <a:pPr algn="ctr" rtl="0" fontAlgn="ctr"/>
                      <a:r>
                        <a:rPr lang="kk" sz="700" b="0" i="0" u="none" strike="noStrike">
                          <a:solidFill>
                            <a:srgbClr val="000000"/>
                          </a:solidFill>
                          <a:latin typeface="Arial"/>
                          <a:cs typeface="Arial"/>
                        </a:rPr>
                        <a:t>4.4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Метрология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kk" sz="700" b="0" i="0" u="none" strike="noStrike">
                          <a:solidFill>
                            <a:srgbClr val="000000"/>
                          </a:solidFill>
                          <a:latin typeface="Arial"/>
                        </a:rPr>
                        <a:t>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38766043"/>
                  </a:ext>
                </a:extLst>
              </a:tr>
              <a:tr h="148769">
                <a:tc>
                  <a:txBody>
                    <a:bodyPr/>
                    <a:lstStyle/>
                    <a:p>
                      <a:pPr algn="ctr" rtl="0" fontAlgn="ctr"/>
                      <a:r>
                        <a:rPr lang="kk" sz="700" b="0" i="0" u="none" strike="noStrike">
                          <a:solidFill>
                            <a:srgbClr val="000000"/>
                          </a:solidFill>
                          <a:latin typeface="Arial"/>
                          <a:cs typeface="Arial"/>
                        </a:rPr>
                        <a:t>4.5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Өндірістік сипаттағы жұмыстар мен қызметтер</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kk" sz="700" b="0" i="0" u="none" strike="noStrike">
                          <a:solidFill>
                            <a:srgbClr val="000000"/>
                          </a:solidFill>
                          <a:latin typeface="Arial"/>
                        </a:rPr>
                        <a:t>110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6566699"/>
                  </a:ext>
                </a:extLst>
              </a:tr>
              <a:tr h="124288">
                <a:tc>
                  <a:txBody>
                    <a:bodyPr/>
                    <a:lstStyle/>
                    <a:p>
                      <a:pPr algn="ctr" rtl="0" fontAlgn="ctr"/>
                      <a:r>
                        <a:rPr lang="kk" sz="700" b="0" i="0" u="none" strike="noStrike">
                          <a:solidFill>
                            <a:srgbClr val="000000"/>
                          </a:solidFill>
                          <a:latin typeface="Arial"/>
                          <a:cs typeface="Arial"/>
                        </a:rPr>
                        <a:t>II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Кезеңдегі барлық шығыстар, оның ішінде: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633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66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-90%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05629087"/>
                  </a:ext>
                </a:extLst>
              </a:tr>
              <a:tr h="248576">
                <a:tc>
                  <a:txBody>
                    <a:bodyPr/>
                    <a:lstStyle/>
                    <a:p>
                      <a:pPr algn="ctr" rtl="0" fontAlgn="ctr"/>
                      <a:r>
                        <a:rPr lang="kk" sz="700" b="0" i="0" u="none" strike="noStrike">
                          <a:solidFill>
                            <a:srgbClr val="000000"/>
                          </a:solidFill>
                          <a:latin typeface="Arial"/>
                          <a:cs typeface="Arial"/>
                        </a:rPr>
                        <a:t>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Жалпы және әкімшілік шығыстар,  оның ішінде барлығы:</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633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66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-90%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16553829"/>
                  </a:ext>
                </a:extLst>
              </a:tr>
              <a:tr h="124288">
                <a:tc>
                  <a:txBody>
                    <a:bodyPr/>
                    <a:lstStyle/>
                    <a:p>
                      <a:pPr algn="ctr" rtl="0" fontAlgn="ctr"/>
                      <a:r>
                        <a:rPr lang="kk" sz="700" b="0" i="0" u="none" strike="noStrike">
                          <a:solidFill>
                            <a:srgbClr val="000000"/>
                          </a:solidFill>
                          <a:latin typeface="Arial"/>
                          <a:cs typeface="Arial"/>
                        </a:rPr>
                        <a:t>5.1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Банк қызметтері</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kk" sz="700" b="0" i="0" u="none" strike="noStrike">
                          <a:solidFill>
                            <a:srgbClr val="000000"/>
                          </a:solidFill>
                          <a:latin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75581813"/>
                  </a:ext>
                </a:extLst>
              </a:tr>
              <a:tr h="124288">
                <a:tc>
                  <a:txBody>
                    <a:bodyPr/>
                    <a:lstStyle/>
                    <a:p>
                      <a:pPr algn="ctr" rtl="0" fontAlgn="ctr"/>
                      <a:r>
                        <a:rPr lang="kk" sz="700" b="0" i="0" u="none" strike="noStrike">
                          <a:solidFill>
                            <a:srgbClr val="000000"/>
                          </a:solidFill>
                          <a:latin typeface="Arial"/>
                          <a:cs typeface="Arial"/>
                        </a:rPr>
                        <a:t>5.2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Салықтар және бюджетке төленетін басқа да төлемдер</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633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kk" sz="700" b="0" i="0" u="none" strike="noStrike">
                          <a:solidFill>
                            <a:srgbClr val="000000"/>
                          </a:solidFill>
                          <a:latin typeface="Arial"/>
                        </a:rPr>
                        <a:t>66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-90%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842638"/>
                  </a:ext>
                </a:extLst>
              </a:tr>
              <a:tr h="124288">
                <a:tc>
                  <a:txBody>
                    <a:bodyPr/>
                    <a:lstStyle/>
                    <a:p>
                      <a:pPr algn="ctr" rtl="0" fontAlgn="ctr"/>
                      <a:r>
                        <a:rPr lang="kk" sz="700" b="0" i="0" u="none" strike="noStrike">
                          <a:solidFill>
                            <a:srgbClr val="000000"/>
                          </a:solidFill>
                          <a:latin typeface="Arial"/>
                          <a:cs typeface="Arial"/>
                        </a:rPr>
                        <a:t>III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Барлық шығын</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5 304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1 191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-78%</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18980860"/>
                  </a:ext>
                </a:extLst>
              </a:tr>
              <a:tr h="124288">
                <a:tc>
                  <a:txBody>
                    <a:bodyPr/>
                    <a:lstStyle/>
                    <a:p>
                      <a:pPr algn="ctr" rtl="0" fontAlgn="ctr"/>
                      <a:r>
                        <a:rPr lang="kk" sz="700" b="0" i="0" u="none" strike="noStrike">
                          <a:solidFill>
                            <a:srgbClr val="000000"/>
                          </a:solidFill>
                          <a:latin typeface="Arial"/>
                          <a:cs typeface="Arial"/>
                        </a:rPr>
                        <a:t>IV</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Салық салынғанға дейінгі пайда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kk" sz="700" b="0" i="0" u="none" strike="noStrike">
                          <a:solidFill>
                            <a:srgbClr val="000000"/>
                          </a:solidFill>
                          <a:latin typeface="Arial"/>
                        </a:rPr>
                        <a:t>-32 529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37002499"/>
                  </a:ext>
                </a:extLst>
              </a:tr>
              <a:tr h="124288">
                <a:tc>
                  <a:txBody>
                    <a:bodyPr/>
                    <a:lstStyle/>
                    <a:p>
                      <a:pPr algn="ctr" rtl="0" fontAlgn="ctr"/>
                      <a:r>
                        <a:rPr lang="kk" sz="700" b="0" i="0" u="none" strike="noStrike">
                          <a:solidFill>
                            <a:srgbClr val="000000"/>
                          </a:solidFill>
                          <a:latin typeface="Arial"/>
                          <a:cs typeface="Arial"/>
                        </a:rPr>
                        <a:t>V</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Барлық пайда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5 304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kk" sz="700" b="0" i="0" u="none" strike="noStrike">
                          <a:solidFill>
                            <a:srgbClr val="000000"/>
                          </a:solidFill>
                          <a:latin typeface="Arial"/>
                        </a:rPr>
                        <a:t>820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-85%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76386728"/>
                  </a:ext>
                </a:extLst>
              </a:tr>
              <a:tr h="242832">
                <a:tc>
                  <a:txBody>
                    <a:bodyPr/>
                    <a:lstStyle/>
                    <a:p>
                      <a:pPr algn="ctr" rtl="0" fontAlgn="ctr"/>
                      <a:r>
                        <a:rPr lang="kk" sz="700" b="0" i="0" u="none" strike="noStrike">
                          <a:solidFill>
                            <a:srgbClr val="000000"/>
                          </a:solidFill>
                          <a:latin typeface="Arial"/>
                          <a:cs typeface="Arial"/>
                        </a:rPr>
                        <a:t>VI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Көрсетілетін қызметтер көлемі</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мың тонна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12,949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kk" sz="700" b="0" i="0" u="none" strike="noStrike">
                          <a:solidFill>
                            <a:srgbClr val="000000"/>
                          </a:solidFill>
                          <a:latin typeface="Arial"/>
                        </a:rPr>
                        <a:t>2,001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-85%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75106594"/>
                  </a:ext>
                </a:extLst>
              </a:tr>
              <a:tr h="248576">
                <a:tc>
                  <a:txBody>
                    <a:bodyPr/>
                    <a:lstStyle/>
                    <a:p>
                      <a:pPr algn="ctr" rtl="0" fontAlgn="ctr"/>
                      <a:r>
                        <a:rPr lang="kk" sz="700" b="0" i="0" u="none" strike="noStrike">
                          <a:solidFill>
                            <a:srgbClr val="000000"/>
                          </a:solidFill>
                          <a:latin typeface="Arial"/>
                          <a:cs typeface="Arial"/>
                        </a:rPr>
                        <a:t>VII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Тариф (ҚҚС есебінсіз)</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теңге / тонна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409,57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kk" sz="700" b="0" i="0" u="none" strike="noStrike">
                          <a:solidFill>
                            <a:srgbClr val="000000"/>
                          </a:solidFill>
                          <a:latin typeface="Arial"/>
                        </a:rPr>
                        <a:t>409,57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56142135"/>
                  </a:ext>
                </a:extLst>
              </a:tr>
            </a:tbl>
          </a:graphicData>
        </a:graphic>
      </p:graphicFrame>
      <p:graphicFrame>
        <p:nvGraphicFramePr>
          <p:cNvPr id="11" name="Таблица 10">
            <a:extLst>
              <a:ext uri="{FF2B5EF4-FFF2-40B4-BE49-F238E27FC236}">
                <a16:creationId xmlns:a16="http://schemas.microsoft.com/office/drawing/2014/main" id="{2D86CF03-152E-43C6-AF5A-599A2D5D8642}"/>
              </a:ext>
            </a:extLst>
          </p:cNvPr>
          <p:cNvGraphicFramePr>
            <a:graphicFrameLocks noGrp="1"/>
          </p:cNvGraphicFramePr>
          <p:nvPr/>
        </p:nvGraphicFramePr>
        <p:xfrm>
          <a:off x="6095206" y="736600"/>
          <a:ext cx="5832648" cy="5645520"/>
        </p:xfrm>
        <a:graphic>
          <a:graphicData uri="http://schemas.openxmlformats.org/drawingml/2006/table">
            <a:tbl>
              <a:tblPr/>
              <a:tblGrid>
                <a:gridCol w="432048">
                  <a:extLst>
                    <a:ext uri="{9D8B030D-6E8A-4147-A177-3AD203B41FA5}">
                      <a16:colId xmlns:a16="http://schemas.microsoft.com/office/drawing/2014/main" val="3864090704"/>
                    </a:ext>
                  </a:extLst>
                </a:gridCol>
                <a:gridCol w="2397538">
                  <a:extLst>
                    <a:ext uri="{9D8B030D-6E8A-4147-A177-3AD203B41FA5}">
                      <a16:colId xmlns:a16="http://schemas.microsoft.com/office/drawing/2014/main" val="1176098855"/>
                    </a:ext>
                  </a:extLst>
                </a:gridCol>
                <a:gridCol w="524282">
                  <a:extLst>
                    <a:ext uri="{9D8B030D-6E8A-4147-A177-3AD203B41FA5}">
                      <a16:colId xmlns:a16="http://schemas.microsoft.com/office/drawing/2014/main" val="2757685263"/>
                    </a:ext>
                  </a:extLst>
                </a:gridCol>
                <a:gridCol w="1110628">
                  <a:extLst>
                    <a:ext uri="{9D8B030D-6E8A-4147-A177-3AD203B41FA5}">
                      <a16:colId xmlns:a16="http://schemas.microsoft.com/office/drawing/2014/main" val="2932724494"/>
                    </a:ext>
                  </a:extLst>
                </a:gridCol>
                <a:gridCol w="792088">
                  <a:extLst>
                    <a:ext uri="{9D8B030D-6E8A-4147-A177-3AD203B41FA5}">
                      <a16:colId xmlns:a16="http://schemas.microsoft.com/office/drawing/2014/main" val="3357289269"/>
                    </a:ext>
                  </a:extLst>
                </a:gridCol>
                <a:gridCol w="576064">
                  <a:extLst>
                    <a:ext uri="{9D8B030D-6E8A-4147-A177-3AD203B41FA5}">
                      <a16:colId xmlns:a16="http://schemas.microsoft.com/office/drawing/2014/main" val="3999717169"/>
                    </a:ext>
                  </a:extLst>
                </a:gridCol>
              </a:tblGrid>
              <a:tr h="361789">
                <a:tc gridSpan="6">
                  <a:txBody>
                    <a:bodyPr/>
                    <a:lstStyle/>
                    <a:p>
                      <a:pPr algn="ctr" rtl="0" fontAlgn="ctr"/>
                      <a:r>
                        <a:rPr lang="kk" sz="900" b="1" i="0" u="none" strike="noStrike">
                          <a:solidFill>
                            <a:srgbClr val="000000"/>
                          </a:solidFill>
                          <a:latin typeface="Arial"/>
                          <a:cs typeface="Arial"/>
                        </a:rPr>
                        <a:t>Т. Қасымов атындағы МАС т/ж цистерналарынан </a:t>
                      </a:r>
                      <a:r>
                        <a:rPr lang="kk" sz="1000" b="1" i="0" u="none" strike="noStrike">
                          <a:solidFill>
                            <a:srgbClr val="000000"/>
                          </a:solidFill>
                          <a:latin typeface="Arial"/>
                          <a:cs typeface="Arial"/>
                        </a:rPr>
                        <a:t>мұнайды</a:t>
                      </a:r>
                      <a:r>
                        <a:rPr lang="kk" sz="900" b="1" i="0" u="none" strike="noStrike">
                          <a:solidFill>
                            <a:srgbClr val="000000"/>
                          </a:solidFill>
                          <a:latin typeface="Arial"/>
                          <a:cs typeface="Arial"/>
                        </a:rPr>
                        <a:t> ағызып алу</a:t>
                      </a:r>
                      <a:endParaRPr lang="ru-RU" sz="900" b="1" i="0" u="none" strike="noStrike">
                        <a:solidFill>
                          <a:schemeClr val="tx1"/>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hMerge="1">
                  <a:txBody>
                    <a:bodyPr/>
                    <a:lstStyle/>
                    <a:p>
                      <a:pPr algn="l" fontAlgn="ctr"/>
                      <a:endParaRPr lang="ru-KZ" sz="600" b="0" i="0" u="none" strike="noStrike">
                        <a:solidFill>
                          <a:srgbClr val="000000"/>
                        </a:solidFill>
                        <a:effectLst/>
                        <a:latin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fontAlgn="ctr"/>
                      <a:endParaRPr lang="ru-KZ" sz="600" b="0" i="0" u="none" strike="noStrike">
                        <a:solidFill>
                          <a:srgbClr val="000000"/>
                        </a:solidFill>
                        <a:effectLst/>
                        <a:latin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fontAlgn="ctr"/>
                      <a:endParaRPr lang="ru-KZ" sz="600" b="0" i="0" u="none" strike="noStrike">
                        <a:solidFill>
                          <a:srgbClr val="000000"/>
                        </a:solidFill>
                        <a:effectLst/>
                        <a:latin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fontAlgn="ctr"/>
                      <a:endParaRPr lang="ru-KZ" sz="600" b="0" i="0" u="none" strike="noStrike">
                        <a:solidFill>
                          <a:srgbClr val="000000"/>
                        </a:solidFill>
                        <a:effectLst/>
                        <a:latin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fontAlgn="ctr"/>
                      <a:endParaRPr lang="ru-KZ" sz="600" b="0" i="0" u="none" strike="noStrike">
                        <a:solidFill>
                          <a:srgbClr val="000000"/>
                        </a:solidFill>
                        <a:effectLst/>
                        <a:latin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11325807"/>
                  </a:ext>
                </a:extLst>
              </a:tr>
              <a:tr h="979658">
                <a:tc>
                  <a:txBody>
                    <a:bodyPr/>
                    <a:lstStyle/>
                    <a:p>
                      <a:pPr algn="ctr" rtl="0" fontAlgn="ctr"/>
                      <a:r>
                        <a:rPr lang="kk" sz="700" b="0" i="0" u="none" strike="noStrike">
                          <a:solidFill>
                            <a:srgbClr val="000000"/>
                          </a:solidFill>
                          <a:latin typeface="Arial"/>
                          <a:cs typeface="Arial"/>
                        </a:rPr>
                        <a:t>№ р/б</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Көрсеткіштер атауы</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Өлшем бірлігі</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Бекітілген тарифтік сметада көзделген </a:t>
                      </a:r>
                      <a:br>
                        <a:rPr lang="kk" sz="700" b="0" i="0" u="none" strike="noStrike">
                          <a:solidFill>
                            <a:srgbClr val="000000"/>
                          </a:solidFill>
                          <a:latin typeface="Arial"/>
                          <a:cs typeface="Arial"/>
                        </a:rPr>
                      </a:br>
                      <a:r>
                        <a:rPr lang="kk" sz="700" b="0" i="0" u="none" strike="noStrike">
                          <a:solidFill>
                            <a:srgbClr val="000000"/>
                          </a:solidFill>
                          <a:latin typeface="Arial"/>
                          <a:cs typeface="Arial"/>
                        </a:rPr>
                        <a:t>("ҚазТрансОйл" АҚ 26.12.2024 жылғы №139 бұйрығы)</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309" rtl="0" eaLnBrk="1" fontAlgn="ctr" latinLnBrk="0" hangingPunct="1">
                        <a:lnSpc>
                          <a:spcPct val="100000"/>
                        </a:lnSpc>
                        <a:spcBef>
                          <a:spcPct val="0"/>
                        </a:spcBef>
                        <a:spcAft>
                          <a:spcPct val="0"/>
                        </a:spcAft>
                        <a:buClrTx/>
                        <a:buSzTx/>
                        <a:buFontTx/>
                        <a:buNone/>
                        <a:defRPr/>
                      </a:pPr>
                      <a:r>
                        <a:rPr lang="kk" sz="700" b="0" i="0" u="none" strike="noStrike">
                          <a:solidFill>
                            <a:srgbClr val="000000"/>
                          </a:solidFill>
                          <a:latin typeface="Arial"/>
                          <a:cs typeface="Arial"/>
                        </a:rPr>
                        <a:t>2025 жылғы 1-жартыжылдықтағы тарифтік сметаның нақты қалыптасқан көрсеткіштері</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Ауытқу,  %-бен</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23231433"/>
                  </a:ext>
                </a:extLst>
              </a:tr>
              <a:tr h="149049">
                <a:tc>
                  <a:txBody>
                    <a:bodyPr/>
                    <a:lstStyle/>
                    <a:p>
                      <a:pPr algn="ctr" rtl="0" fontAlgn="ctr"/>
                      <a:r>
                        <a:rPr lang="kk" sz="700" b="0" i="0" u="none" strike="noStrike">
                          <a:solidFill>
                            <a:srgbClr val="000000"/>
                          </a:solidFill>
                          <a:latin typeface="Arial"/>
                          <a:cs typeface="Arial"/>
                        </a:rPr>
                        <a:t>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5</a:t>
                      </a:r>
                      <a:endParaRPr lang="ru-KZ" sz="75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6</a:t>
                      </a:r>
                      <a:endParaRPr lang="ru-KZ" sz="75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535058946"/>
                  </a:ext>
                </a:extLst>
              </a:tr>
              <a:tr h="268508">
                <a:tc>
                  <a:txBody>
                    <a:bodyPr/>
                    <a:lstStyle/>
                    <a:p>
                      <a:pPr algn="ctr" rtl="0" fontAlgn="ctr"/>
                      <a:r>
                        <a:rPr lang="kk" sz="700" b="0" i="0" u="none" strike="noStrike">
                          <a:solidFill>
                            <a:srgbClr val="000000"/>
                          </a:solidFill>
                          <a:latin typeface="Arial"/>
                          <a:cs typeface="Arial"/>
                        </a:rPr>
                        <a:t>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Тауарларды өндіруге және қызметтер көрсетуге арналған шығындар, барлығы, оның ішінде: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мың теңге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14 623,5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26 145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79%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16646322"/>
                  </a:ext>
                </a:extLst>
              </a:tr>
              <a:tr h="141319">
                <a:tc>
                  <a:txBody>
                    <a:bodyPr/>
                    <a:lstStyle/>
                    <a:p>
                      <a:pPr algn="ctr" rtl="0" fontAlgn="ctr"/>
                      <a:r>
                        <a:rPr lang="kk" sz="700" b="0" i="0" u="none" strike="noStrike">
                          <a:solidFill>
                            <a:srgbClr val="000000"/>
                          </a:solidFill>
                          <a:latin typeface="Arial"/>
                          <a:cs typeface="Arial"/>
                        </a:rPr>
                        <a:t>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Материалдық шығындар, барлығы, оның ішінде: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1 144,0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1 167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82147813"/>
                  </a:ext>
                </a:extLst>
              </a:tr>
              <a:tr h="186370">
                <a:tc>
                  <a:txBody>
                    <a:bodyPr/>
                    <a:lstStyle/>
                    <a:p>
                      <a:pPr algn="ctr" rtl="0" fontAlgn="ctr"/>
                      <a:r>
                        <a:rPr lang="kk" sz="700" b="0" i="0" u="none" strike="noStrike">
                          <a:solidFill>
                            <a:srgbClr val="000000"/>
                          </a:solidFill>
                          <a:latin typeface="Arial"/>
                          <a:cs typeface="Arial"/>
                        </a:rPr>
                        <a:t>1.1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Шикізат және материалдар</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855,7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982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15%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72251733"/>
                  </a:ext>
                </a:extLst>
              </a:tr>
              <a:tr h="141319">
                <a:tc>
                  <a:txBody>
                    <a:bodyPr/>
                    <a:lstStyle/>
                    <a:p>
                      <a:pPr algn="ctr" rtl="0" fontAlgn="ctr"/>
                      <a:r>
                        <a:rPr lang="kk" sz="700" b="0" i="0" u="none" strike="noStrike">
                          <a:solidFill>
                            <a:srgbClr val="000000"/>
                          </a:solidFill>
                          <a:latin typeface="Arial"/>
                          <a:cs typeface="Arial"/>
                        </a:rPr>
                        <a:t>1.2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Энергия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288,3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184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kk" sz="700" b="0" i="0" u="none" strike="noStrike">
                          <a:solidFill>
                            <a:srgbClr val="000000"/>
                          </a:solidFill>
                          <a:latin typeface="Arial"/>
                        </a:rPr>
                        <a:t>-36%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053568857"/>
                  </a:ext>
                </a:extLst>
              </a:tr>
              <a:tr h="223717">
                <a:tc>
                  <a:txBody>
                    <a:bodyPr/>
                    <a:lstStyle/>
                    <a:p>
                      <a:pPr algn="ctr" rtl="0" fontAlgn="ctr"/>
                      <a:r>
                        <a:rPr lang="kk" sz="700" b="0" i="0" u="none" strike="noStrike">
                          <a:solidFill>
                            <a:srgbClr val="000000"/>
                          </a:solidFill>
                          <a:latin typeface="Arial"/>
                          <a:cs typeface="Arial"/>
                        </a:rPr>
                        <a:t>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Еңбекақы төлеуге арналған шығыстар, барлығы, оның ішінде: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6 051,1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13 610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125%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59196270"/>
                  </a:ext>
                </a:extLst>
              </a:tr>
              <a:tr h="305686">
                <a:tc>
                  <a:txBody>
                    <a:bodyPr/>
                    <a:lstStyle/>
                    <a:p>
                      <a:pPr algn="ctr" rtl="0" fontAlgn="ctr"/>
                      <a:r>
                        <a:rPr lang="kk" sz="700" b="0" i="0" u="none" strike="noStrike">
                          <a:solidFill>
                            <a:srgbClr val="000000"/>
                          </a:solidFill>
                          <a:latin typeface="Arial"/>
                          <a:cs typeface="Arial"/>
                        </a:rPr>
                        <a:t>2.1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Өндірістік персоналдың жалақысы</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4 186,2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12 169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191%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73415725"/>
                  </a:ext>
                </a:extLst>
              </a:tr>
              <a:tr h="141319">
                <a:tc>
                  <a:txBody>
                    <a:bodyPr/>
                    <a:lstStyle/>
                    <a:p>
                      <a:pPr algn="ctr" rtl="0" fontAlgn="ctr"/>
                      <a:r>
                        <a:rPr lang="kk" sz="700" b="0" i="0" u="none" strike="noStrike">
                          <a:solidFill>
                            <a:srgbClr val="000000"/>
                          </a:solidFill>
                          <a:latin typeface="Arial"/>
                          <a:cs typeface="Arial"/>
                        </a:rPr>
                        <a:t>2.2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Әлеуметтік салық және әлеуметтік аударымдары</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1 563,1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1 186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-24%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88531827"/>
                  </a:ext>
                </a:extLst>
              </a:tr>
              <a:tr h="231304">
                <a:tc>
                  <a:txBody>
                    <a:bodyPr/>
                    <a:lstStyle/>
                    <a:p>
                      <a:pPr algn="ctr" rtl="0" fontAlgn="ctr"/>
                      <a:r>
                        <a:rPr lang="kk" sz="700" b="0" i="0" u="none" strike="noStrike">
                          <a:solidFill>
                            <a:srgbClr val="000000"/>
                          </a:solidFill>
                          <a:latin typeface="Arial"/>
                          <a:cs typeface="Arial"/>
                        </a:rPr>
                        <a:t>2.3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Міндетті әлеуметтік медициналық сақтандыру</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301,9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255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-16%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43889687"/>
                  </a:ext>
                </a:extLst>
              </a:tr>
              <a:tr h="141319">
                <a:tc>
                  <a:txBody>
                    <a:bodyPr/>
                    <a:lstStyle/>
                    <a:p>
                      <a:pPr algn="ctr" rtl="0" fontAlgn="ctr"/>
                      <a:r>
                        <a:rPr lang="kk" sz="700" b="0" i="0" u="none" strike="noStrike">
                          <a:solidFill>
                            <a:srgbClr val="000000"/>
                          </a:solidFill>
                          <a:latin typeface="Arial"/>
                          <a:cs typeface="Arial"/>
                        </a:rPr>
                        <a:t>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Амортизация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49137646"/>
                  </a:ext>
                </a:extLst>
              </a:tr>
              <a:tr h="141319">
                <a:tc>
                  <a:txBody>
                    <a:bodyPr/>
                    <a:lstStyle/>
                    <a:p>
                      <a:pPr algn="ctr" rtl="0" fontAlgn="ctr"/>
                      <a:r>
                        <a:rPr lang="kk" sz="700" b="0" i="0" u="none" strike="noStrike">
                          <a:solidFill>
                            <a:srgbClr val="000000"/>
                          </a:solidFill>
                          <a:latin typeface="Arial"/>
                          <a:cs typeface="Arial"/>
                        </a:rPr>
                        <a:t>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Өзге де шығындар, барлығы, оның ішінде: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7 428,3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11 369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53%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80793919"/>
                  </a:ext>
                </a:extLst>
              </a:tr>
              <a:tr h="141319">
                <a:tc>
                  <a:txBody>
                    <a:bodyPr/>
                    <a:lstStyle/>
                    <a:p>
                      <a:pPr algn="ctr" rtl="0" fontAlgn="ctr"/>
                      <a:r>
                        <a:rPr lang="kk" sz="700" b="0" i="0" u="none" strike="noStrike">
                          <a:solidFill>
                            <a:srgbClr val="000000"/>
                          </a:solidFill>
                          <a:latin typeface="Arial"/>
                          <a:cs typeface="Arial"/>
                        </a:rPr>
                        <a:t>4.1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Кадрларды даярлау</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94,0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18366875"/>
                  </a:ext>
                </a:extLst>
              </a:tr>
              <a:tr h="141319">
                <a:tc>
                  <a:txBody>
                    <a:bodyPr/>
                    <a:lstStyle/>
                    <a:p>
                      <a:pPr algn="ctr" rtl="0" fontAlgn="ctr"/>
                      <a:r>
                        <a:rPr lang="kk" sz="700" b="0" i="0" u="none" strike="noStrike">
                          <a:solidFill>
                            <a:srgbClr val="000000"/>
                          </a:solidFill>
                          <a:latin typeface="Arial"/>
                          <a:cs typeface="Arial"/>
                        </a:rPr>
                        <a:t>4.2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Сақтандыру</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146,7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70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-53%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29204308"/>
                  </a:ext>
                </a:extLst>
              </a:tr>
              <a:tr h="141319">
                <a:tc>
                  <a:txBody>
                    <a:bodyPr/>
                    <a:lstStyle/>
                    <a:p>
                      <a:pPr algn="ctr" rtl="0" fontAlgn="ctr"/>
                      <a:r>
                        <a:rPr lang="kk" sz="700" b="0" i="0" u="none" strike="noStrike">
                          <a:solidFill>
                            <a:srgbClr val="000000"/>
                          </a:solidFill>
                          <a:latin typeface="Arial"/>
                          <a:cs typeface="Arial"/>
                        </a:rPr>
                        <a:t>4.3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Ведомстводан тыс  және өрт күзеті</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6 051,1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9 061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50%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3471050"/>
                  </a:ext>
                </a:extLst>
              </a:tr>
              <a:tr h="141319">
                <a:tc>
                  <a:txBody>
                    <a:bodyPr/>
                    <a:lstStyle/>
                    <a:p>
                      <a:pPr algn="ctr" rtl="0" fontAlgn="ctr"/>
                      <a:r>
                        <a:rPr lang="kk" sz="700" b="0" i="0" u="none" strike="noStrike">
                          <a:solidFill>
                            <a:srgbClr val="000000"/>
                          </a:solidFill>
                          <a:latin typeface="Arial"/>
                          <a:cs typeface="Arial"/>
                        </a:rPr>
                        <a:t>4.4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Метрология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162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56556466"/>
                  </a:ext>
                </a:extLst>
              </a:tr>
              <a:tr h="141319">
                <a:tc>
                  <a:txBody>
                    <a:bodyPr/>
                    <a:lstStyle/>
                    <a:p>
                      <a:pPr algn="ctr" rtl="0" fontAlgn="ctr"/>
                      <a:r>
                        <a:rPr lang="kk" sz="700" b="0" i="0" u="none" strike="noStrike">
                          <a:solidFill>
                            <a:srgbClr val="000000"/>
                          </a:solidFill>
                          <a:latin typeface="Arial"/>
                          <a:cs typeface="Arial"/>
                        </a:rPr>
                        <a:t>4.5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Өндірістік сипаттағы жұмыстар мен қызметтер</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1 136,4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2 076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83%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49347308"/>
                  </a:ext>
                </a:extLst>
              </a:tr>
              <a:tr h="141319">
                <a:tc>
                  <a:txBody>
                    <a:bodyPr/>
                    <a:lstStyle/>
                    <a:p>
                      <a:pPr algn="ctr" rtl="0" fontAlgn="ctr"/>
                      <a:r>
                        <a:rPr lang="kk" sz="700" b="0" i="0" u="none" strike="noStrike">
                          <a:solidFill>
                            <a:srgbClr val="000000"/>
                          </a:solidFill>
                          <a:latin typeface="Arial"/>
                          <a:cs typeface="Arial"/>
                        </a:rPr>
                        <a:t>II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Кезеңдегі барлық шығыстар, оның ішінде: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303,3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175,9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-42%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36556644"/>
                  </a:ext>
                </a:extLst>
              </a:tr>
              <a:tr h="268508">
                <a:tc>
                  <a:txBody>
                    <a:bodyPr/>
                    <a:lstStyle/>
                    <a:p>
                      <a:pPr algn="ctr" rtl="0" fontAlgn="ctr"/>
                      <a:r>
                        <a:rPr lang="kk" sz="700" b="0" i="0" u="none" strike="noStrike">
                          <a:solidFill>
                            <a:srgbClr val="000000"/>
                          </a:solidFill>
                          <a:latin typeface="Arial"/>
                          <a:cs typeface="Arial"/>
                        </a:rPr>
                        <a:t>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Жалпы және әкімшілік шығыстар,  оның ішінде барлығы:</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303,3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175,9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-42%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76376600"/>
                  </a:ext>
                </a:extLst>
              </a:tr>
              <a:tr h="141319">
                <a:tc>
                  <a:txBody>
                    <a:bodyPr/>
                    <a:lstStyle/>
                    <a:p>
                      <a:pPr algn="ctr" rtl="0" fontAlgn="ctr"/>
                      <a:r>
                        <a:rPr lang="kk" sz="700" b="0" i="0" u="none" strike="noStrike">
                          <a:solidFill>
                            <a:srgbClr val="000000"/>
                          </a:solidFill>
                          <a:latin typeface="Arial"/>
                          <a:cs typeface="Arial"/>
                        </a:rPr>
                        <a:t>5.1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Банк қызметтері</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8244236"/>
                  </a:ext>
                </a:extLst>
              </a:tr>
              <a:tr h="141319">
                <a:tc>
                  <a:txBody>
                    <a:bodyPr/>
                    <a:lstStyle/>
                    <a:p>
                      <a:pPr algn="ctr" rtl="0" fontAlgn="ctr"/>
                      <a:r>
                        <a:rPr lang="kk" sz="700" b="0" i="0" u="none" strike="noStrike">
                          <a:solidFill>
                            <a:srgbClr val="000000"/>
                          </a:solidFill>
                          <a:latin typeface="Arial"/>
                          <a:cs typeface="Arial"/>
                        </a:rPr>
                        <a:t>5.2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Салықтар және бюджетке төленетін басқа да төлемдер</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303,3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176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-42%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59281620"/>
                  </a:ext>
                </a:extLst>
              </a:tr>
              <a:tr h="141319">
                <a:tc>
                  <a:txBody>
                    <a:bodyPr/>
                    <a:lstStyle/>
                    <a:p>
                      <a:pPr algn="ctr" rtl="0" fontAlgn="ctr"/>
                      <a:r>
                        <a:rPr lang="kk" sz="700" b="0" i="0" u="none" strike="noStrike">
                          <a:solidFill>
                            <a:srgbClr val="000000"/>
                          </a:solidFill>
                          <a:latin typeface="Arial"/>
                          <a:cs typeface="Arial"/>
                        </a:rPr>
                        <a:t>III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Барлық шығын</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14 926,8</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26 321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76%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6049381"/>
                  </a:ext>
                </a:extLst>
              </a:tr>
              <a:tr h="141319">
                <a:tc>
                  <a:txBody>
                    <a:bodyPr/>
                    <a:lstStyle/>
                    <a:p>
                      <a:pPr algn="ctr" rtl="0" fontAlgn="ctr"/>
                      <a:r>
                        <a:rPr lang="kk" sz="700" b="0" i="0" u="none" strike="noStrike">
                          <a:solidFill>
                            <a:srgbClr val="000000"/>
                          </a:solidFill>
                          <a:latin typeface="Arial"/>
                          <a:cs typeface="Arial"/>
                        </a:rPr>
                        <a:t>IV</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Салық салынғанға дейінгі пайда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-17 339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43028011"/>
                  </a:ext>
                </a:extLst>
              </a:tr>
              <a:tr h="141319">
                <a:tc>
                  <a:txBody>
                    <a:bodyPr/>
                    <a:lstStyle/>
                    <a:p>
                      <a:pPr algn="ctr" rtl="0" fontAlgn="ctr"/>
                      <a:r>
                        <a:rPr lang="kk" sz="700" b="0" i="0" u="none" strike="noStrike">
                          <a:solidFill>
                            <a:srgbClr val="000000"/>
                          </a:solidFill>
                          <a:latin typeface="Arial"/>
                          <a:cs typeface="Arial"/>
                        </a:rPr>
                        <a:t>V</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Барлық пайда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14 926,8</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8 982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-40%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65261433"/>
                  </a:ext>
                </a:extLst>
              </a:tr>
              <a:tr h="141319">
                <a:tc>
                  <a:txBody>
                    <a:bodyPr/>
                    <a:lstStyle/>
                    <a:p>
                      <a:pPr algn="ctr" rtl="0" fontAlgn="ctr"/>
                      <a:r>
                        <a:rPr lang="kk" sz="700" b="0" i="0" u="none" strike="noStrike">
                          <a:solidFill>
                            <a:srgbClr val="000000"/>
                          </a:solidFill>
                          <a:latin typeface="Arial"/>
                          <a:cs typeface="Arial"/>
                        </a:rPr>
                        <a:t>VI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Көрсетілетін қызметтер көлемі</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мың тонна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20,000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12,035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-40%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6338964"/>
                  </a:ext>
                </a:extLst>
              </a:tr>
              <a:tr h="268508">
                <a:tc>
                  <a:txBody>
                    <a:bodyPr/>
                    <a:lstStyle/>
                    <a:p>
                      <a:pPr algn="ctr" rtl="0" fontAlgn="ctr"/>
                      <a:r>
                        <a:rPr lang="kk" sz="700" b="0" i="0" u="none" strike="noStrike">
                          <a:solidFill>
                            <a:srgbClr val="000000"/>
                          </a:solidFill>
                          <a:latin typeface="Arial"/>
                          <a:cs typeface="Arial"/>
                        </a:rPr>
                        <a:t>VII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Тариф (ҚҚС есебінсіз)</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теңге / тонна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746,34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rPr>
                        <a:t> 746,34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1" u="none" strike="noStrike">
                          <a:solidFill>
                            <a:srgbClr val="000000"/>
                          </a:solidFill>
                          <a:effectLst/>
                          <a:latin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44211671"/>
                  </a:ext>
                </a:extLst>
              </a:tr>
            </a:tbl>
          </a:graphicData>
        </a:graphic>
      </p:graphicFrame>
      <p:sp>
        <p:nvSpPr>
          <p:cNvPr id="12" name="TextBox 11">
            <a:extLst>
              <a:ext uri="{FF2B5EF4-FFF2-40B4-BE49-F238E27FC236}">
                <a16:creationId xmlns:a16="http://schemas.microsoft.com/office/drawing/2014/main" id="{3A700CC6-B81E-492D-BBFE-29A50D4DA1D8}"/>
              </a:ext>
            </a:extLst>
          </p:cNvPr>
          <p:cNvSpPr txBox="1"/>
          <p:nvPr/>
        </p:nvSpPr>
        <p:spPr>
          <a:xfrm>
            <a:off x="11604121" y="6551922"/>
            <a:ext cx="647466" cy="307666"/>
          </a:xfrm>
          <a:prstGeom prst="rect">
            <a:avLst/>
          </a:prstGeom>
          <a:noFill/>
        </p:spPr>
        <p:txBody>
          <a:bodyPr wrap="square" rtlCol="0">
            <a:noAutofit/>
          </a:bodyPr>
          <a:lstStyle/>
          <a:p>
            <a:pPr algn="ctr" rtl="0"/>
            <a:r>
              <a:rPr lang="kk" sz="1400" b="1" i="0" u="none" strike="noStrike" spc="-150">
                <a:solidFill>
                  <a:srgbClr val="4472C4"/>
                </a:solidFill>
                <a:latin typeface="Arial"/>
                <a:cs typeface="Arial"/>
              </a:rPr>
              <a:t>16</a:t>
            </a:r>
          </a:p>
        </p:txBody>
      </p:sp>
      <p:pic>
        <p:nvPicPr>
          <p:cNvPr id="6" name="Рисунок 5">
            <a:extLst>
              <a:ext uri="{FF2B5EF4-FFF2-40B4-BE49-F238E27FC236}">
                <a16:creationId xmlns:a16="http://schemas.microsoft.com/office/drawing/2014/main" id="{2BAE65AA-D7A9-43A1-BA22-8B496017A15B}"/>
              </a:ext>
            </a:extLst>
          </p:cNvPr>
          <p:cNvPicPr>
            <a:picLocks noChangeAspect="1"/>
          </p:cNvPicPr>
          <p:nvPr/>
        </p:nvPicPr>
        <p:blipFill>
          <a:blip r:embed="rId2"/>
          <a:stretch>
            <a:fillRect/>
          </a:stretch>
        </p:blipFill>
        <p:spPr>
          <a:xfrm>
            <a:off x="10216928" y="123515"/>
            <a:ext cx="1782934" cy="414805"/>
          </a:xfrm>
          <a:prstGeom prst="rect">
            <a:avLst/>
          </a:prstGeom>
        </p:spPr>
      </p:pic>
    </p:spTree>
    <p:extLst>
      <p:ext uri="{BB962C8B-B14F-4D97-AF65-F5344CB8AC3E}">
        <p14:creationId xmlns:p14="http://schemas.microsoft.com/office/powerpoint/2010/main" val="3928486870"/>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a:extLst>
              <a:ext uri="{FF2B5EF4-FFF2-40B4-BE49-F238E27FC236}">
                <a16:creationId xmlns:a16="http://schemas.microsoft.com/office/drawing/2014/main" id="{8F26A2C2-6B0F-4840-9E16-FB2EE119D461}"/>
              </a:ext>
            </a:extLst>
          </p:cNvPr>
          <p:cNvSpPr/>
          <p:nvPr/>
        </p:nvSpPr>
        <p:spPr>
          <a:xfrm>
            <a:off x="0" y="-19141"/>
            <a:ext cx="12190413" cy="719174"/>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kk" sz="1500" b="1" i="0" u="none" strike="noStrike" kern="1200" cap="none" spc="0" normalizeH="0" baseline="0" noProof="0">
                <a:ln>
                  <a:noFill/>
                </a:ln>
                <a:solidFill>
                  <a:srgbClr val="FFFFFF"/>
                </a:solidFill>
                <a:uLnTx/>
                <a:uFillTx/>
                <a:latin typeface="Arial"/>
                <a:cs typeface="Arial"/>
              </a:rPr>
              <a:t> </a:t>
            </a:r>
            <a:r>
              <a:rPr kumimoji="0" lang="kk"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a:cs typeface="Arial"/>
              </a:rPr>
              <a:t>Мұнайды тасымалдау бойынша қосымша қызметтер (реттелетін қызметтер)</a:t>
            </a:r>
            <a:endParaRPr kumimoji="0" lang="ru-RU" sz="155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F5764304-1DEF-495D-AB5C-857B4A17739E}"/>
              </a:ext>
            </a:extLst>
          </p:cNvPr>
          <p:cNvSpPr txBox="1"/>
          <p:nvPr/>
        </p:nvSpPr>
        <p:spPr>
          <a:xfrm>
            <a:off x="11639822" y="6551922"/>
            <a:ext cx="647466" cy="307666"/>
          </a:xfrm>
          <a:prstGeom prst="rect">
            <a:avLst/>
          </a:prstGeom>
          <a:noFill/>
        </p:spPr>
        <p:txBody>
          <a:bodyPr wrap="square" rtlCol="0">
            <a:noAutofit/>
          </a:bodyPr>
          <a:lstStyle/>
          <a:p>
            <a:pPr algn="ctr" rtl="0"/>
            <a:r>
              <a:rPr lang="kk" sz="1400" b="1" i="0" u="none" strike="noStrike" spc="-150">
                <a:solidFill>
                  <a:srgbClr val="4472C4"/>
                </a:solidFill>
                <a:latin typeface="Arial"/>
                <a:cs typeface="Arial"/>
              </a:rPr>
              <a:t>17</a:t>
            </a:r>
          </a:p>
        </p:txBody>
      </p:sp>
      <p:graphicFrame>
        <p:nvGraphicFramePr>
          <p:cNvPr id="10" name="Таблица 9">
            <a:extLst>
              <a:ext uri="{FF2B5EF4-FFF2-40B4-BE49-F238E27FC236}">
                <a16:creationId xmlns:a16="http://schemas.microsoft.com/office/drawing/2014/main" id="{0EB55F4B-275A-4C56-8F04-EA0B6D5B199B}"/>
              </a:ext>
            </a:extLst>
          </p:cNvPr>
          <p:cNvGraphicFramePr>
            <a:graphicFrameLocks noGrp="1"/>
          </p:cNvGraphicFramePr>
          <p:nvPr/>
        </p:nvGraphicFramePr>
        <p:xfrm>
          <a:off x="262558" y="765483"/>
          <a:ext cx="5544616" cy="5673264"/>
        </p:xfrm>
        <a:graphic>
          <a:graphicData uri="http://schemas.openxmlformats.org/drawingml/2006/table">
            <a:tbl>
              <a:tblPr/>
              <a:tblGrid>
                <a:gridCol w="369641">
                  <a:extLst>
                    <a:ext uri="{9D8B030D-6E8A-4147-A177-3AD203B41FA5}">
                      <a16:colId xmlns:a16="http://schemas.microsoft.com/office/drawing/2014/main" val="3864604533"/>
                    </a:ext>
                  </a:extLst>
                </a:gridCol>
                <a:gridCol w="1775687">
                  <a:extLst>
                    <a:ext uri="{9D8B030D-6E8A-4147-A177-3AD203B41FA5}">
                      <a16:colId xmlns:a16="http://schemas.microsoft.com/office/drawing/2014/main" val="3218544622"/>
                    </a:ext>
                  </a:extLst>
                </a:gridCol>
                <a:gridCol w="590015">
                  <a:extLst>
                    <a:ext uri="{9D8B030D-6E8A-4147-A177-3AD203B41FA5}">
                      <a16:colId xmlns:a16="http://schemas.microsoft.com/office/drawing/2014/main" val="2656480111"/>
                    </a:ext>
                  </a:extLst>
                </a:gridCol>
                <a:gridCol w="961066">
                  <a:extLst>
                    <a:ext uri="{9D8B030D-6E8A-4147-A177-3AD203B41FA5}">
                      <a16:colId xmlns:a16="http://schemas.microsoft.com/office/drawing/2014/main" val="2275109555"/>
                    </a:ext>
                  </a:extLst>
                </a:gridCol>
                <a:gridCol w="1108923">
                  <a:extLst>
                    <a:ext uri="{9D8B030D-6E8A-4147-A177-3AD203B41FA5}">
                      <a16:colId xmlns:a16="http://schemas.microsoft.com/office/drawing/2014/main" val="2861516178"/>
                    </a:ext>
                  </a:extLst>
                </a:gridCol>
                <a:gridCol w="739284">
                  <a:extLst>
                    <a:ext uri="{9D8B030D-6E8A-4147-A177-3AD203B41FA5}">
                      <a16:colId xmlns:a16="http://schemas.microsoft.com/office/drawing/2014/main" val="3926868897"/>
                    </a:ext>
                  </a:extLst>
                </a:gridCol>
              </a:tblGrid>
              <a:tr h="540676">
                <a:tc gridSpan="6">
                  <a:txBody>
                    <a:bodyPr/>
                    <a:lstStyle/>
                    <a:p>
                      <a:pPr algn="ctr" rtl="0" fontAlgn="ctr"/>
                      <a:r>
                        <a:rPr lang="kk" sz="1000" b="1" i="0" u="none" strike="noStrike">
                          <a:latin typeface="Arial"/>
                          <a:cs typeface="Arial"/>
                        </a:rPr>
                        <a:t>Т. Қасымов атындағы МАС мұнайды "Кеңқияқ-Атырау" мұнай құбырына ауыстырып тиеу</a:t>
                      </a:r>
                      <a:endParaRPr lang="ru-RU" sz="1000" b="1" i="0" u="none" strike="noStrike">
                        <a:solidFill>
                          <a:srgbClr val="000000"/>
                        </a:solidFill>
                        <a:effectLst/>
                        <a:latin typeface="Arial" panose="020B0604020202020204" pitchFamily="34" charset="0"/>
                        <a:cs typeface="Arial" panose="020B0604020202020204" pitchFamily="34" charset="0"/>
                      </a:endParaRP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hMerge="1">
                  <a:txBody>
                    <a:bodyPr/>
                    <a:lstStyle/>
                    <a:p>
                      <a:endParaRPr lang="ru-KZ"/>
                    </a:p>
                  </a:txBody>
                  <a:tcPr>
                    <a:lnL w="6350" cap="flat" cmpd="sng" algn="ctr">
                      <a:solidFill>
                        <a:schemeClr val="tx1"/>
                      </a:solidFill>
                      <a:prstDash val="solid"/>
                      <a:round/>
                      <a:headEnd type="none" w="med" len="med"/>
                      <a:tailEnd type="none" w="med" len="med"/>
                    </a:lnL>
                  </a:tcPr>
                </a:tc>
                <a:tc hMerge="1">
                  <a:txBody>
                    <a:bodyPr/>
                    <a:lstStyle/>
                    <a:p>
                      <a:endParaRPr lang="ru-KZ"/>
                    </a:p>
                  </a:txBody>
                  <a:tcPr>
                    <a:lnL w="6350" cap="flat" cmpd="sng" algn="ctr">
                      <a:solidFill>
                        <a:schemeClr val="tx1"/>
                      </a:solidFill>
                      <a:prstDash val="solid"/>
                      <a:round/>
                      <a:headEnd type="none" w="med" len="med"/>
                      <a:tailEnd type="none" w="med" len="med"/>
                    </a:lnL>
                  </a:tcPr>
                </a:tc>
                <a:tc hMerge="1">
                  <a:txBody>
                    <a:bodyPr/>
                    <a:lstStyle/>
                    <a:p>
                      <a:endParaRPr lang="ru-KZ"/>
                    </a:p>
                  </a:txBody>
                  <a:tcPr>
                    <a:lnL w="6350" cap="flat" cmpd="sng" algn="ctr">
                      <a:solidFill>
                        <a:schemeClr val="tx1"/>
                      </a:solidFill>
                      <a:prstDash val="solid"/>
                      <a:round/>
                      <a:headEnd type="none" w="med" len="med"/>
                      <a:tailEnd type="none" w="med" len="med"/>
                    </a:lnL>
                  </a:tcPr>
                </a:tc>
                <a:tc hMerge="1">
                  <a:txBody>
                    <a:bodyPr/>
                    <a:lstStyle/>
                    <a:p>
                      <a:endParaRPr lang="ru-KZ"/>
                    </a:p>
                  </a:txBody>
                  <a:tcPr>
                    <a:lnL w="6350" cap="flat" cmpd="sng" algn="ctr">
                      <a:solidFill>
                        <a:schemeClr val="tx1"/>
                      </a:solidFill>
                      <a:prstDash val="solid"/>
                      <a:round/>
                      <a:headEnd type="none" w="med" len="med"/>
                      <a:tailEnd type="none" w="med" len="med"/>
                    </a:lnL>
                  </a:tcPr>
                </a:tc>
                <a:tc hMerge="1">
                  <a:txBody>
                    <a:bodyPr/>
                    <a:lstStyle/>
                    <a:p>
                      <a:endParaRPr lang="ru-KZ"/>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876249101"/>
                  </a:ext>
                </a:extLst>
              </a:tr>
              <a:tr h="686189">
                <a:tc>
                  <a:txBody>
                    <a:bodyPr/>
                    <a:lstStyle/>
                    <a:p>
                      <a:pPr algn="ctr" rtl="0" fontAlgn="ctr"/>
                      <a:r>
                        <a:rPr lang="kk" sz="700" b="0" i="0" u="none" strike="noStrike">
                          <a:solidFill>
                            <a:srgbClr val="000000"/>
                          </a:solidFill>
                          <a:latin typeface="Arial"/>
                          <a:cs typeface="Arial"/>
                        </a:rPr>
                        <a:t>№ р/б</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Көрсеткіштер атауы</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Өлшем бірлігі</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 Қабылданды  "ҚазТрансОйл" АҚ  26.12.2024 ж. </a:t>
                      </a:r>
                      <a:br>
                        <a:rPr lang="kk" sz="700" b="0" i="0" u="none" strike="noStrike">
                          <a:solidFill>
                            <a:srgbClr val="000000"/>
                          </a:solidFill>
                          <a:latin typeface="Arial"/>
                          <a:cs typeface="Arial"/>
                        </a:rPr>
                      </a:br>
                      <a:r>
                        <a:rPr lang="kk" sz="700" b="0" i="0" u="none" strike="noStrike">
                          <a:solidFill>
                            <a:srgbClr val="000000"/>
                          </a:solidFill>
                          <a:latin typeface="Arial"/>
                          <a:cs typeface="Arial"/>
                        </a:rPr>
                        <a:t>№139 </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2025 жылғы 1-жартыжылдықтағы тарифтік сметаның нақты қалыптасқан көрсеткіштері</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Ауытқу </a:t>
                      </a:r>
                    </a:p>
                    <a:p>
                      <a:pPr algn="ctr" rtl="0" fontAlgn="ctr"/>
                      <a:r>
                        <a:rPr lang="kk" sz="700" b="0" i="0" u="none" strike="noStrike">
                          <a:solidFill>
                            <a:srgbClr val="000000"/>
                          </a:solidFill>
                          <a:latin typeface="Arial"/>
                          <a:cs typeface="Arial"/>
                        </a:rPr>
                        <a:t> %-бен</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73421606"/>
                  </a:ext>
                </a:extLst>
              </a:tr>
              <a:tr h="121713">
                <a:tc>
                  <a:txBody>
                    <a:bodyPr/>
                    <a:lstStyle/>
                    <a:p>
                      <a:pPr algn="ctr" rtl="0" fontAlgn="ctr"/>
                      <a:r>
                        <a:rPr lang="kk" sz="700" b="0" i="0" u="none" strike="noStrike">
                          <a:solidFill>
                            <a:srgbClr val="000000"/>
                          </a:solidFill>
                          <a:latin typeface="Arial"/>
                          <a:cs typeface="Arial"/>
                        </a:rPr>
                        <a:t>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5239543"/>
                  </a:ext>
                </a:extLst>
              </a:tr>
              <a:tr h="613404">
                <a:tc>
                  <a:txBody>
                    <a:bodyPr/>
                    <a:lstStyle/>
                    <a:p>
                      <a:pPr algn="ctr" rtl="0" fontAlgn="ctr"/>
                      <a:r>
                        <a:rPr lang="kk" sz="700" b="0" i="0" u="none" strike="noStrike">
                          <a:solidFill>
                            <a:srgbClr val="000000"/>
                          </a:solidFill>
                          <a:latin typeface="Arial"/>
                          <a:cs typeface="Arial"/>
                        </a:rPr>
                        <a:t>I</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Тауарларды өндіруге және қызметтер көрсетуге арналған шығындар, барлығы, оның ішінде:</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мың теңге</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81 732</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179 456,7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120%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21590313"/>
                  </a:ext>
                </a:extLst>
              </a:tr>
              <a:tr h="412506">
                <a:tc>
                  <a:txBody>
                    <a:bodyPr/>
                    <a:lstStyle/>
                    <a:p>
                      <a:pPr algn="ctr" rtl="0" fontAlgn="ctr"/>
                      <a:r>
                        <a:rPr lang="kk" sz="700" b="0" i="0" u="none" strike="noStrike">
                          <a:solidFill>
                            <a:srgbClr val="000000"/>
                          </a:solidFill>
                          <a:latin typeface="Arial"/>
                          <a:cs typeface="Arial"/>
                        </a:rPr>
                        <a:t>1</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Материалдық шығындар, барлығы, оның ішінде:</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81 732</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179 456,7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120%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16363961"/>
                  </a:ext>
                </a:extLst>
              </a:tr>
              <a:tr h="403706">
                <a:tc>
                  <a:txBody>
                    <a:bodyPr/>
                    <a:lstStyle/>
                    <a:p>
                      <a:pPr algn="ctr" rtl="0" fontAlgn="ctr"/>
                      <a:r>
                        <a:rPr lang="kk" sz="700" b="0" i="0" u="none" strike="noStrike">
                          <a:solidFill>
                            <a:srgbClr val="000000"/>
                          </a:solidFill>
                          <a:latin typeface="Arial"/>
                          <a:cs typeface="Arial"/>
                        </a:rPr>
                        <a:t>1.1</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Шикізат және материалдар</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218,5</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116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58508901"/>
                  </a:ext>
                </a:extLst>
              </a:tr>
              <a:tr h="378579">
                <a:tc>
                  <a:txBody>
                    <a:bodyPr/>
                    <a:lstStyle/>
                    <a:p>
                      <a:pPr algn="ctr" rtl="0" fontAlgn="ctr"/>
                      <a:r>
                        <a:rPr lang="kk" sz="700" b="0" i="0" u="none" strike="noStrike">
                          <a:solidFill>
                            <a:srgbClr val="000000"/>
                          </a:solidFill>
                          <a:latin typeface="Arial"/>
                          <a:cs typeface="Arial"/>
                        </a:rPr>
                        <a:t>1.2</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Энергия</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81 513,7</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179 340,4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120%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54407053"/>
                  </a:ext>
                </a:extLst>
              </a:tr>
              <a:tr h="412506">
                <a:tc>
                  <a:txBody>
                    <a:bodyPr/>
                    <a:lstStyle/>
                    <a:p>
                      <a:pPr algn="ctr" rtl="0" fontAlgn="ctr"/>
                      <a:r>
                        <a:rPr lang="kk" sz="700" b="0" i="0" u="none" strike="noStrike">
                          <a:solidFill>
                            <a:srgbClr val="000000"/>
                          </a:solidFill>
                          <a:latin typeface="Arial"/>
                          <a:cs typeface="Arial"/>
                        </a:rPr>
                        <a:t>II</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Кезеңдегі барлық шығыстар, оның ішінде:</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2 345</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1 133,2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-52%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45030306"/>
                  </a:ext>
                </a:extLst>
              </a:tr>
              <a:tr h="412506">
                <a:tc>
                  <a:txBody>
                    <a:bodyPr/>
                    <a:lstStyle/>
                    <a:p>
                      <a:pPr algn="ctr" rtl="0" fontAlgn="ctr"/>
                      <a:r>
                        <a:rPr lang="kk" sz="700" b="0" i="0" u="none" strike="noStrike">
                          <a:solidFill>
                            <a:srgbClr val="000000"/>
                          </a:solidFill>
                          <a:latin typeface="Arial"/>
                          <a:cs typeface="Arial"/>
                        </a:rPr>
                        <a:t>3</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Жалпы және әкімшілік шығыстар,  оның ішінде барлығы:</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2 345</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1 133,2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-52%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92041778"/>
                  </a:ext>
                </a:extLst>
              </a:tr>
              <a:tr h="428224">
                <a:tc>
                  <a:txBody>
                    <a:bodyPr/>
                    <a:lstStyle/>
                    <a:p>
                      <a:pPr algn="ctr" rtl="0" fontAlgn="ctr"/>
                      <a:r>
                        <a:rPr lang="kk" sz="700" b="0" i="0" u="none" strike="noStrike">
                          <a:solidFill>
                            <a:srgbClr val="000000"/>
                          </a:solidFill>
                          <a:latin typeface="Arial"/>
                          <a:cs typeface="Arial"/>
                        </a:rPr>
                        <a:t>6.1</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Салықтар және бюджетке төленетін басқа да төлемдер</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2 344,7</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1 133,2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-52%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80230987"/>
                  </a:ext>
                </a:extLst>
              </a:tr>
              <a:tr h="214111">
                <a:tc>
                  <a:txBody>
                    <a:bodyPr/>
                    <a:lstStyle/>
                    <a:p>
                      <a:pPr algn="ctr" rtl="0" fontAlgn="ctr"/>
                      <a:r>
                        <a:rPr lang="kk" sz="700" b="0" i="0" u="none" strike="noStrike">
                          <a:solidFill>
                            <a:srgbClr val="000000"/>
                          </a:solidFill>
                          <a:latin typeface="Arial"/>
                          <a:cs typeface="Arial"/>
                        </a:rPr>
                        <a:t>III</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Барлық шығын</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84 077</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180 590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115%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88742118"/>
                  </a:ext>
                </a:extLst>
              </a:tr>
              <a:tr h="406811">
                <a:tc>
                  <a:txBody>
                    <a:bodyPr/>
                    <a:lstStyle/>
                    <a:p>
                      <a:pPr algn="ctr" rtl="0" fontAlgn="ctr"/>
                      <a:r>
                        <a:rPr lang="kk" sz="700" b="0" i="0" u="none" strike="noStrike">
                          <a:solidFill>
                            <a:srgbClr val="000000"/>
                          </a:solidFill>
                          <a:latin typeface="Arial"/>
                          <a:cs typeface="Arial"/>
                        </a:rPr>
                        <a:t>IV</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Салық салынғанға дейінгі пайда</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-30 347,4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0656755"/>
                  </a:ext>
                </a:extLst>
              </a:tr>
              <a:tr h="214111">
                <a:tc>
                  <a:txBody>
                    <a:bodyPr/>
                    <a:lstStyle/>
                    <a:p>
                      <a:pPr algn="ctr" rtl="0" fontAlgn="ctr"/>
                      <a:r>
                        <a:rPr lang="kk" sz="700" b="0" i="0" u="none" strike="noStrike">
                          <a:solidFill>
                            <a:srgbClr val="000000"/>
                          </a:solidFill>
                          <a:latin typeface="Arial"/>
                          <a:cs typeface="Arial"/>
                        </a:rPr>
                        <a:t>V</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Барлық пайда</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84 076</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150 243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79%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72681042"/>
                  </a:ext>
                </a:extLst>
              </a:tr>
              <a:tr h="214111">
                <a:tc>
                  <a:txBody>
                    <a:bodyPr/>
                    <a:lstStyle/>
                    <a:p>
                      <a:pPr algn="ctr" rtl="0" fontAlgn="ctr"/>
                      <a:r>
                        <a:rPr lang="kk" sz="700" b="0" i="0" u="none" strike="noStrike">
                          <a:solidFill>
                            <a:srgbClr val="000000"/>
                          </a:solidFill>
                          <a:latin typeface="Arial"/>
                          <a:cs typeface="Arial"/>
                        </a:rPr>
                        <a:t>VI</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Көрсетілетін қызметтер көлемі</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мың тонна</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1 046,5</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1 870,08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79%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60469000"/>
                  </a:ext>
                </a:extLst>
              </a:tr>
              <a:tr h="214111">
                <a:tc>
                  <a:txBody>
                    <a:bodyPr/>
                    <a:lstStyle/>
                    <a:p>
                      <a:pPr algn="ctr" rtl="0" fontAlgn="ctr"/>
                      <a:r>
                        <a:rPr lang="kk" sz="700" b="0" i="0" u="none" strike="noStrike">
                          <a:solidFill>
                            <a:srgbClr val="000000"/>
                          </a:solidFill>
                          <a:latin typeface="Arial"/>
                          <a:cs typeface="Arial"/>
                        </a:rPr>
                        <a:t>VII</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Тариф (ҚҚС есебінсіз)</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теңге / тонна</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80,34</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80,34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85941859"/>
                  </a:ext>
                </a:extLst>
              </a:tr>
            </a:tbl>
          </a:graphicData>
        </a:graphic>
      </p:graphicFrame>
      <p:graphicFrame>
        <p:nvGraphicFramePr>
          <p:cNvPr id="12" name="Таблица 11">
            <a:extLst>
              <a:ext uri="{FF2B5EF4-FFF2-40B4-BE49-F238E27FC236}">
                <a16:creationId xmlns:a16="http://schemas.microsoft.com/office/drawing/2014/main" id="{C7022803-3B1A-4B0A-916E-93CD2B592D67}"/>
              </a:ext>
            </a:extLst>
          </p:cNvPr>
          <p:cNvGraphicFramePr>
            <a:graphicFrameLocks noGrp="1"/>
          </p:cNvGraphicFramePr>
          <p:nvPr/>
        </p:nvGraphicFramePr>
        <p:xfrm>
          <a:off x="6095206" y="765498"/>
          <a:ext cx="5832648" cy="5673250"/>
        </p:xfrm>
        <a:graphic>
          <a:graphicData uri="http://schemas.openxmlformats.org/drawingml/2006/table">
            <a:tbl>
              <a:tblPr/>
              <a:tblGrid>
                <a:gridCol w="432048">
                  <a:extLst>
                    <a:ext uri="{9D8B030D-6E8A-4147-A177-3AD203B41FA5}">
                      <a16:colId xmlns:a16="http://schemas.microsoft.com/office/drawing/2014/main" val="112075527"/>
                    </a:ext>
                  </a:extLst>
                </a:gridCol>
                <a:gridCol w="2378774">
                  <a:extLst>
                    <a:ext uri="{9D8B030D-6E8A-4147-A177-3AD203B41FA5}">
                      <a16:colId xmlns:a16="http://schemas.microsoft.com/office/drawing/2014/main" val="3017095853"/>
                    </a:ext>
                  </a:extLst>
                </a:gridCol>
                <a:gridCol w="534289">
                  <a:extLst>
                    <a:ext uri="{9D8B030D-6E8A-4147-A177-3AD203B41FA5}">
                      <a16:colId xmlns:a16="http://schemas.microsoft.com/office/drawing/2014/main" val="3004757919"/>
                    </a:ext>
                  </a:extLst>
                </a:gridCol>
                <a:gridCol w="1047377">
                  <a:extLst>
                    <a:ext uri="{9D8B030D-6E8A-4147-A177-3AD203B41FA5}">
                      <a16:colId xmlns:a16="http://schemas.microsoft.com/office/drawing/2014/main" val="1630225129"/>
                    </a:ext>
                  </a:extLst>
                </a:gridCol>
                <a:gridCol w="792088">
                  <a:extLst>
                    <a:ext uri="{9D8B030D-6E8A-4147-A177-3AD203B41FA5}">
                      <a16:colId xmlns:a16="http://schemas.microsoft.com/office/drawing/2014/main" val="3359248566"/>
                    </a:ext>
                  </a:extLst>
                </a:gridCol>
                <a:gridCol w="648072">
                  <a:extLst>
                    <a:ext uri="{9D8B030D-6E8A-4147-A177-3AD203B41FA5}">
                      <a16:colId xmlns:a16="http://schemas.microsoft.com/office/drawing/2014/main" val="2532159006"/>
                    </a:ext>
                  </a:extLst>
                </a:gridCol>
              </a:tblGrid>
              <a:tr h="527439">
                <a:tc gridSpan="6">
                  <a:txBody>
                    <a:bodyPr/>
                    <a:lstStyle/>
                    <a:p>
                      <a:pPr marL="0" marR="0" lvl="0" indent="0" algn="ctr" defTabSz="914309" rtl="0" eaLnBrk="1" fontAlgn="ctr" latinLnBrk="0" hangingPunct="1">
                        <a:lnSpc>
                          <a:spcPct val="100000"/>
                        </a:lnSpc>
                        <a:spcBef>
                          <a:spcPct val="0"/>
                        </a:spcBef>
                        <a:spcAft>
                          <a:spcPct val="0"/>
                        </a:spcAft>
                        <a:buClrTx/>
                        <a:buSzTx/>
                        <a:buFontTx/>
                        <a:buNone/>
                        <a:defRPr/>
                      </a:pPr>
                      <a:r>
                        <a:rPr lang="kk" sz="1000" b="1" i="0" u="none" strike="noStrike">
                          <a:latin typeface="Arial"/>
                          <a:cs typeface="Arial"/>
                        </a:rPr>
                        <a:t>"Ақтау" БМАС т/ж цистерналарынан мұнайды ағызып алу</a:t>
                      </a:r>
                      <a:endParaRPr lang="ru-RU"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hMerge="1">
                  <a:txBody>
                    <a:bodyPr/>
                    <a:lstStyle/>
                    <a:p>
                      <a:pPr algn="ctr" fontAlgn="ctr"/>
                      <a:endParaRPr lang="ru-KZ" sz="600" b="0" i="0" u="none" strike="noStrike">
                        <a:solidFill>
                          <a:srgbClr val="000000"/>
                        </a:solidFill>
                        <a:effectLst/>
                        <a:latin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TlToBr w="12700" cmpd="sng">
                      <a:noFill/>
                      <a:prstDash val="solid"/>
                    </a:lnTlToBr>
                    <a:lnBlToTr w="12700" cmpd="sng">
                      <a:noFill/>
                      <a:prstDash val="solid"/>
                    </a:lnBlToTr>
                  </a:tcPr>
                </a:tc>
                <a:tc hMerge="1">
                  <a:txBody>
                    <a:bodyPr/>
                    <a:lstStyle/>
                    <a:p>
                      <a:pPr algn="ctr" fontAlgn="ctr"/>
                      <a:endParaRPr lang="ru-KZ" sz="600" b="0" i="0" u="none" strike="noStrike">
                        <a:solidFill>
                          <a:srgbClr val="000000"/>
                        </a:solidFill>
                        <a:effectLst/>
                        <a:latin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TlToBr w="12700" cmpd="sng">
                      <a:noFill/>
                      <a:prstDash val="solid"/>
                    </a:lnTlToBr>
                    <a:lnBlToTr w="12700" cmpd="sng">
                      <a:noFill/>
                      <a:prstDash val="solid"/>
                    </a:lnBlToTr>
                  </a:tcPr>
                </a:tc>
                <a:tc hMerge="1">
                  <a:txBody>
                    <a:bodyPr/>
                    <a:lstStyle/>
                    <a:p>
                      <a:pPr algn="ctr" fontAlgn="ctr"/>
                      <a:endParaRPr lang="ru-KZ" sz="600" b="0" i="0" u="none" strike="noStrike">
                        <a:solidFill>
                          <a:srgbClr val="000000"/>
                        </a:solidFill>
                        <a:effectLst/>
                        <a:latin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TlToBr w="12700" cmpd="sng">
                      <a:noFill/>
                      <a:prstDash val="solid"/>
                    </a:lnTlToBr>
                    <a:lnBlToTr w="12700" cmpd="sng">
                      <a:noFill/>
                      <a:prstDash val="solid"/>
                    </a:lnBlToTr>
                  </a:tcPr>
                </a:tc>
                <a:tc hMerge="1">
                  <a:txBody>
                    <a:bodyPr/>
                    <a:lstStyle/>
                    <a:p>
                      <a:pPr algn="ctr" fontAlgn="ctr"/>
                      <a:endParaRPr lang="ru-KZ" sz="600" b="0" i="0" u="none" strike="noStrike">
                        <a:solidFill>
                          <a:srgbClr val="000000"/>
                        </a:solidFill>
                        <a:effectLst/>
                        <a:latin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TlToBr w="12700" cmpd="sng">
                      <a:noFill/>
                      <a:prstDash val="solid"/>
                    </a:lnTlToBr>
                    <a:lnBlToTr w="12700" cmpd="sng">
                      <a:noFill/>
                      <a:prstDash val="solid"/>
                    </a:lnBlToTr>
                  </a:tcPr>
                </a:tc>
                <a:tc hMerge="1">
                  <a:txBody>
                    <a:bodyPr/>
                    <a:lstStyle/>
                    <a:p>
                      <a:pPr algn="ctr" fontAlgn="ctr"/>
                      <a:endParaRPr lang="ru-KZ" sz="600" b="0" i="0" u="none" strike="noStrike">
                        <a:solidFill>
                          <a:srgbClr val="000000"/>
                        </a:solidFill>
                        <a:effectLst/>
                        <a:latin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21326605"/>
                  </a:ext>
                </a:extLst>
              </a:tr>
              <a:tr h="685785">
                <a:tc>
                  <a:txBody>
                    <a:bodyPr/>
                    <a:lstStyle/>
                    <a:p>
                      <a:pPr algn="ctr" rtl="0" fontAlgn="ctr"/>
                      <a:r>
                        <a:rPr lang="kk" sz="700" b="0" i="0" u="none" strike="noStrike">
                          <a:solidFill>
                            <a:srgbClr val="000000"/>
                          </a:solidFill>
                          <a:latin typeface="Arial"/>
                          <a:cs typeface="Arial"/>
                        </a:rPr>
                        <a:t>№ р/б</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Көрсеткіштер атауы</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Өлшем бірлігі</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Қабылданды "ҚазТрансОйл" АҚ  26.12.2024 </a:t>
                      </a:r>
                      <a:br>
                        <a:rPr lang="kk" sz="700" b="0" i="0" u="none" strike="noStrike">
                          <a:solidFill>
                            <a:srgbClr val="000000"/>
                          </a:solidFill>
                          <a:latin typeface="Arial"/>
                          <a:cs typeface="Arial"/>
                        </a:rPr>
                      </a:br>
                      <a:r>
                        <a:rPr lang="kk" sz="700" b="0" i="0" u="none" strike="noStrike">
                          <a:solidFill>
                            <a:srgbClr val="000000"/>
                          </a:solidFill>
                          <a:latin typeface="Arial"/>
                          <a:cs typeface="Arial"/>
                        </a:rPr>
                        <a:t>жылғы №139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309" rtl="0" eaLnBrk="1" fontAlgn="ctr" latinLnBrk="0" hangingPunct="1">
                        <a:lnSpc>
                          <a:spcPct val="100000"/>
                        </a:lnSpc>
                        <a:spcBef>
                          <a:spcPct val="0"/>
                        </a:spcBef>
                        <a:spcAft>
                          <a:spcPct val="0"/>
                        </a:spcAft>
                        <a:buClrTx/>
                        <a:buSzTx/>
                        <a:buFontTx/>
                        <a:buNone/>
                        <a:defRPr/>
                      </a:pPr>
                      <a:r>
                        <a:rPr lang="kk" sz="700" b="0" i="0" u="none" strike="noStrike">
                          <a:solidFill>
                            <a:srgbClr val="000000"/>
                          </a:solidFill>
                          <a:latin typeface="Arial"/>
                          <a:cs typeface="Arial"/>
                        </a:rPr>
                        <a:t>2025 жылғы 1-жартыжылдықтағы тарифтік сметаның нақты қалыптасқан көрсеткіштері</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Ауытқу </a:t>
                      </a:r>
                    </a:p>
                    <a:p>
                      <a:pPr algn="ctr" rtl="0" fontAlgn="ctr"/>
                      <a:r>
                        <a:rPr lang="kk" sz="700" b="0" i="0" u="none" strike="noStrike">
                          <a:solidFill>
                            <a:srgbClr val="000000"/>
                          </a:solidFill>
                          <a:latin typeface="Arial"/>
                          <a:cs typeface="Arial"/>
                        </a:rPr>
                        <a:t> %-бен</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1142901"/>
                  </a:ext>
                </a:extLst>
              </a:tr>
              <a:tr h="151359">
                <a:tc>
                  <a:txBody>
                    <a:bodyPr/>
                    <a:lstStyle/>
                    <a:p>
                      <a:pPr algn="ctr" rtl="0" fontAlgn="ctr"/>
                      <a:r>
                        <a:rPr lang="kk" sz="700" b="0" i="0" u="none" strike="noStrike">
                          <a:solidFill>
                            <a:srgbClr val="000000"/>
                          </a:solidFill>
                          <a:latin typeface="Arial"/>
                          <a:cs typeface="Arial"/>
                        </a:rPr>
                        <a:t>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11934656"/>
                  </a:ext>
                </a:extLst>
              </a:tr>
              <a:tr h="264879">
                <a:tc>
                  <a:txBody>
                    <a:bodyPr/>
                    <a:lstStyle/>
                    <a:p>
                      <a:pPr algn="ctr" rtl="0" fontAlgn="ctr"/>
                      <a:r>
                        <a:rPr lang="kk" sz="700" b="0" i="0" u="none" strike="noStrike">
                          <a:solidFill>
                            <a:srgbClr val="000000"/>
                          </a:solidFill>
                          <a:latin typeface="Arial"/>
                          <a:cs typeface="Arial"/>
                        </a:rPr>
                        <a:t>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Тауарларды өндіруге және қызметтер көрсетуге арналған шығындар, барлығы, оның ішінде: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мың теңге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5 803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17710475"/>
                  </a:ext>
                </a:extLst>
              </a:tr>
              <a:tr h="132438">
                <a:tc>
                  <a:txBody>
                    <a:bodyPr/>
                    <a:lstStyle/>
                    <a:p>
                      <a:pPr algn="ctr" rtl="0" fontAlgn="ctr"/>
                      <a:r>
                        <a:rPr lang="kk" sz="700" b="0" i="0" u="none" strike="noStrike">
                          <a:solidFill>
                            <a:srgbClr val="000000"/>
                          </a:solidFill>
                          <a:latin typeface="Arial"/>
                          <a:cs typeface="Arial"/>
                        </a:rPr>
                        <a:t>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Материалдық шығындар, барлығы, оның ішінде: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947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61655777"/>
                  </a:ext>
                </a:extLst>
              </a:tr>
              <a:tr h="132438">
                <a:tc>
                  <a:txBody>
                    <a:bodyPr/>
                    <a:lstStyle/>
                    <a:p>
                      <a:pPr algn="ctr" rtl="0" fontAlgn="ctr"/>
                      <a:r>
                        <a:rPr lang="kk" sz="700" b="0" i="0" u="none" strike="noStrike">
                          <a:solidFill>
                            <a:srgbClr val="000000"/>
                          </a:solidFill>
                          <a:latin typeface="Arial"/>
                          <a:cs typeface="Arial"/>
                        </a:rPr>
                        <a:t>1.1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Шикізат және материалдар</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190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19166329"/>
                  </a:ext>
                </a:extLst>
              </a:tr>
              <a:tr h="132438">
                <a:tc>
                  <a:txBody>
                    <a:bodyPr/>
                    <a:lstStyle/>
                    <a:p>
                      <a:pPr algn="ctr" rtl="0" fontAlgn="ctr"/>
                      <a:r>
                        <a:rPr lang="kk" sz="700" b="0" i="0" u="none" strike="noStrike">
                          <a:solidFill>
                            <a:srgbClr val="000000"/>
                          </a:solidFill>
                          <a:latin typeface="Arial"/>
                          <a:cs typeface="Arial"/>
                        </a:rPr>
                        <a:t>1.2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Энергия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757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95114519"/>
                  </a:ext>
                </a:extLst>
              </a:tr>
              <a:tr h="242174">
                <a:tc>
                  <a:txBody>
                    <a:bodyPr/>
                    <a:lstStyle/>
                    <a:p>
                      <a:pPr algn="ctr" rtl="0" fontAlgn="ctr"/>
                      <a:r>
                        <a:rPr lang="kk" sz="700" b="0" i="0" u="none" strike="noStrike">
                          <a:solidFill>
                            <a:srgbClr val="000000"/>
                          </a:solidFill>
                          <a:latin typeface="Arial"/>
                          <a:cs typeface="Arial"/>
                        </a:rPr>
                        <a:t>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Еңбекақы төлеуге арналған шығыстар, барлығы, оның ішінде: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2 196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21337384"/>
                  </a:ext>
                </a:extLst>
              </a:tr>
              <a:tr h="242174">
                <a:tc>
                  <a:txBody>
                    <a:bodyPr/>
                    <a:lstStyle/>
                    <a:p>
                      <a:pPr algn="ctr" rtl="0" fontAlgn="ctr"/>
                      <a:r>
                        <a:rPr lang="kk" sz="700" b="0" i="0" u="none" strike="noStrike">
                          <a:solidFill>
                            <a:srgbClr val="000000"/>
                          </a:solidFill>
                          <a:latin typeface="Arial"/>
                          <a:cs typeface="Arial"/>
                        </a:rPr>
                        <a:t>2.1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Өндірістік персоналдың жалақысы</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2 031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27852784"/>
                  </a:ext>
                </a:extLst>
              </a:tr>
              <a:tr h="132438">
                <a:tc>
                  <a:txBody>
                    <a:bodyPr/>
                    <a:lstStyle/>
                    <a:p>
                      <a:pPr algn="ctr" rtl="0" fontAlgn="ctr"/>
                      <a:r>
                        <a:rPr lang="kk" sz="700" b="0" i="0" u="none" strike="noStrike">
                          <a:solidFill>
                            <a:srgbClr val="000000"/>
                          </a:solidFill>
                          <a:latin typeface="Arial"/>
                          <a:cs typeface="Arial"/>
                        </a:rPr>
                        <a:t>2.2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Әлеуметтік салық және әлеуметтік аударымдары</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138</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88487031"/>
                  </a:ext>
                </a:extLst>
              </a:tr>
              <a:tr h="132438">
                <a:tc>
                  <a:txBody>
                    <a:bodyPr/>
                    <a:lstStyle/>
                    <a:p>
                      <a:pPr algn="ctr" rtl="0" fontAlgn="ctr"/>
                      <a:r>
                        <a:rPr lang="kk" sz="700" b="0" i="0" u="none" strike="noStrike">
                          <a:solidFill>
                            <a:srgbClr val="000000"/>
                          </a:solidFill>
                          <a:latin typeface="Arial"/>
                          <a:cs typeface="Arial"/>
                        </a:rPr>
                        <a:t>2.3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МӘМС</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28</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82558407"/>
                  </a:ext>
                </a:extLst>
              </a:tr>
              <a:tr h="132438">
                <a:tc>
                  <a:txBody>
                    <a:bodyPr/>
                    <a:lstStyle/>
                    <a:p>
                      <a:pPr algn="ctr" rtl="0" fontAlgn="ctr"/>
                      <a:r>
                        <a:rPr lang="kk" sz="700" b="0" i="0" u="none" strike="noStrike">
                          <a:solidFill>
                            <a:srgbClr val="000000"/>
                          </a:solidFill>
                          <a:latin typeface="Arial"/>
                          <a:cs typeface="Arial"/>
                        </a:rPr>
                        <a:t>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Амортизация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7434930"/>
                  </a:ext>
                </a:extLst>
              </a:tr>
              <a:tr h="132438">
                <a:tc>
                  <a:txBody>
                    <a:bodyPr/>
                    <a:lstStyle/>
                    <a:p>
                      <a:pPr algn="ctr" rtl="0" fontAlgn="ctr"/>
                      <a:r>
                        <a:rPr lang="kk" sz="700" b="0" i="0" u="none" strike="noStrike">
                          <a:solidFill>
                            <a:srgbClr val="000000"/>
                          </a:solidFill>
                          <a:latin typeface="Arial"/>
                          <a:cs typeface="Arial"/>
                        </a:rPr>
                        <a:t>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Өзге де шығындар, барлығы, оның ішінде: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2 660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88110669"/>
                  </a:ext>
                </a:extLst>
              </a:tr>
              <a:tr h="132438">
                <a:tc>
                  <a:txBody>
                    <a:bodyPr/>
                    <a:lstStyle/>
                    <a:p>
                      <a:pPr algn="ctr" rtl="0" fontAlgn="ctr"/>
                      <a:r>
                        <a:rPr lang="kk" sz="700" b="0" i="0" u="none" strike="noStrike">
                          <a:solidFill>
                            <a:srgbClr val="000000"/>
                          </a:solidFill>
                          <a:latin typeface="Arial"/>
                          <a:cs typeface="Arial"/>
                        </a:rPr>
                        <a:t>4.1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Сақтандыру</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8779228"/>
                  </a:ext>
                </a:extLst>
              </a:tr>
              <a:tr h="132438">
                <a:tc>
                  <a:txBody>
                    <a:bodyPr/>
                    <a:lstStyle/>
                    <a:p>
                      <a:pPr algn="ctr" rtl="0" fontAlgn="ctr"/>
                      <a:r>
                        <a:rPr lang="kk" sz="700" b="0" i="0" u="none" strike="noStrike">
                          <a:solidFill>
                            <a:srgbClr val="000000"/>
                          </a:solidFill>
                          <a:latin typeface="Arial"/>
                          <a:cs typeface="Arial"/>
                        </a:rPr>
                        <a:t>4.2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Ағымдағы жөндеу</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1 344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75644222"/>
                  </a:ext>
                </a:extLst>
              </a:tr>
              <a:tr h="132438">
                <a:tc>
                  <a:txBody>
                    <a:bodyPr/>
                    <a:lstStyle/>
                    <a:p>
                      <a:pPr algn="ctr" rtl="0" fontAlgn="ctr"/>
                      <a:r>
                        <a:rPr lang="kk" sz="700" b="0" i="0" u="none" strike="noStrike">
                          <a:solidFill>
                            <a:srgbClr val="000000"/>
                          </a:solidFill>
                          <a:latin typeface="Arial"/>
                          <a:cs typeface="Arial"/>
                        </a:rPr>
                        <a:t>4.3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Ведомстводан тыс күзет</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842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7542718"/>
                  </a:ext>
                </a:extLst>
              </a:tr>
              <a:tr h="132438">
                <a:tc>
                  <a:txBody>
                    <a:bodyPr/>
                    <a:lstStyle/>
                    <a:p>
                      <a:pPr algn="ctr" rtl="0" fontAlgn="ctr"/>
                      <a:r>
                        <a:rPr lang="kk" sz="700" b="0" i="0" u="none" strike="noStrike">
                          <a:solidFill>
                            <a:srgbClr val="000000"/>
                          </a:solidFill>
                          <a:latin typeface="Arial"/>
                          <a:cs typeface="Arial"/>
                        </a:rPr>
                        <a:t>4.4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Қоршаған ортаны қорғау</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215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48667378"/>
                  </a:ext>
                </a:extLst>
              </a:tr>
              <a:tr h="242174">
                <a:tc>
                  <a:txBody>
                    <a:bodyPr/>
                    <a:lstStyle/>
                    <a:p>
                      <a:pPr algn="ctr" rtl="0" fontAlgn="ctr"/>
                      <a:r>
                        <a:rPr lang="kk" sz="700" b="0" i="0" u="none" strike="noStrike">
                          <a:solidFill>
                            <a:srgbClr val="000000"/>
                          </a:solidFill>
                          <a:latin typeface="Arial"/>
                          <a:cs typeface="Arial"/>
                        </a:rPr>
                        <a:t>4.5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Өндірістік сипаттағы жұмыстар мен қызметтер</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239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92515841"/>
                  </a:ext>
                </a:extLst>
              </a:tr>
              <a:tr h="132438">
                <a:tc>
                  <a:txBody>
                    <a:bodyPr/>
                    <a:lstStyle/>
                    <a:p>
                      <a:pPr algn="ctr" rtl="0" fontAlgn="ctr"/>
                      <a:r>
                        <a:rPr lang="kk" sz="700" b="0" i="0" u="none" strike="noStrike">
                          <a:solidFill>
                            <a:srgbClr val="000000"/>
                          </a:solidFill>
                          <a:latin typeface="Arial"/>
                          <a:cs typeface="Arial"/>
                        </a:rPr>
                        <a:t>4.6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Заңгерлік және консалтингтік қызметтер</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06301096"/>
                  </a:ext>
                </a:extLst>
              </a:tr>
              <a:tr h="132438">
                <a:tc>
                  <a:txBody>
                    <a:bodyPr/>
                    <a:lstStyle/>
                    <a:p>
                      <a:pPr algn="ctr" rtl="0" fontAlgn="ctr"/>
                      <a:r>
                        <a:rPr lang="kk" sz="700" b="0" i="0" u="none" strike="noStrike">
                          <a:solidFill>
                            <a:srgbClr val="000000"/>
                          </a:solidFill>
                          <a:latin typeface="Arial"/>
                          <a:cs typeface="Arial"/>
                        </a:rPr>
                        <a:t>II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Кезеңдегі барлық шығыстар, оның ішінде: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247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45523624"/>
                  </a:ext>
                </a:extLst>
              </a:tr>
              <a:tr h="271186">
                <a:tc>
                  <a:txBody>
                    <a:bodyPr/>
                    <a:lstStyle/>
                    <a:p>
                      <a:pPr algn="ctr" rtl="0" fontAlgn="ctr"/>
                      <a:r>
                        <a:rPr lang="kk" sz="700" b="0" i="0" u="none" strike="noStrike">
                          <a:solidFill>
                            <a:srgbClr val="000000"/>
                          </a:solidFill>
                          <a:latin typeface="Arial"/>
                          <a:cs typeface="Arial"/>
                        </a:rPr>
                        <a:t>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Жалпы және әкімшілік шығыстар,  оның ішінде барлығы:</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247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19868564"/>
                  </a:ext>
                </a:extLst>
              </a:tr>
              <a:tr h="132438">
                <a:tc>
                  <a:txBody>
                    <a:bodyPr/>
                    <a:lstStyle/>
                    <a:p>
                      <a:pPr algn="ctr" rtl="0" fontAlgn="ctr"/>
                      <a:r>
                        <a:rPr lang="kk" sz="700" b="0" i="0" u="none" strike="noStrike">
                          <a:solidFill>
                            <a:srgbClr val="000000"/>
                          </a:solidFill>
                          <a:latin typeface="Arial"/>
                          <a:cs typeface="Arial"/>
                        </a:rPr>
                        <a:t>5.1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Банк қызметтері</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71889829"/>
                  </a:ext>
                </a:extLst>
              </a:tr>
              <a:tr h="132438">
                <a:tc>
                  <a:txBody>
                    <a:bodyPr/>
                    <a:lstStyle/>
                    <a:p>
                      <a:pPr algn="ctr" rtl="0" fontAlgn="ctr"/>
                      <a:r>
                        <a:rPr lang="kk" sz="700" b="0" i="0" u="none" strike="noStrike">
                          <a:solidFill>
                            <a:srgbClr val="000000"/>
                          </a:solidFill>
                          <a:latin typeface="Arial"/>
                          <a:cs typeface="Arial"/>
                        </a:rPr>
                        <a:t>5.2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Салықтар және бюджетке төленетін басқа да төлемдер</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246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22685500"/>
                  </a:ext>
                </a:extLst>
              </a:tr>
              <a:tr h="132438">
                <a:tc>
                  <a:txBody>
                    <a:bodyPr/>
                    <a:lstStyle/>
                    <a:p>
                      <a:pPr algn="ctr" rtl="0" fontAlgn="ctr"/>
                      <a:r>
                        <a:rPr lang="kk" sz="700" b="0" i="0" u="none" strike="noStrike">
                          <a:solidFill>
                            <a:srgbClr val="000000"/>
                          </a:solidFill>
                          <a:latin typeface="Arial"/>
                          <a:cs typeface="Arial"/>
                        </a:rPr>
                        <a:t>III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Барлық шығын</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6 050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19095594"/>
                  </a:ext>
                </a:extLst>
              </a:tr>
              <a:tr h="132438">
                <a:tc>
                  <a:txBody>
                    <a:bodyPr/>
                    <a:lstStyle/>
                    <a:p>
                      <a:pPr algn="ctr" rtl="0" fontAlgn="ctr"/>
                      <a:r>
                        <a:rPr lang="kk" sz="700" b="0" i="0" u="none" strike="noStrike">
                          <a:solidFill>
                            <a:srgbClr val="000000"/>
                          </a:solidFill>
                          <a:latin typeface="Arial"/>
                          <a:cs typeface="Arial"/>
                        </a:rPr>
                        <a:t>IV</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Салық салынғанға дейінгі пайда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32941667"/>
                  </a:ext>
                </a:extLst>
              </a:tr>
              <a:tr h="264879">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Қолданыстағы активтердің реттелетін   базасы (АРБ)</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65523813"/>
                  </a:ext>
                </a:extLst>
              </a:tr>
              <a:tr h="132438">
                <a:tc>
                  <a:txBody>
                    <a:bodyPr/>
                    <a:lstStyle/>
                    <a:p>
                      <a:pPr algn="ctr" rtl="0" fontAlgn="ctr"/>
                      <a:r>
                        <a:rPr lang="kk" sz="700" b="0" i="0" u="none" strike="noStrike">
                          <a:solidFill>
                            <a:srgbClr val="000000"/>
                          </a:solidFill>
                          <a:latin typeface="Arial"/>
                          <a:cs typeface="Arial"/>
                        </a:rPr>
                        <a:t>V</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Барлық пайда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6 050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68155934"/>
                  </a:ext>
                </a:extLst>
              </a:tr>
              <a:tr h="132438">
                <a:tc>
                  <a:txBody>
                    <a:bodyPr/>
                    <a:lstStyle/>
                    <a:p>
                      <a:pPr algn="ctr" rtl="0" fontAlgn="ctr"/>
                      <a:r>
                        <a:rPr lang="kk" sz="700" b="0" i="0" u="none" strike="noStrike">
                          <a:solidFill>
                            <a:srgbClr val="000000"/>
                          </a:solidFill>
                          <a:latin typeface="Arial"/>
                          <a:cs typeface="Arial"/>
                        </a:rPr>
                        <a:t>VI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Көрсетілетін қызметтер көлемі</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мың тонна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50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15320904"/>
                  </a:ext>
                </a:extLst>
              </a:tr>
              <a:tr h="264879">
                <a:tc>
                  <a:txBody>
                    <a:bodyPr/>
                    <a:lstStyle/>
                    <a:p>
                      <a:pPr algn="ctr" rtl="0" fontAlgn="ctr"/>
                      <a:r>
                        <a:rPr lang="kk" sz="700" b="0" i="0" u="none" strike="noStrike">
                          <a:solidFill>
                            <a:srgbClr val="000000"/>
                          </a:solidFill>
                          <a:latin typeface="Arial"/>
                          <a:cs typeface="Arial"/>
                        </a:rPr>
                        <a:t>VII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kk" sz="700" b="0" i="0" u="none" strike="noStrike">
                          <a:solidFill>
                            <a:srgbClr val="000000"/>
                          </a:solidFill>
                          <a:latin typeface="Arial"/>
                          <a:cs typeface="Arial"/>
                        </a:rPr>
                        <a:t>Тариф (ҚҚС есебінсіз)</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теңге / тонна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121,00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kk" sz="700" b="0" i="0" u="none" strike="noStrike">
                          <a:solidFill>
                            <a:srgbClr val="000000"/>
                          </a:solidFill>
                          <a:latin typeface="Arial"/>
                          <a:cs typeface="Arial"/>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01748041"/>
                  </a:ext>
                </a:extLst>
              </a:tr>
            </a:tbl>
          </a:graphicData>
        </a:graphic>
      </p:graphicFrame>
      <p:pic>
        <p:nvPicPr>
          <p:cNvPr id="6" name="Рисунок 5">
            <a:extLst>
              <a:ext uri="{FF2B5EF4-FFF2-40B4-BE49-F238E27FC236}">
                <a16:creationId xmlns:a16="http://schemas.microsoft.com/office/drawing/2014/main" id="{B2EEDFF2-4DE8-4E4C-ABB4-3D8DA6C8FBE5}"/>
              </a:ext>
            </a:extLst>
          </p:cNvPr>
          <p:cNvPicPr>
            <a:picLocks noChangeAspect="1"/>
          </p:cNvPicPr>
          <p:nvPr/>
        </p:nvPicPr>
        <p:blipFill>
          <a:blip r:embed="rId2"/>
          <a:stretch>
            <a:fillRect/>
          </a:stretch>
        </p:blipFill>
        <p:spPr>
          <a:xfrm>
            <a:off x="10216928" y="123515"/>
            <a:ext cx="1782934" cy="414805"/>
          </a:xfrm>
          <a:prstGeom prst="rect">
            <a:avLst/>
          </a:prstGeom>
        </p:spPr>
      </p:pic>
    </p:spTree>
    <p:extLst>
      <p:ext uri="{BB962C8B-B14F-4D97-AF65-F5344CB8AC3E}">
        <p14:creationId xmlns:p14="http://schemas.microsoft.com/office/powerpoint/2010/main" val="2292278309"/>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1D04DBF3-5E8D-4EEF-949F-94D12FE7F921}"/>
              </a:ext>
            </a:extLst>
          </p:cNvPr>
          <p:cNvSpPr/>
          <p:nvPr/>
        </p:nvSpPr>
        <p:spPr>
          <a:xfrm>
            <a:off x="-13752" y="-1102"/>
            <a:ext cx="12204166" cy="719174"/>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kk" sz="1500" b="1" i="0" u="none" strike="noStrike" kern="1200" cap="none" spc="0" normalizeH="0" baseline="0" noProof="0">
                <a:ln>
                  <a:noFill/>
                </a:ln>
                <a:solidFill>
                  <a:srgbClr val="FFFFFF"/>
                </a:solidFill>
                <a:uLnTx/>
                <a:uFillTx/>
                <a:latin typeface="Arial"/>
                <a:cs typeface="Arial"/>
              </a:rPr>
              <a:t> </a:t>
            </a:r>
            <a:r>
              <a:rPr kumimoji="0" lang="kk"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a:cs typeface="Arial"/>
              </a:rPr>
              <a:t>Мұнайды тасымалдау бойынша қосымша қызметтер (реттелетін қызметтер)</a:t>
            </a:r>
            <a:endParaRPr kumimoji="0" lang="ru-RU" sz="155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C2B2CBA7-0264-46BF-B981-7E13116A06A8}"/>
              </a:ext>
            </a:extLst>
          </p:cNvPr>
          <p:cNvSpPr txBox="1"/>
          <p:nvPr/>
        </p:nvSpPr>
        <p:spPr>
          <a:xfrm>
            <a:off x="11671736" y="6600870"/>
            <a:ext cx="648927" cy="307666"/>
          </a:xfrm>
          <a:prstGeom prst="rect">
            <a:avLst/>
          </a:prstGeom>
          <a:noFill/>
        </p:spPr>
        <p:txBody>
          <a:bodyPr wrap="square" rtlCol="0">
            <a:noAutofit/>
          </a:bodyPr>
          <a:lstStyle/>
          <a:p>
            <a:pPr algn="ctr" rtl="0"/>
            <a:r>
              <a:rPr lang="kk" sz="1400" b="1" i="0" u="none" strike="noStrike" spc="-150">
                <a:solidFill>
                  <a:srgbClr val="4472C4"/>
                </a:solidFill>
                <a:latin typeface="Arial"/>
                <a:cs typeface="Arial"/>
              </a:rPr>
              <a:t>18</a:t>
            </a:r>
          </a:p>
        </p:txBody>
      </p:sp>
      <p:graphicFrame>
        <p:nvGraphicFramePr>
          <p:cNvPr id="8" name="Таблица 7">
            <a:extLst>
              <a:ext uri="{FF2B5EF4-FFF2-40B4-BE49-F238E27FC236}">
                <a16:creationId xmlns:a16="http://schemas.microsoft.com/office/drawing/2014/main" id="{B420782C-BCF2-475B-A582-148C564B4071}"/>
              </a:ext>
            </a:extLst>
          </p:cNvPr>
          <p:cNvGraphicFramePr>
            <a:graphicFrameLocks noGrp="1"/>
          </p:cNvGraphicFramePr>
          <p:nvPr/>
        </p:nvGraphicFramePr>
        <p:xfrm>
          <a:off x="262558" y="851133"/>
          <a:ext cx="5616623" cy="5990571"/>
        </p:xfrm>
        <a:graphic>
          <a:graphicData uri="http://schemas.openxmlformats.org/drawingml/2006/table">
            <a:tbl>
              <a:tblPr/>
              <a:tblGrid>
                <a:gridCol w="287622">
                  <a:extLst>
                    <a:ext uri="{9D8B030D-6E8A-4147-A177-3AD203B41FA5}">
                      <a16:colId xmlns:a16="http://schemas.microsoft.com/office/drawing/2014/main" val="2109868581"/>
                    </a:ext>
                  </a:extLst>
                </a:gridCol>
                <a:gridCol w="2149177">
                  <a:extLst>
                    <a:ext uri="{9D8B030D-6E8A-4147-A177-3AD203B41FA5}">
                      <a16:colId xmlns:a16="http://schemas.microsoft.com/office/drawing/2014/main" val="3285664876"/>
                    </a:ext>
                  </a:extLst>
                </a:gridCol>
                <a:gridCol w="511328">
                  <a:extLst>
                    <a:ext uri="{9D8B030D-6E8A-4147-A177-3AD203B41FA5}">
                      <a16:colId xmlns:a16="http://schemas.microsoft.com/office/drawing/2014/main" val="823673896"/>
                    </a:ext>
                  </a:extLst>
                </a:gridCol>
                <a:gridCol w="1300345">
                  <a:extLst>
                    <a:ext uri="{9D8B030D-6E8A-4147-A177-3AD203B41FA5}">
                      <a16:colId xmlns:a16="http://schemas.microsoft.com/office/drawing/2014/main" val="437103798"/>
                    </a:ext>
                  </a:extLst>
                </a:gridCol>
                <a:gridCol w="864096">
                  <a:extLst>
                    <a:ext uri="{9D8B030D-6E8A-4147-A177-3AD203B41FA5}">
                      <a16:colId xmlns:a16="http://schemas.microsoft.com/office/drawing/2014/main" val="3425936168"/>
                    </a:ext>
                  </a:extLst>
                </a:gridCol>
                <a:gridCol w="504055">
                  <a:extLst>
                    <a:ext uri="{9D8B030D-6E8A-4147-A177-3AD203B41FA5}">
                      <a16:colId xmlns:a16="http://schemas.microsoft.com/office/drawing/2014/main" val="549294420"/>
                    </a:ext>
                  </a:extLst>
                </a:gridCol>
              </a:tblGrid>
              <a:tr h="326671">
                <a:tc gridSpan="6">
                  <a:txBody>
                    <a:bodyPr/>
                    <a:lstStyle/>
                    <a:p>
                      <a:pPr marL="0" marR="0" lvl="0" indent="0" algn="ctr" defTabSz="914309" rtl="0" eaLnBrk="1" fontAlgn="ctr" latinLnBrk="0" hangingPunct="1">
                        <a:lnSpc>
                          <a:spcPct val="100000"/>
                        </a:lnSpc>
                        <a:spcBef>
                          <a:spcPct val="0"/>
                        </a:spcBef>
                        <a:spcAft>
                          <a:spcPct val="0"/>
                        </a:spcAft>
                        <a:buClrTx/>
                        <a:buSzTx/>
                        <a:buFontTx/>
                        <a:buNone/>
                        <a:defRPr/>
                      </a:pPr>
                      <a:r>
                        <a:rPr lang="kk" sz="1000" b="1" i="0" u="none" strike="noStrike">
                          <a:latin typeface="Arial"/>
                          <a:cs typeface="Arial"/>
                        </a:rPr>
                        <a:t>"Мақат" МАС "Кеңқияқ-Атырау" мұнай құбырына  мұнайды ауыстырып тиеу</a:t>
                      </a:r>
                      <a:endParaRPr lang="ru-RU"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tc hMerge="1">
                  <a:txBody>
                    <a:bodyPr/>
                    <a:lstStyle/>
                    <a:p>
                      <a:endParaRPr lang="ru-KZ"/>
                    </a:p>
                  </a:txBody>
                  <a:tcPr/>
                </a:tc>
                <a:tc hMerge="1">
                  <a:txBody>
                    <a:bodyPr/>
                    <a:lstStyle/>
                    <a:p>
                      <a:endParaRPr lang="ru-KZ"/>
                    </a:p>
                  </a:txBody>
                  <a:tcPr/>
                </a:tc>
                <a:tc hMerge="1">
                  <a:txBody>
                    <a:bodyPr/>
                    <a:lstStyle/>
                    <a:p>
                      <a:endParaRPr lang="ru-KZ"/>
                    </a:p>
                  </a:txBody>
                  <a:tcPr/>
                </a:tc>
                <a:tc hMerge="1">
                  <a:txBody>
                    <a:bodyPr/>
                    <a:lstStyle/>
                    <a:p>
                      <a:endParaRPr lang="ru-KZ"/>
                    </a:p>
                  </a:txBody>
                  <a:tcPr/>
                </a:tc>
                <a:tc hMerge="1">
                  <a:txBody>
                    <a:bodyPr/>
                    <a:lstStyle/>
                    <a:p>
                      <a:endParaRPr lang="ru-KZ"/>
                    </a:p>
                  </a:txBody>
                  <a:tcPr/>
                </a:tc>
                <a:extLst>
                  <a:ext uri="{0D108BD9-81ED-4DB2-BD59-A6C34878D82A}">
                    <a16:rowId xmlns:a16="http://schemas.microsoft.com/office/drawing/2014/main" val="3333150792"/>
                  </a:ext>
                </a:extLst>
              </a:tr>
              <a:tr h="572020">
                <a:tc>
                  <a:txBody>
                    <a:bodyPr/>
                    <a:lstStyle/>
                    <a:p>
                      <a:pPr algn="ctr" rtl="0" fontAlgn="ctr"/>
                      <a:r>
                        <a:rPr lang="kk" sz="700" b="0" i="0" u="none" strike="noStrike">
                          <a:solidFill>
                            <a:srgbClr val="000000"/>
                          </a:solidFill>
                          <a:latin typeface="Arial"/>
                          <a:cs typeface="Arial"/>
                        </a:rPr>
                        <a:t>№ р/б</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Көрсеткіштер атауы</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Өлшем бірлігі</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Бекітілген тарифтік сметада көзделген ("ҚазТрансОйл" АҚ 26.12.2024 жылғы №139 бұйрығы)</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marR="0" lvl="0" indent="0" algn="ctr" defTabSz="914309" rtl="0" eaLnBrk="1" fontAlgn="ctr" latinLnBrk="0" hangingPunct="1">
                        <a:lnSpc>
                          <a:spcPct val="100000"/>
                        </a:lnSpc>
                        <a:spcBef>
                          <a:spcPct val="0"/>
                        </a:spcBef>
                        <a:spcAft>
                          <a:spcPct val="0"/>
                        </a:spcAft>
                        <a:buClrTx/>
                        <a:buSzTx/>
                        <a:buFontTx/>
                        <a:buNone/>
                        <a:defRPr/>
                      </a:pPr>
                      <a:r>
                        <a:rPr lang="kk" sz="700" b="0" i="0" u="none" strike="noStrike" kern="1200">
                          <a:solidFill>
                            <a:srgbClr val="000000"/>
                          </a:solidFill>
                          <a:latin typeface="Arial"/>
                          <a:ea typeface="+mn-ea"/>
                          <a:cs typeface="Arial"/>
                        </a:rPr>
                        <a:t>2025 жылғы 1-жартыжылдықтағы тарифтік сметаның нақты қалыптасқан көрсеткіштері</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Ауытқу,  %-бен</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153877279"/>
                  </a:ext>
                </a:extLst>
              </a:tr>
              <a:tr h="114404">
                <a:tc>
                  <a:txBody>
                    <a:bodyPr/>
                    <a:lstStyle/>
                    <a:p>
                      <a:pPr algn="ctr" rtl="0" fontAlgn="ctr"/>
                      <a:r>
                        <a:rPr lang="kk" sz="700" b="0" i="0" u="none" strike="noStrike">
                          <a:solidFill>
                            <a:srgbClr val="000000"/>
                          </a:solidFill>
                          <a:latin typeface="Arial"/>
                          <a:cs typeface="Arial"/>
                        </a:rPr>
                        <a:t>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4</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5</a:t>
                      </a:r>
                      <a:endParaRPr lang="ru-KZ" sz="75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6</a:t>
                      </a:r>
                      <a:endParaRPr lang="ru-KZ" sz="75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427968367"/>
                  </a:ext>
                </a:extLst>
              </a:tr>
              <a:tr h="267332">
                <a:tc>
                  <a:txBody>
                    <a:bodyPr/>
                    <a:lstStyle/>
                    <a:p>
                      <a:pPr algn="ctr" rtl="0" fontAlgn="ctr"/>
                      <a:r>
                        <a:rPr lang="kk" sz="700" b="0" i="0" u="none" strike="noStrike">
                          <a:solidFill>
                            <a:srgbClr val="000000"/>
                          </a:solidFill>
                          <a:latin typeface="Arial"/>
                          <a:cs typeface="Arial"/>
                        </a:rPr>
                        <a:t>I</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Тауарларды өндіруге және қызметтер көрсетуге арналған шығындар, барлығы, оның ішінде:</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мың теңге</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409 596,1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16 920,28</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385802038"/>
                  </a:ext>
                </a:extLst>
              </a:tr>
              <a:tr h="147404">
                <a:tc>
                  <a:txBody>
                    <a:bodyPr/>
                    <a:lstStyle/>
                    <a:p>
                      <a:pPr algn="ctr" rtl="0" fontAlgn="ctr"/>
                      <a:r>
                        <a:rPr lang="kk" sz="700" b="0" i="0" u="none" strike="noStrike">
                          <a:solidFill>
                            <a:srgbClr val="000000"/>
                          </a:solidFill>
                          <a:latin typeface="Arial"/>
                          <a:cs typeface="Arial"/>
                        </a:rPr>
                        <a:t>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Материалдық шығындар, барлығы, оның ішінде:</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61 747,9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2 029,95</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883856201"/>
                  </a:ext>
                </a:extLst>
              </a:tr>
              <a:tr h="123938">
                <a:tc>
                  <a:txBody>
                    <a:bodyPr/>
                    <a:lstStyle/>
                    <a:p>
                      <a:pPr algn="ctr" rtl="0" fontAlgn="ctr"/>
                      <a:r>
                        <a:rPr lang="kk" sz="700" b="0" i="0" u="none" strike="noStrike">
                          <a:solidFill>
                            <a:srgbClr val="000000"/>
                          </a:solidFill>
                          <a:latin typeface="Arial"/>
                          <a:cs typeface="Arial"/>
                        </a:rPr>
                        <a:t>1.1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Шикізат және материалдар</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23 667,3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611,75</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288419025"/>
                  </a:ext>
                </a:extLst>
              </a:tr>
              <a:tr h="123938">
                <a:tc>
                  <a:txBody>
                    <a:bodyPr/>
                    <a:lstStyle/>
                    <a:p>
                      <a:pPr algn="ctr" rtl="0" fontAlgn="ctr"/>
                      <a:r>
                        <a:rPr lang="kk" sz="700" b="0" i="0" u="none" strike="noStrike">
                          <a:solidFill>
                            <a:srgbClr val="000000"/>
                          </a:solidFill>
                          <a:latin typeface="Arial"/>
                          <a:cs typeface="Arial"/>
                        </a:rPr>
                        <a:t>1.2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Жанар-жағармай материалдары</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2 969,9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2,71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-100%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253570240"/>
                  </a:ext>
                </a:extLst>
              </a:tr>
              <a:tr h="123938">
                <a:tc>
                  <a:txBody>
                    <a:bodyPr/>
                    <a:lstStyle/>
                    <a:p>
                      <a:pPr algn="ctr" rtl="0" fontAlgn="ctr"/>
                      <a:r>
                        <a:rPr lang="kk" sz="700" b="0" i="0" u="none" strike="noStrike">
                          <a:solidFill>
                            <a:srgbClr val="000000"/>
                          </a:solidFill>
                          <a:latin typeface="Arial"/>
                          <a:cs typeface="Arial"/>
                        </a:rPr>
                        <a:t>1.3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Энергия</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35 110,7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1 415,50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351377801"/>
                  </a:ext>
                </a:extLst>
              </a:tr>
              <a:tr h="123938">
                <a:tc>
                  <a:txBody>
                    <a:bodyPr/>
                    <a:lstStyle/>
                    <a:p>
                      <a:pPr algn="ctr" rtl="0" fontAlgn="ctr"/>
                      <a:r>
                        <a:rPr lang="kk" sz="700" b="0" i="0" u="none" strike="noStrike">
                          <a:solidFill>
                            <a:srgbClr val="000000"/>
                          </a:solidFill>
                          <a:latin typeface="Arial"/>
                          <a:cs typeface="Arial"/>
                        </a:rPr>
                        <a:t>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Еңбекақы төлеуге арналған шығыстар, барлығы, оның ішінде:</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264 081,8</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10 851,50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794761214"/>
                  </a:ext>
                </a:extLst>
              </a:tr>
              <a:tr h="228808">
                <a:tc>
                  <a:txBody>
                    <a:bodyPr/>
                    <a:lstStyle/>
                    <a:p>
                      <a:pPr algn="ctr" rtl="0" fontAlgn="ctr"/>
                      <a:r>
                        <a:rPr lang="kk" sz="700" b="0" i="0" u="none" strike="noStrike">
                          <a:solidFill>
                            <a:srgbClr val="000000"/>
                          </a:solidFill>
                          <a:latin typeface="Arial"/>
                          <a:cs typeface="Arial"/>
                        </a:rPr>
                        <a:t>2.1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Өндірістік персоналдың жалақысы</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247 132,2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9 729,50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490730902"/>
                  </a:ext>
                </a:extLst>
              </a:tr>
              <a:tr h="123938">
                <a:tc>
                  <a:txBody>
                    <a:bodyPr/>
                    <a:lstStyle/>
                    <a:p>
                      <a:pPr algn="ctr" rtl="0" fontAlgn="ctr"/>
                      <a:r>
                        <a:rPr lang="kk" sz="700" b="0" i="0" u="none" strike="noStrike">
                          <a:solidFill>
                            <a:srgbClr val="000000"/>
                          </a:solidFill>
                          <a:latin typeface="Arial"/>
                          <a:cs typeface="Arial"/>
                        </a:rPr>
                        <a:t>2.2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Әлеуметтік салық және әлеуметтік аударымдары</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13 736,7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950,64</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942959884"/>
                  </a:ext>
                </a:extLst>
              </a:tr>
              <a:tr h="228808">
                <a:tc>
                  <a:txBody>
                    <a:bodyPr/>
                    <a:lstStyle/>
                    <a:p>
                      <a:pPr algn="ctr" rtl="0" fontAlgn="ctr"/>
                      <a:r>
                        <a:rPr lang="kk" sz="700" b="0" i="0" u="none" strike="noStrike">
                          <a:solidFill>
                            <a:srgbClr val="000000"/>
                          </a:solidFill>
                          <a:latin typeface="Arial"/>
                          <a:cs typeface="Arial"/>
                        </a:rPr>
                        <a:t>2.3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Міндетті әлеуметтік медициналық сақтандыру</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3 213,0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171,35</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-95%</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600163833"/>
                  </a:ext>
                </a:extLst>
              </a:tr>
              <a:tr h="123938">
                <a:tc>
                  <a:txBody>
                    <a:bodyPr/>
                    <a:lstStyle/>
                    <a:p>
                      <a:pPr algn="ctr" rtl="0" fontAlgn="ctr"/>
                      <a:r>
                        <a:rPr lang="kk" sz="700" b="0" i="0" u="none" strike="noStrike">
                          <a:solidFill>
                            <a:srgbClr val="000000"/>
                          </a:solidFill>
                          <a:latin typeface="Arial"/>
                          <a:cs typeface="Arial"/>
                        </a:rPr>
                        <a:t>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Амортизация</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586223697"/>
                  </a:ext>
                </a:extLst>
              </a:tr>
              <a:tr h="123938">
                <a:tc>
                  <a:txBody>
                    <a:bodyPr/>
                    <a:lstStyle/>
                    <a:p>
                      <a:pPr algn="ctr" rtl="0" fontAlgn="ctr"/>
                      <a:r>
                        <a:rPr lang="kk" sz="700" b="0" i="0" u="none" strike="noStrike">
                          <a:solidFill>
                            <a:srgbClr val="000000"/>
                          </a:solidFill>
                          <a:latin typeface="Arial"/>
                          <a:cs typeface="Arial"/>
                        </a:rPr>
                        <a:t>4</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Өзге де шығындар, барлығы, оның ішінде:</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83 766,4</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4 039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-95%</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29064736"/>
                  </a:ext>
                </a:extLst>
              </a:tr>
              <a:tr h="123938">
                <a:tc>
                  <a:txBody>
                    <a:bodyPr/>
                    <a:lstStyle/>
                    <a:p>
                      <a:pPr algn="ctr" rtl="0" fontAlgn="ctr"/>
                      <a:r>
                        <a:rPr lang="kk" sz="700" b="0" i="0" u="none" strike="noStrike">
                          <a:solidFill>
                            <a:srgbClr val="000000"/>
                          </a:solidFill>
                          <a:latin typeface="Arial"/>
                          <a:cs typeface="Arial"/>
                        </a:rPr>
                        <a:t>4.1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Байланыс қызметтері</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60,1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-100%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237388832"/>
                  </a:ext>
                </a:extLst>
              </a:tr>
              <a:tr h="123938">
                <a:tc>
                  <a:txBody>
                    <a:bodyPr/>
                    <a:lstStyle/>
                    <a:p>
                      <a:pPr algn="ctr" rtl="0" fontAlgn="ctr"/>
                      <a:r>
                        <a:rPr lang="kk" sz="700" b="0" i="0" u="none" strike="noStrike">
                          <a:solidFill>
                            <a:srgbClr val="000000"/>
                          </a:solidFill>
                          <a:latin typeface="Arial"/>
                          <a:cs typeface="Arial"/>
                        </a:rPr>
                        <a:t>4.2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Іссапар шығындары</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1 697,3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51,02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984694876"/>
                  </a:ext>
                </a:extLst>
              </a:tr>
              <a:tr h="123938">
                <a:tc>
                  <a:txBody>
                    <a:bodyPr/>
                    <a:lstStyle/>
                    <a:p>
                      <a:pPr algn="ctr" rtl="0" fontAlgn="ctr"/>
                      <a:r>
                        <a:rPr lang="kk" sz="700" b="0" i="0" u="none" strike="noStrike">
                          <a:solidFill>
                            <a:srgbClr val="000000"/>
                          </a:solidFill>
                          <a:latin typeface="Arial"/>
                          <a:cs typeface="Arial"/>
                        </a:rPr>
                        <a:t>4.3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Ғимараттарды күтіп ұстау</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5 281,6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169,48</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673417886"/>
                  </a:ext>
                </a:extLst>
              </a:tr>
              <a:tr h="123938">
                <a:tc>
                  <a:txBody>
                    <a:bodyPr/>
                    <a:lstStyle/>
                    <a:p>
                      <a:pPr algn="ctr" rtl="0" fontAlgn="ctr"/>
                      <a:r>
                        <a:rPr lang="kk" sz="700" b="0" i="0" u="none" strike="noStrike">
                          <a:solidFill>
                            <a:srgbClr val="000000"/>
                          </a:solidFill>
                          <a:latin typeface="Arial"/>
                          <a:cs typeface="Arial"/>
                        </a:rPr>
                        <a:t>4.4</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Кадрларды даярлау</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442,0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0,00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-100%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000366454"/>
                  </a:ext>
                </a:extLst>
              </a:tr>
              <a:tr h="123938">
                <a:tc>
                  <a:txBody>
                    <a:bodyPr/>
                    <a:lstStyle/>
                    <a:p>
                      <a:pPr algn="ctr" rtl="0" fontAlgn="ctr"/>
                      <a:r>
                        <a:rPr lang="kk" sz="700" b="0" i="0" u="none" strike="noStrike">
                          <a:solidFill>
                            <a:srgbClr val="000000"/>
                          </a:solidFill>
                          <a:latin typeface="Arial"/>
                          <a:cs typeface="Arial"/>
                        </a:rPr>
                        <a:t>4.5</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Қоршаған ортаны қорғау</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1 863,6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68,48</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625267205"/>
                  </a:ext>
                </a:extLst>
              </a:tr>
              <a:tr h="123938">
                <a:tc>
                  <a:txBody>
                    <a:bodyPr/>
                    <a:lstStyle/>
                    <a:p>
                      <a:pPr algn="ctr" rtl="0" fontAlgn="ctr"/>
                      <a:r>
                        <a:rPr lang="kk" sz="700" b="0" i="0" u="none" strike="noStrike">
                          <a:solidFill>
                            <a:srgbClr val="000000"/>
                          </a:solidFill>
                          <a:latin typeface="Arial"/>
                          <a:cs typeface="Arial"/>
                        </a:rPr>
                        <a:t>4.6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Сақтандыру</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1 858,3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64,79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168176558"/>
                  </a:ext>
                </a:extLst>
              </a:tr>
              <a:tr h="123938">
                <a:tc>
                  <a:txBody>
                    <a:bodyPr/>
                    <a:lstStyle/>
                    <a:p>
                      <a:pPr algn="ctr" rtl="0" fontAlgn="ctr"/>
                      <a:r>
                        <a:rPr lang="kk" sz="700" b="0" i="0" u="none" strike="noStrike">
                          <a:solidFill>
                            <a:srgbClr val="000000"/>
                          </a:solidFill>
                          <a:latin typeface="Arial"/>
                          <a:cs typeface="Arial"/>
                        </a:rPr>
                        <a:t>4.7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Ведомстводан тыс  және өрт күзеті</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65 933,3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2 532,59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782882438"/>
                  </a:ext>
                </a:extLst>
              </a:tr>
              <a:tr h="123938">
                <a:tc>
                  <a:txBody>
                    <a:bodyPr/>
                    <a:lstStyle/>
                    <a:p>
                      <a:pPr algn="ctr" rtl="0" fontAlgn="ctr"/>
                      <a:r>
                        <a:rPr lang="kk" sz="700" b="0" i="0" u="none" strike="noStrike">
                          <a:solidFill>
                            <a:srgbClr val="000000"/>
                          </a:solidFill>
                          <a:latin typeface="Arial"/>
                          <a:cs typeface="Arial"/>
                        </a:rPr>
                        <a:t>4.8</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Автокөлікті ұстау және лицензиялау</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0,00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758661025"/>
                  </a:ext>
                </a:extLst>
              </a:tr>
              <a:tr h="123938">
                <a:tc>
                  <a:txBody>
                    <a:bodyPr/>
                    <a:lstStyle/>
                    <a:p>
                      <a:pPr algn="ctr" rtl="0" fontAlgn="ctr"/>
                      <a:r>
                        <a:rPr lang="kk" sz="700" b="0" i="0" u="none" strike="noStrike">
                          <a:solidFill>
                            <a:srgbClr val="000000"/>
                          </a:solidFill>
                          <a:latin typeface="Arial"/>
                          <a:cs typeface="Arial"/>
                        </a:rPr>
                        <a:t>4.9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Жалдау</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745171351"/>
                  </a:ext>
                </a:extLst>
              </a:tr>
              <a:tr h="123938">
                <a:tc>
                  <a:txBody>
                    <a:bodyPr/>
                    <a:lstStyle/>
                    <a:p>
                      <a:pPr algn="ctr" rtl="0" fontAlgn="ctr"/>
                      <a:r>
                        <a:rPr lang="kk" sz="700" b="0" i="0" u="none" strike="noStrike">
                          <a:solidFill>
                            <a:srgbClr val="000000"/>
                          </a:solidFill>
                          <a:latin typeface="Arial"/>
                          <a:cs typeface="Arial"/>
                        </a:rPr>
                        <a:t>4.10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Метрология</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158,36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505642809"/>
                  </a:ext>
                </a:extLst>
              </a:tr>
              <a:tr h="123938">
                <a:tc>
                  <a:txBody>
                    <a:bodyPr/>
                    <a:lstStyle/>
                    <a:p>
                      <a:pPr algn="ctr" rtl="0" fontAlgn="ctr"/>
                      <a:r>
                        <a:rPr lang="kk" sz="700" b="0" i="0" u="none" strike="noStrike">
                          <a:solidFill>
                            <a:srgbClr val="000000"/>
                          </a:solidFill>
                          <a:latin typeface="Arial"/>
                          <a:cs typeface="Arial"/>
                        </a:rPr>
                        <a:t>4.11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Диагностикалық жұмыстар</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6 328,1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0,00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-100%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198620604"/>
                  </a:ext>
                </a:extLst>
              </a:tr>
              <a:tr h="123938">
                <a:tc>
                  <a:txBody>
                    <a:bodyPr/>
                    <a:lstStyle/>
                    <a:p>
                      <a:pPr algn="ctr" rtl="0" fontAlgn="ctr"/>
                      <a:r>
                        <a:rPr lang="kk" sz="700" b="0" i="0" u="none" strike="noStrike">
                          <a:solidFill>
                            <a:srgbClr val="000000"/>
                          </a:solidFill>
                          <a:latin typeface="Arial"/>
                          <a:cs typeface="Arial"/>
                        </a:rPr>
                        <a:t>4.12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Табиғи шикізатты пайдаланғаны үшін төлем</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302,1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14,84</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-95%</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662389888"/>
                  </a:ext>
                </a:extLst>
              </a:tr>
              <a:tr h="123938">
                <a:tc>
                  <a:txBody>
                    <a:bodyPr/>
                    <a:lstStyle/>
                    <a:p>
                      <a:pPr algn="ctr" rtl="0" fontAlgn="ctr"/>
                      <a:r>
                        <a:rPr lang="kk" sz="700" b="0" i="0" u="none" strike="noStrike">
                          <a:solidFill>
                            <a:srgbClr val="000000"/>
                          </a:solidFill>
                          <a:latin typeface="Arial"/>
                          <a:cs typeface="Arial"/>
                        </a:rPr>
                        <a:t>4.13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Өндірістік сипаттағы жұмыстар мен қызметтер</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979,26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672452567"/>
                  </a:ext>
                </a:extLst>
              </a:tr>
              <a:tr h="123938">
                <a:tc>
                  <a:txBody>
                    <a:bodyPr/>
                    <a:lstStyle/>
                    <a:p>
                      <a:pPr algn="ctr" rtl="0" fontAlgn="ctr"/>
                      <a:r>
                        <a:rPr lang="kk" sz="700" b="0" i="0" u="none" strike="noStrike">
                          <a:solidFill>
                            <a:srgbClr val="000000"/>
                          </a:solidFill>
                          <a:latin typeface="Arial"/>
                          <a:cs typeface="Arial"/>
                        </a:rPr>
                        <a:t>II</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Кезеңдегі барлық шығыстар, оның ішінде:</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11 337,3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376,16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99532670"/>
                  </a:ext>
                </a:extLst>
              </a:tr>
              <a:tr h="228808">
                <a:tc>
                  <a:txBody>
                    <a:bodyPr/>
                    <a:lstStyle/>
                    <a:p>
                      <a:pPr algn="ctr" rtl="0" fontAlgn="ctr"/>
                      <a:r>
                        <a:rPr lang="kk" sz="700" b="0" i="0" u="none" strike="noStrike">
                          <a:solidFill>
                            <a:srgbClr val="000000"/>
                          </a:solidFill>
                          <a:latin typeface="Arial"/>
                          <a:cs typeface="Arial"/>
                        </a:rPr>
                        <a:t>5</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Жалпы және әкімшілік шығыстар,  оның ішінде барлығы:</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11 337,3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376,16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3753808265"/>
                  </a:ext>
                </a:extLst>
              </a:tr>
              <a:tr h="123938">
                <a:tc>
                  <a:txBody>
                    <a:bodyPr/>
                    <a:lstStyle/>
                    <a:p>
                      <a:pPr algn="ctr" rtl="0" fontAlgn="ctr"/>
                      <a:r>
                        <a:rPr lang="kk" sz="700" b="0" i="0" u="none" strike="noStrike">
                          <a:solidFill>
                            <a:srgbClr val="000000"/>
                          </a:solidFill>
                          <a:latin typeface="Arial"/>
                          <a:cs typeface="Arial"/>
                        </a:rPr>
                        <a:t>5.1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Банк қызметтері</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71,2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-100%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217015556"/>
                  </a:ext>
                </a:extLst>
              </a:tr>
              <a:tr h="123938">
                <a:tc>
                  <a:txBody>
                    <a:bodyPr/>
                    <a:lstStyle/>
                    <a:p>
                      <a:pPr algn="ctr" rtl="0" fontAlgn="ctr"/>
                      <a:r>
                        <a:rPr lang="kk" sz="700" b="0" i="0" u="none" strike="noStrike">
                          <a:solidFill>
                            <a:srgbClr val="000000"/>
                          </a:solidFill>
                          <a:latin typeface="Arial"/>
                          <a:cs typeface="Arial"/>
                        </a:rPr>
                        <a:t>5.2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Салықтар және бюджетке төленетін басқа да төлемдер</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10 797,2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367,35</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244653874"/>
                  </a:ext>
                </a:extLst>
              </a:tr>
              <a:tr h="123938">
                <a:tc>
                  <a:txBody>
                    <a:bodyPr/>
                    <a:lstStyle/>
                    <a:p>
                      <a:pPr algn="ctr" rtl="0" fontAlgn="ctr"/>
                      <a:r>
                        <a:rPr lang="kk" sz="700" b="0" i="0" u="none" strike="noStrike">
                          <a:solidFill>
                            <a:srgbClr val="000000"/>
                          </a:solidFill>
                          <a:latin typeface="Arial"/>
                          <a:cs typeface="Arial"/>
                        </a:rPr>
                        <a:t>5.3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Кеңсе және пошта шығындары</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468,9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-98%</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48287430"/>
                  </a:ext>
                </a:extLst>
              </a:tr>
              <a:tr h="123938">
                <a:tc>
                  <a:txBody>
                    <a:bodyPr/>
                    <a:lstStyle/>
                    <a:p>
                      <a:pPr algn="ctr" rtl="0" fontAlgn="ctr"/>
                      <a:r>
                        <a:rPr lang="kk" sz="700" b="0" i="0" u="none" strike="noStrike">
                          <a:solidFill>
                            <a:srgbClr val="000000"/>
                          </a:solidFill>
                          <a:latin typeface="Arial"/>
                          <a:cs typeface="Arial"/>
                        </a:rPr>
                        <a:t>III</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Барлық шығын</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420 933,3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17 296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565113345"/>
                  </a:ext>
                </a:extLst>
              </a:tr>
              <a:tr h="123938">
                <a:tc>
                  <a:txBody>
                    <a:bodyPr/>
                    <a:lstStyle/>
                    <a:p>
                      <a:pPr algn="ctr" rtl="0" fontAlgn="ctr"/>
                      <a:r>
                        <a:rPr lang="kk" sz="700" b="0" i="0" u="none" strike="noStrike">
                          <a:solidFill>
                            <a:srgbClr val="000000"/>
                          </a:solidFill>
                          <a:latin typeface="Arial"/>
                          <a:cs typeface="Arial"/>
                        </a:rPr>
                        <a:t>IV</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Салық салынғанға дейінгі пайда</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0,0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-2 569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06733119"/>
                  </a:ext>
                </a:extLst>
              </a:tr>
              <a:tr h="122338">
                <a:tc>
                  <a:txBody>
                    <a:bodyPr/>
                    <a:lstStyle/>
                    <a:p>
                      <a:pPr algn="ctr" rtl="0" fontAlgn="ctr"/>
                      <a:r>
                        <a:rPr lang="kk" sz="700" b="0" i="0" u="none" strike="noStrike">
                          <a:solidFill>
                            <a:srgbClr val="000000"/>
                          </a:solidFill>
                          <a:latin typeface="Arial"/>
                          <a:cs typeface="Arial"/>
                        </a:rPr>
                        <a:t>V</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Барлық пайда</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420 933,3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14 728</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17947086"/>
                  </a:ext>
                </a:extLst>
              </a:tr>
              <a:tr h="123938">
                <a:tc>
                  <a:txBody>
                    <a:bodyPr/>
                    <a:lstStyle/>
                    <a:p>
                      <a:pPr algn="ctr" rtl="0" fontAlgn="ctr"/>
                      <a:r>
                        <a:rPr lang="kk" sz="700" b="0" i="0" u="none" strike="noStrike">
                          <a:solidFill>
                            <a:srgbClr val="000000"/>
                          </a:solidFill>
                          <a:latin typeface="Arial"/>
                          <a:cs typeface="Arial"/>
                        </a:rPr>
                        <a:t>VI</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Көрсетілетін қызметтер көлемі</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мың тонна</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376,472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807297524"/>
                  </a:ext>
                </a:extLst>
              </a:tr>
              <a:tr h="228808">
                <a:tc>
                  <a:txBody>
                    <a:bodyPr/>
                    <a:lstStyle/>
                    <a:p>
                      <a:pPr algn="ctr" rtl="0" fontAlgn="ctr"/>
                      <a:r>
                        <a:rPr lang="kk" sz="700" b="0" i="0" u="none" strike="noStrike">
                          <a:solidFill>
                            <a:srgbClr val="000000"/>
                          </a:solidFill>
                          <a:latin typeface="Arial"/>
                          <a:cs typeface="Arial"/>
                        </a:rPr>
                        <a:t>VII</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Тариф (ҚҚС есебінсіз)</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теңге / тонна</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1 118,10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1118,1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583732622"/>
                  </a:ext>
                </a:extLst>
              </a:tr>
            </a:tbl>
          </a:graphicData>
        </a:graphic>
      </p:graphicFrame>
      <p:graphicFrame>
        <p:nvGraphicFramePr>
          <p:cNvPr id="10" name="Таблица 9">
            <a:extLst>
              <a:ext uri="{FF2B5EF4-FFF2-40B4-BE49-F238E27FC236}">
                <a16:creationId xmlns:a16="http://schemas.microsoft.com/office/drawing/2014/main" id="{216940B5-FE62-4E78-9FC4-AF694DCCF6AC}"/>
              </a:ext>
            </a:extLst>
          </p:cNvPr>
          <p:cNvGraphicFramePr>
            <a:graphicFrameLocks noGrp="1"/>
          </p:cNvGraphicFramePr>
          <p:nvPr/>
        </p:nvGraphicFramePr>
        <p:xfrm>
          <a:off x="6095206" y="851135"/>
          <a:ext cx="5760641" cy="5848786"/>
        </p:xfrm>
        <a:graphic>
          <a:graphicData uri="http://schemas.openxmlformats.org/drawingml/2006/table">
            <a:tbl>
              <a:tblPr/>
              <a:tblGrid>
                <a:gridCol w="288032">
                  <a:extLst>
                    <a:ext uri="{9D8B030D-6E8A-4147-A177-3AD203B41FA5}">
                      <a16:colId xmlns:a16="http://schemas.microsoft.com/office/drawing/2014/main" val="963713458"/>
                    </a:ext>
                  </a:extLst>
                </a:gridCol>
                <a:gridCol w="2096557">
                  <a:extLst>
                    <a:ext uri="{9D8B030D-6E8A-4147-A177-3AD203B41FA5}">
                      <a16:colId xmlns:a16="http://schemas.microsoft.com/office/drawing/2014/main" val="1948104997"/>
                    </a:ext>
                  </a:extLst>
                </a:gridCol>
                <a:gridCol w="498903">
                  <a:extLst>
                    <a:ext uri="{9D8B030D-6E8A-4147-A177-3AD203B41FA5}">
                      <a16:colId xmlns:a16="http://schemas.microsoft.com/office/drawing/2014/main" val="2276069105"/>
                    </a:ext>
                  </a:extLst>
                </a:gridCol>
                <a:gridCol w="1124646">
                  <a:extLst>
                    <a:ext uri="{9D8B030D-6E8A-4147-A177-3AD203B41FA5}">
                      <a16:colId xmlns:a16="http://schemas.microsoft.com/office/drawing/2014/main" val="411131824"/>
                    </a:ext>
                  </a:extLst>
                </a:gridCol>
                <a:gridCol w="1161668">
                  <a:extLst>
                    <a:ext uri="{9D8B030D-6E8A-4147-A177-3AD203B41FA5}">
                      <a16:colId xmlns:a16="http://schemas.microsoft.com/office/drawing/2014/main" val="2265976071"/>
                    </a:ext>
                  </a:extLst>
                </a:gridCol>
                <a:gridCol w="590835">
                  <a:extLst>
                    <a:ext uri="{9D8B030D-6E8A-4147-A177-3AD203B41FA5}">
                      <a16:colId xmlns:a16="http://schemas.microsoft.com/office/drawing/2014/main" val="3442913608"/>
                    </a:ext>
                  </a:extLst>
                </a:gridCol>
              </a:tblGrid>
              <a:tr h="339190">
                <a:tc gridSpan="6">
                  <a:txBody>
                    <a:bodyPr/>
                    <a:lstStyle/>
                    <a:p>
                      <a:pPr algn="ctr" rtl="0" fontAlgn="ctr"/>
                      <a:r>
                        <a:rPr lang="kk" sz="1000" b="1" i="0" u="none" strike="noStrike">
                          <a:latin typeface="Arial"/>
                          <a:cs typeface="Arial"/>
                        </a:rPr>
                        <a:t>"Кеңқияқ" БМАС мұнайды ауыстырып тиеу</a:t>
                      </a:r>
                      <a:endParaRPr lang="ru-RU" sz="1000" b="1" i="0" u="none" strike="noStrike">
                        <a:solidFill>
                          <a:srgbClr val="000000"/>
                        </a:solidFill>
                        <a:effectLst/>
                        <a:latin typeface="Arial" panose="020B0604020202020204" pitchFamily="34" charset="0"/>
                        <a:cs typeface="Arial" panose="020B0604020202020204" pitchFamily="34" charset="0"/>
                      </a:endParaRPr>
                    </a:p>
                  </a:txBody>
                  <a:tcPr marL="5105" marR="5105" marT="510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tc hMerge="1">
                  <a:txBody>
                    <a:bodyPr/>
                    <a:lstStyle/>
                    <a:p>
                      <a:endParaRPr lang="ru-KZ"/>
                    </a:p>
                  </a:txBody>
                  <a:tcPr>
                    <a:lnL w="3175" cap="flat" cmpd="sng" algn="ctr">
                      <a:solidFill>
                        <a:schemeClr val="tx1">
                          <a:lumMod val="95000"/>
                          <a:lumOff val="5000"/>
                        </a:schemeClr>
                      </a:solidFill>
                      <a:prstDash val="solid"/>
                      <a:round/>
                      <a:headEnd type="none" w="med" len="med"/>
                      <a:tailEnd type="none" w="med" len="med"/>
                    </a:lnL>
                  </a:tcPr>
                </a:tc>
                <a:tc hMerge="1">
                  <a:txBody>
                    <a:bodyPr/>
                    <a:lstStyle/>
                    <a:p>
                      <a:endParaRPr lang="ru-KZ"/>
                    </a:p>
                  </a:txBody>
                  <a:tcPr>
                    <a:lnL w="3175" cap="flat" cmpd="sng" algn="ctr">
                      <a:solidFill>
                        <a:schemeClr val="tx1">
                          <a:lumMod val="95000"/>
                          <a:lumOff val="5000"/>
                        </a:schemeClr>
                      </a:solidFill>
                      <a:prstDash val="solid"/>
                      <a:round/>
                      <a:headEnd type="none" w="med" len="med"/>
                      <a:tailEnd type="none" w="med" len="med"/>
                    </a:lnL>
                  </a:tcPr>
                </a:tc>
                <a:tc hMerge="1">
                  <a:txBody>
                    <a:bodyPr/>
                    <a:lstStyle/>
                    <a:p>
                      <a:endParaRPr lang="ru-KZ"/>
                    </a:p>
                  </a:txBody>
                  <a:tcPr>
                    <a:lnL w="3175" cap="flat" cmpd="sng" algn="ctr">
                      <a:solidFill>
                        <a:schemeClr val="tx1">
                          <a:lumMod val="95000"/>
                          <a:lumOff val="5000"/>
                        </a:schemeClr>
                      </a:solidFill>
                      <a:prstDash val="solid"/>
                      <a:round/>
                      <a:headEnd type="none" w="med" len="med"/>
                      <a:tailEnd type="none" w="med" len="med"/>
                    </a:lnL>
                  </a:tcPr>
                </a:tc>
                <a:tc hMerge="1">
                  <a:txBody>
                    <a:bodyPr/>
                    <a:lstStyle/>
                    <a:p>
                      <a:endParaRPr lang="ru-KZ"/>
                    </a:p>
                  </a:txBody>
                  <a:tcPr>
                    <a:lnL w="3175" cap="flat" cmpd="sng" algn="ctr">
                      <a:solidFill>
                        <a:schemeClr val="tx1">
                          <a:lumMod val="95000"/>
                          <a:lumOff val="5000"/>
                        </a:schemeClr>
                      </a:solidFill>
                      <a:prstDash val="solid"/>
                      <a:round/>
                      <a:headEnd type="none" w="med" len="med"/>
                      <a:tailEnd type="none" w="med" len="med"/>
                    </a:lnL>
                  </a:tcPr>
                </a:tc>
                <a:tc hMerge="1">
                  <a:txBody>
                    <a:bodyPr/>
                    <a:lstStyle/>
                    <a:p>
                      <a:endParaRPr lang="ru-KZ"/>
                    </a:p>
                  </a:txBody>
                  <a:tcPr>
                    <a:lnL w="3175" cap="flat" cmpd="sng" algn="ctr">
                      <a:solidFill>
                        <a:schemeClr val="tx1">
                          <a:lumMod val="95000"/>
                          <a:lumOff val="5000"/>
                        </a:schemeClr>
                      </a:solidFill>
                      <a:prstDash val="solid"/>
                      <a:round/>
                      <a:headEnd type="none" w="med" len="med"/>
                      <a:tailEnd type="none" w="med" len="med"/>
                    </a:lnL>
                  </a:tcPr>
                </a:tc>
                <a:extLst>
                  <a:ext uri="{0D108BD9-81ED-4DB2-BD59-A6C34878D82A}">
                    <a16:rowId xmlns:a16="http://schemas.microsoft.com/office/drawing/2014/main" val="3201593153"/>
                  </a:ext>
                </a:extLst>
              </a:tr>
              <a:tr h="561947">
                <a:tc>
                  <a:txBody>
                    <a:bodyPr/>
                    <a:lstStyle/>
                    <a:p>
                      <a:pPr algn="ctr" rtl="0" fontAlgn="ctr"/>
                      <a:r>
                        <a:rPr lang="kk" sz="700" b="0" i="0" u="none" strike="noStrike">
                          <a:solidFill>
                            <a:srgbClr val="000000"/>
                          </a:solidFill>
                          <a:latin typeface="Arial"/>
                          <a:cs typeface="Arial"/>
                        </a:rPr>
                        <a:t>№ р/б</a:t>
                      </a:r>
                    </a:p>
                  </a:txBody>
                  <a:tcPr marL="5105" marR="5105" marT="510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Көрсеткіштер атауы</a:t>
                      </a:r>
                    </a:p>
                  </a:txBody>
                  <a:tcPr marL="5105" marR="5105" marT="510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Өлшем бірлігі</a:t>
                      </a:r>
                    </a:p>
                  </a:txBody>
                  <a:tcPr marL="5105" marR="5105" marT="510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Қабылданды  "ҚазТрансОйл" АҚ  26.12.2024 ж. №139</a:t>
                      </a:r>
                    </a:p>
                  </a:txBody>
                  <a:tcPr marL="5105" marR="5105" marT="510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marR="0" lvl="0" indent="0" algn="ctr" defTabSz="914309" rtl="0" eaLnBrk="1" fontAlgn="ctr" latinLnBrk="0" hangingPunct="1">
                        <a:lnSpc>
                          <a:spcPct val="100000"/>
                        </a:lnSpc>
                        <a:spcBef>
                          <a:spcPct val="0"/>
                        </a:spcBef>
                        <a:spcAft>
                          <a:spcPct val="0"/>
                        </a:spcAft>
                        <a:buClrTx/>
                        <a:buSzTx/>
                        <a:buFontTx/>
                        <a:buNone/>
                        <a:defRPr/>
                      </a:pPr>
                      <a:r>
                        <a:rPr lang="kk" sz="700" b="0" i="0" u="none" strike="noStrike" kern="1200">
                          <a:solidFill>
                            <a:srgbClr val="000000"/>
                          </a:solidFill>
                          <a:latin typeface="Arial"/>
                          <a:ea typeface="+mn-ea"/>
                          <a:cs typeface="Arial"/>
                        </a:rPr>
                        <a:t>2025 жылғы 1-жартыжылдықтағы тарифтік сметаның нақты қалыптасқан көрсеткіштері</a:t>
                      </a:r>
                    </a:p>
                  </a:txBody>
                  <a:tcPr marL="5105" marR="5105" marT="510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Ауытқу,  %-бен</a:t>
                      </a:r>
                    </a:p>
                  </a:txBody>
                  <a:tcPr marL="5105" marR="5105" marT="510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841788040"/>
                  </a:ext>
                </a:extLst>
              </a:tr>
              <a:tr h="144734">
                <a:tc>
                  <a:txBody>
                    <a:bodyPr/>
                    <a:lstStyle/>
                    <a:p>
                      <a:pPr algn="ctr" rtl="0" fontAlgn="ctr"/>
                      <a:r>
                        <a:rPr lang="kk" sz="700" b="0" i="0" u="none" strike="noStrike">
                          <a:solidFill>
                            <a:srgbClr val="000000"/>
                          </a:solidFill>
                          <a:latin typeface="Arial"/>
                          <a:cs typeface="Arial"/>
                        </a:rPr>
                        <a:t>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4</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5</a:t>
                      </a:r>
                      <a:endParaRPr lang="ru-KZ" sz="75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6</a:t>
                      </a:r>
                      <a:endParaRPr lang="ru-KZ" sz="75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338735940"/>
                  </a:ext>
                </a:extLst>
              </a:tr>
              <a:tr h="228834">
                <a:tc>
                  <a:txBody>
                    <a:bodyPr/>
                    <a:lstStyle/>
                    <a:p>
                      <a:pPr algn="ctr" rtl="0" fontAlgn="b"/>
                      <a:r>
                        <a:rPr lang="kk" sz="700" b="0" i="0" u="none" strike="noStrike">
                          <a:solidFill>
                            <a:srgbClr val="000000"/>
                          </a:solidFill>
                          <a:latin typeface="Arial"/>
                          <a:cs typeface="Arial"/>
                        </a:rPr>
                        <a:t>I</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Тауарларды өндіруге және қызметтер көрсетуге арналған шығындар, барлығы, оның ішінде:</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мың теңге</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663 093,09</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1 166 619,34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76%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634474431"/>
                  </a:ext>
                </a:extLst>
              </a:tr>
              <a:tr h="227692">
                <a:tc>
                  <a:txBody>
                    <a:bodyPr/>
                    <a:lstStyle/>
                    <a:p>
                      <a:pPr algn="ctr" rtl="0" fontAlgn="b"/>
                      <a:r>
                        <a:rPr lang="kk" sz="700" b="0" i="0" u="none" strike="noStrike">
                          <a:solidFill>
                            <a:srgbClr val="000000"/>
                          </a:solidFill>
                          <a:latin typeface="Arial"/>
                          <a:cs typeface="Arial"/>
                        </a:rPr>
                        <a:t>1</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Материалдық шығындар, барлығы, оның ішінде:</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423 736,70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513 357,34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21%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392002248"/>
                  </a:ext>
                </a:extLst>
              </a:tr>
              <a:tr h="121244">
                <a:tc>
                  <a:txBody>
                    <a:bodyPr/>
                    <a:lstStyle/>
                    <a:p>
                      <a:pPr algn="ctr" rtl="0" fontAlgn="b"/>
                      <a:r>
                        <a:rPr lang="kk" sz="700" b="0" i="0" u="none" strike="noStrike">
                          <a:solidFill>
                            <a:srgbClr val="000000"/>
                          </a:solidFill>
                          <a:latin typeface="Arial"/>
                          <a:cs typeface="Arial"/>
                        </a:rPr>
                        <a:t>1.1</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Шикізат және материалдар</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7 520,50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2 216,26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-71%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870006428"/>
                  </a:ext>
                </a:extLst>
              </a:tr>
              <a:tr h="80889">
                <a:tc>
                  <a:txBody>
                    <a:bodyPr/>
                    <a:lstStyle/>
                    <a:p>
                      <a:pPr algn="ctr" rtl="0" fontAlgn="b"/>
                      <a:r>
                        <a:rPr lang="kk" sz="700" b="0" i="0" u="none" strike="noStrike">
                          <a:solidFill>
                            <a:srgbClr val="000000"/>
                          </a:solidFill>
                          <a:latin typeface="Arial"/>
                          <a:cs typeface="Arial"/>
                        </a:rPr>
                        <a:t>1.2</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Отын</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817,01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508416998"/>
                  </a:ext>
                </a:extLst>
              </a:tr>
              <a:tr h="121244">
                <a:tc>
                  <a:txBody>
                    <a:bodyPr/>
                    <a:lstStyle/>
                    <a:p>
                      <a:pPr algn="ctr" rtl="0" fontAlgn="b"/>
                      <a:r>
                        <a:rPr lang="kk" sz="700" b="0" i="0" u="none" strike="noStrike">
                          <a:solidFill>
                            <a:srgbClr val="000000"/>
                          </a:solidFill>
                          <a:latin typeface="Arial"/>
                          <a:cs typeface="Arial"/>
                        </a:rPr>
                        <a:t>1.3</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Энергия</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416 216,20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510 324,07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23%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678443350"/>
                  </a:ext>
                </a:extLst>
              </a:tr>
              <a:tr h="227692">
                <a:tc>
                  <a:txBody>
                    <a:bodyPr/>
                    <a:lstStyle/>
                    <a:p>
                      <a:pPr algn="ctr" rtl="0" fontAlgn="b"/>
                      <a:r>
                        <a:rPr lang="kk" sz="700" b="0" i="0" u="none" strike="noStrike">
                          <a:solidFill>
                            <a:srgbClr val="000000"/>
                          </a:solidFill>
                          <a:latin typeface="Arial"/>
                          <a:cs typeface="Arial"/>
                        </a:rPr>
                        <a:t>2</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Еңбекке ақы төлеуге арналған шығындар, барлығы оның ішінде:</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198 109,70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212 847,69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829144021"/>
                  </a:ext>
                </a:extLst>
              </a:tr>
              <a:tr h="121244">
                <a:tc>
                  <a:txBody>
                    <a:bodyPr/>
                    <a:lstStyle/>
                    <a:p>
                      <a:pPr algn="ctr" rtl="0" fontAlgn="b"/>
                      <a:r>
                        <a:rPr lang="kk" sz="700" b="0" i="0" u="none" strike="noStrike">
                          <a:solidFill>
                            <a:srgbClr val="000000"/>
                          </a:solidFill>
                          <a:latin typeface="Arial"/>
                          <a:cs typeface="Arial"/>
                        </a:rPr>
                        <a:t>2.1</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Еңбекақы</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181 229,74</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200 978,87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11%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765405416"/>
                  </a:ext>
                </a:extLst>
              </a:tr>
              <a:tr h="132375">
                <a:tc>
                  <a:txBody>
                    <a:bodyPr/>
                    <a:lstStyle/>
                    <a:p>
                      <a:pPr algn="ctr" rtl="0" fontAlgn="b"/>
                      <a:r>
                        <a:rPr lang="kk" sz="700" b="0" i="0" u="none" strike="noStrike">
                          <a:solidFill>
                            <a:srgbClr val="000000"/>
                          </a:solidFill>
                          <a:latin typeface="Arial"/>
                          <a:cs typeface="Arial"/>
                        </a:rPr>
                        <a:t>2.2</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Әлеуметтік салық және әлеуметтік аударымдары</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15 310,54</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10 760,70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-30%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997331394"/>
                  </a:ext>
                </a:extLst>
              </a:tr>
              <a:tr h="121244">
                <a:tc>
                  <a:txBody>
                    <a:bodyPr/>
                    <a:lstStyle/>
                    <a:p>
                      <a:pPr algn="ctr" rtl="0" fontAlgn="b"/>
                      <a:r>
                        <a:rPr lang="kk" sz="700" b="0" i="0" u="none" strike="noStrike">
                          <a:solidFill>
                            <a:srgbClr val="000000"/>
                          </a:solidFill>
                          <a:latin typeface="Arial"/>
                          <a:cs typeface="Arial"/>
                        </a:rPr>
                        <a:t>2.3</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Міндетті медициналық сақтандыру</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1 569,42</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1 108,12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-29%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294179478"/>
                  </a:ext>
                </a:extLst>
              </a:tr>
              <a:tr h="121244">
                <a:tc>
                  <a:txBody>
                    <a:bodyPr/>
                    <a:lstStyle/>
                    <a:p>
                      <a:pPr algn="ctr" rtl="0" fontAlgn="b"/>
                      <a:r>
                        <a:rPr lang="kk" sz="700" b="0" i="0" u="none" strike="noStrike">
                          <a:solidFill>
                            <a:srgbClr val="000000"/>
                          </a:solidFill>
                          <a:latin typeface="Arial"/>
                          <a:cs typeface="Arial"/>
                        </a:rPr>
                        <a:t>3</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Амортизация</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0,00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610491523"/>
                  </a:ext>
                </a:extLst>
              </a:tr>
              <a:tr h="121244">
                <a:tc>
                  <a:txBody>
                    <a:bodyPr/>
                    <a:lstStyle/>
                    <a:p>
                      <a:pPr algn="ctr" rtl="0" fontAlgn="b"/>
                      <a:r>
                        <a:rPr lang="kk" sz="700" b="0" i="0" u="none" strike="noStrike">
                          <a:solidFill>
                            <a:srgbClr val="000000"/>
                          </a:solidFill>
                          <a:latin typeface="Arial"/>
                          <a:cs typeface="Arial"/>
                        </a:rPr>
                        <a:t>4</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Жөндеу, барлығы оның ішінде:</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0,00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3 759,18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704770952"/>
                  </a:ext>
                </a:extLst>
              </a:tr>
              <a:tr h="12124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ағымдағы жөндеу, техникалық қызмет көрсету</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3 759,18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932539063"/>
                  </a:ext>
                </a:extLst>
              </a:tr>
              <a:tr h="121244">
                <a:tc>
                  <a:txBody>
                    <a:bodyPr/>
                    <a:lstStyle/>
                    <a:p>
                      <a:pPr algn="ctr" rtl="0" fontAlgn="b"/>
                      <a:r>
                        <a:rPr lang="kk" sz="700" b="0" i="0" u="none" strike="noStrike">
                          <a:solidFill>
                            <a:srgbClr val="000000"/>
                          </a:solidFill>
                          <a:latin typeface="Arial"/>
                          <a:cs typeface="Arial"/>
                        </a:rPr>
                        <a:t>5</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Өзге де шығындар, барлығы, оның ішінде:</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41 246,69</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436 655,13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959%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493475724"/>
                  </a:ext>
                </a:extLst>
              </a:tr>
              <a:tr h="121244">
                <a:tc>
                  <a:txBody>
                    <a:bodyPr/>
                    <a:lstStyle/>
                    <a:p>
                      <a:pPr algn="ctr" rtl="0" fontAlgn="b"/>
                      <a:r>
                        <a:rPr lang="kk" sz="700" b="0" i="0" u="none" strike="noStrike">
                          <a:solidFill>
                            <a:srgbClr val="000000"/>
                          </a:solidFill>
                          <a:latin typeface="Arial"/>
                          <a:cs typeface="Arial"/>
                        </a:rPr>
                        <a:t> 5.1</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Байланыс қызметтері</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51,70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54,15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50131882"/>
                  </a:ext>
                </a:extLst>
              </a:tr>
              <a:tr h="121244">
                <a:tc>
                  <a:txBody>
                    <a:bodyPr/>
                    <a:lstStyle/>
                    <a:p>
                      <a:pPr algn="ctr" rtl="0" fontAlgn="b"/>
                      <a:r>
                        <a:rPr lang="kk" sz="700" b="0" i="0" u="none" strike="noStrike">
                          <a:solidFill>
                            <a:srgbClr val="000000"/>
                          </a:solidFill>
                          <a:latin typeface="Arial"/>
                          <a:cs typeface="Arial"/>
                        </a:rPr>
                        <a:t> 5.2</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Ғимараттарды күтіп ұстау</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893,85</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1 463,73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64%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840304318"/>
                  </a:ext>
                </a:extLst>
              </a:tr>
              <a:tr h="121244">
                <a:tc>
                  <a:txBody>
                    <a:bodyPr/>
                    <a:lstStyle/>
                    <a:p>
                      <a:pPr algn="ctr" rtl="0" fontAlgn="b"/>
                      <a:r>
                        <a:rPr lang="kk" sz="700" b="0" i="0" u="none" strike="noStrike">
                          <a:solidFill>
                            <a:srgbClr val="000000"/>
                          </a:solidFill>
                          <a:latin typeface="Arial"/>
                          <a:cs typeface="Arial"/>
                        </a:rPr>
                        <a:t> 5.3</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Іссапар шығындары</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258,21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918423056"/>
                  </a:ext>
                </a:extLst>
              </a:tr>
              <a:tr h="121244">
                <a:tc>
                  <a:txBody>
                    <a:bodyPr/>
                    <a:lstStyle/>
                    <a:p>
                      <a:pPr algn="ctr" rtl="0" fontAlgn="b"/>
                      <a:r>
                        <a:rPr lang="kk" sz="700" b="0" i="0" u="none" strike="noStrike">
                          <a:solidFill>
                            <a:srgbClr val="000000"/>
                          </a:solidFill>
                          <a:latin typeface="Arial"/>
                          <a:cs typeface="Arial"/>
                        </a:rPr>
                        <a:t> 5.4</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Кадрларды даярлау</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4,80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4,99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684908291"/>
                  </a:ext>
                </a:extLst>
              </a:tr>
              <a:tr h="121244">
                <a:tc>
                  <a:txBody>
                    <a:bodyPr/>
                    <a:lstStyle/>
                    <a:p>
                      <a:pPr algn="ctr" rtl="0" fontAlgn="b"/>
                      <a:r>
                        <a:rPr lang="kk" sz="700" b="0" i="0" u="none" strike="noStrike">
                          <a:solidFill>
                            <a:srgbClr val="000000"/>
                          </a:solidFill>
                          <a:latin typeface="Arial"/>
                          <a:cs typeface="Arial"/>
                        </a:rPr>
                        <a:t> 5.5</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Қоршаған ортаны қорғау</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1 693,10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888270835"/>
                  </a:ext>
                </a:extLst>
              </a:tr>
              <a:tr h="121244">
                <a:tc>
                  <a:txBody>
                    <a:bodyPr/>
                    <a:lstStyle/>
                    <a:p>
                      <a:pPr algn="ctr" rtl="0" fontAlgn="b"/>
                      <a:r>
                        <a:rPr lang="kk" sz="700" b="0" i="0" u="none" strike="noStrike">
                          <a:solidFill>
                            <a:srgbClr val="000000"/>
                          </a:solidFill>
                          <a:latin typeface="Arial"/>
                          <a:cs typeface="Arial"/>
                        </a:rPr>
                        <a:t> 5.6</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Сақтандыру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661,00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405 569,68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61257%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239135409"/>
                  </a:ext>
                </a:extLst>
              </a:tr>
              <a:tr h="121244">
                <a:tc>
                  <a:txBody>
                    <a:bodyPr/>
                    <a:lstStyle/>
                    <a:p>
                      <a:pPr algn="ctr" rtl="0" fontAlgn="b"/>
                      <a:r>
                        <a:rPr lang="kk" sz="700" b="0" i="0" u="none" strike="noStrike">
                          <a:solidFill>
                            <a:srgbClr val="000000"/>
                          </a:solidFill>
                          <a:latin typeface="Arial"/>
                          <a:cs typeface="Arial"/>
                        </a:rPr>
                        <a:t> 5.7</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Ведомстводан тыс  және өрт күзеті</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39 313,49</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12 555,45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-68%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654775785"/>
                  </a:ext>
                </a:extLst>
              </a:tr>
              <a:tr h="121244">
                <a:tc>
                  <a:txBody>
                    <a:bodyPr/>
                    <a:lstStyle/>
                    <a:p>
                      <a:pPr algn="ctr" rtl="0" fontAlgn="b"/>
                      <a:r>
                        <a:rPr lang="kk" sz="700" b="0" i="0" u="none" strike="noStrike">
                          <a:solidFill>
                            <a:srgbClr val="000000"/>
                          </a:solidFill>
                          <a:latin typeface="Arial"/>
                          <a:cs typeface="Arial"/>
                        </a:rPr>
                        <a:t> 5.8</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Метрология</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2 184,53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924492965"/>
                  </a:ext>
                </a:extLst>
              </a:tr>
              <a:tr h="121244">
                <a:tc>
                  <a:txBody>
                    <a:bodyPr/>
                    <a:lstStyle/>
                    <a:p>
                      <a:pPr algn="ctr" rtl="0" fontAlgn="b"/>
                      <a:r>
                        <a:rPr lang="kk" sz="700" b="0" i="0" u="none" strike="noStrike">
                          <a:solidFill>
                            <a:srgbClr val="000000"/>
                          </a:solidFill>
                          <a:latin typeface="Arial"/>
                          <a:cs typeface="Arial"/>
                        </a:rPr>
                        <a:t> 5.9</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Диагностикалық жұмыстар</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321,85</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0,00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-100%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64416127"/>
                  </a:ext>
                </a:extLst>
              </a:tr>
              <a:tr h="121244">
                <a:tc>
                  <a:txBody>
                    <a:bodyPr/>
                    <a:lstStyle/>
                    <a:p>
                      <a:pPr algn="ctr" rtl="0" fontAlgn="b"/>
                      <a:r>
                        <a:rPr lang="kk" sz="700" b="0" i="0" u="none" strike="noStrike">
                          <a:solidFill>
                            <a:srgbClr val="000000"/>
                          </a:solidFill>
                          <a:latin typeface="Arial"/>
                          <a:cs typeface="Arial"/>
                        </a:rPr>
                        <a:t> 5.10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табиғи шикізатты пайдалану</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0,00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921886166"/>
                  </a:ext>
                </a:extLst>
              </a:tr>
              <a:tr h="231882">
                <a:tc>
                  <a:txBody>
                    <a:bodyPr/>
                    <a:lstStyle/>
                    <a:p>
                      <a:pPr algn="ctr" rtl="0" fontAlgn="b"/>
                      <a:r>
                        <a:rPr lang="kk" sz="700" b="0" i="0" u="none" strike="noStrike">
                          <a:solidFill>
                            <a:srgbClr val="000000"/>
                          </a:solidFill>
                          <a:latin typeface="Arial"/>
                          <a:cs typeface="Arial"/>
                        </a:rPr>
                        <a:t> 5.11</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бөгде ұйымдардың өндірістік сипаттағы қызметтері</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12 871,29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138341713"/>
                  </a:ext>
                </a:extLst>
              </a:tr>
              <a:tr h="121244">
                <a:tc>
                  <a:txBody>
                    <a:bodyPr/>
                    <a:lstStyle/>
                    <a:p>
                      <a:pPr algn="ctr" rtl="0" fontAlgn="b"/>
                      <a:r>
                        <a:rPr lang="kk" sz="700" b="0" i="0" u="none" strike="noStrike">
                          <a:solidFill>
                            <a:srgbClr val="000000"/>
                          </a:solidFill>
                          <a:latin typeface="Arial"/>
                          <a:cs typeface="Arial"/>
                        </a:rPr>
                        <a:t>II</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Кезеңдегі барлық шығыстар, оның ішінде:</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1 689,10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510,18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-70%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998843012"/>
                  </a:ext>
                </a:extLst>
              </a:tr>
              <a:tr h="228834">
                <a:tc>
                  <a:txBody>
                    <a:bodyPr/>
                    <a:lstStyle/>
                    <a:p>
                      <a:pPr algn="ctr" rtl="0" fontAlgn="b"/>
                      <a:r>
                        <a:rPr lang="kk" sz="700" b="0" i="0" u="none" strike="noStrike">
                          <a:solidFill>
                            <a:srgbClr val="000000"/>
                          </a:solidFill>
                          <a:latin typeface="Arial"/>
                          <a:cs typeface="Arial"/>
                        </a:rPr>
                        <a:t>6</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Жалпы және әкімшілік, барлығы, оның ішінде:</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1 689,10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510,18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-70%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908811862"/>
                  </a:ext>
                </a:extLst>
              </a:tr>
              <a:tr h="121244">
                <a:tc>
                  <a:txBody>
                    <a:bodyPr/>
                    <a:lstStyle/>
                    <a:p>
                      <a:pPr algn="ctr" rtl="0" fontAlgn="b"/>
                      <a:r>
                        <a:rPr lang="kk" sz="700" b="0" i="0" u="none" strike="noStrike">
                          <a:solidFill>
                            <a:srgbClr val="000000"/>
                          </a:solidFill>
                          <a:latin typeface="Arial"/>
                          <a:cs typeface="Arial"/>
                        </a:rPr>
                        <a:t>6.1</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кеңсе шығындары</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0,00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607958297"/>
                  </a:ext>
                </a:extLst>
              </a:tr>
              <a:tr h="121244">
                <a:tc>
                  <a:txBody>
                    <a:bodyPr/>
                    <a:lstStyle/>
                    <a:p>
                      <a:pPr algn="ctr" rtl="0" fontAlgn="b"/>
                      <a:r>
                        <a:rPr lang="kk" sz="700" b="0" i="0" u="none" strike="noStrike">
                          <a:solidFill>
                            <a:srgbClr val="000000"/>
                          </a:solidFill>
                          <a:latin typeface="Arial"/>
                          <a:cs typeface="Arial"/>
                        </a:rPr>
                        <a:t>6.2</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Банк қызметтері</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0,00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958219924"/>
                  </a:ext>
                </a:extLst>
              </a:tr>
              <a:tr h="121244">
                <a:tc>
                  <a:txBody>
                    <a:bodyPr/>
                    <a:lstStyle/>
                    <a:p>
                      <a:pPr algn="ctr" rtl="0" fontAlgn="b"/>
                      <a:r>
                        <a:rPr lang="kk" sz="700" b="0" i="0" u="none" strike="noStrike">
                          <a:solidFill>
                            <a:srgbClr val="000000"/>
                          </a:solidFill>
                          <a:latin typeface="Arial"/>
                          <a:cs typeface="Arial"/>
                        </a:rPr>
                        <a:t>6.3</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Салықтар және бюджетке төленетін басқа да төлемдер</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1 689,10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510,18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-70%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517631209"/>
                  </a:ext>
                </a:extLst>
              </a:tr>
              <a:tr h="121244">
                <a:tc>
                  <a:txBody>
                    <a:bodyPr/>
                    <a:lstStyle/>
                    <a:p>
                      <a:pPr algn="ctr" rtl="0" fontAlgn="b"/>
                      <a:r>
                        <a:rPr lang="kk" sz="700" b="0" i="0" u="none" strike="noStrike">
                          <a:solidFill>
                            <a:srgbClr val="000000"/>
                          </a:solidFill>
                          <a:latin typeface="Arial"/>
                          <a:cs typeface="Arial"/>
                        </a:rPr>
                        <a:t>III</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Барлық шығын</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664 782,19</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1 167 129,52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76%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746444026"/>
                  </a:ext>
                </a:extLst>
              </a:tr>
              <a:tr h="121244">
                <a:tc>
                  <a:txBody>
                    <a:bodyPr/>
                    <a:lstStyle/>
                    <a:p>
                      <a:pPr algn="ctr" rtl="0" fontAlgn="b"/>
                      <a:r>
                        <a:rPr lang="kk" sz="700" b="0" i="0" u="none" strike="noStrike">
                          <a:solidFill>
                            <a:srgbClr val="000000"/>
                          </a:solidFill>
                          <a:latin typeface="Arial"/>
                          <a:cs typeface="Arial"/>
                        </a:rPr>
                        <a:t>IV</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Салық салынғанға дейінгі пайда</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-603 149,00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092536869"/>
                  </a:ext>
                </a:extLst>
              </a:tr>
              <a:tr h="121244">
                <a:tc>
                  <a:txBody>
                    <a:bodyPr/>
                    <a:lstStyle/>
                    <a:p>
                      <a:pPr algn="ctr" rtl="0" fontAlgn="b"/>
                      <a:r>
                        <a:rPr lang="kk" sz="700" b="0" i="0" u="none" strike="noStrike">
                          <a:solidFill>
                            <a:srgbClr val="000000"/>
                          </a:solidFill>
                          <a:latin typeface="Arial"/>
                          <a:cs typeface="Arial"/>
                        </a:rPr>
                        <a:t>V</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Барлық пайда</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660 757,00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376921772"/>
                  </a:ext>
                </a:extLst>
              </a:tr>
              <a:tr h="121244">
                <a:tc>
                  <a:txBody>
                    <a:bodyPr/>
                    <a:lstStyle/>
                    <a:p>
                      <a:pPr algn="ctr" rtl="0" fontAlgn="b"/>
                      <a:r>
                        <a:rPr lang="kk" sz="700" b="0" i="0" u="none" strike="noStrike">
                          <a:solidFill>
                            <a:srgbClr val="000000"/>
                          </a:solidFill>
                          <a:latin typeface="Arial"/>
                          <a:cs typeface="Arial"/>
                        </a:rPr>
                        <a:t>VI</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Көрсетілетін қызметтер көлемі</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мың тонна</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7 456,90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7 411,74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184890948"/>
                  </a:ext>
                </a:extLst>
              </a:tr>
              <a:tr h="121244">
                <a:tc>
                  <a:txBody>
                    <a:bodyPr/>
                    <a:lstStyle/>
                    <a:p>
                      <a:pPr algn="ctr" rtl="0" fontAlgn="b"/>
                      <a:r>
                        <a:rPr lang="kk" sz="700" b="0" i="0" u="none" strike="noStrike">
                          <a:solidFill>
                            <a:srgbClr val="000000"/>
                          </a:solidFill>
                          <a:latin typeface="Arial"/>
                          <a:cs typeface="Arial"/>
                        </a:rPr>
                        <a:t>VII</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b"/>
                      <a:r>
                        <a:rPr lang="kk" sz="700" b="0" i="0" u="none" strike="noStrike">
                          <a:solidFill>
                            <a:srgbClr val="000000"/>
                          </a:solidFill>
                          <a:latin typeface="Arial"/>
                          <a:cs typeface="Arial"/>
                        </a:rPr>
                        <a:t>Тариф (ҚҚС есебінсіз)</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b"/>
                      <a:r>
                        <a:rPr lang="kk" sz="700" b="0" i="0" u="none" strike="noStrike">
                          <a:solidFill>
                            <a:srgbClr val="000000"/>
                          </a:solidFill>
                          <a:latin typeface="Arial"/>
                          <a:cs typeface="Arial"/>
                        </a:rPr>
                        <a:t>89,15</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rPr>
                        <a:t>89,15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05899013"/>
                  </a:ext>
                </a:extLst>
              </a:tr>
            </a:tbl>
          </a:graphicData>
        </a:graphic>
      </p:graphicFrame>
      <p:pic>
        <p:nvPicPr>
          <p:cNvPr id="7" name="Рисунок 6">
            <a:extLst>
              <a:ext uri="{FF2B5EF4-FFF2-40B4-BE49-F238E27FC236}">
                <a16:creationId xmlns:a16="http://schemas.microsoft.com/office/drawing/2014/main" id="{3F1B3D8A-25EE-4235-9388-E5104AE82E35}"/>
              </a:ext>
            </a:extLst>
          </p:cNvPr>
          <p:cNvPicPr>
            <a:picLocks noChangeAspect="1"/>
          </p:cNvPicPr>
          <p:nvPr/>
        </p:nvPicPr>
        <p:blipFill>
          <a:blip r:embed="rId2"/>
          <a:stretch>
            <a:fillRect/>
          </a:stretch>
        </p:blipFill>
        <p:spPr>
          <a:xfrm>
            <a:off x="10216928" y="123515"/>
            <a:ext cx="1782934" cy="414805"/>
          </a:xfrm>
          <a:prstGeom prst="rect">
            <a:avLst/>
          </a:prstGeom>
        </p:spPr>
      </p:pic>
    </p:spTree>
    <p:extLst>
      <p:ext uri="{BB962C8B-B14F-4D97-AF65-F5344CB8AC3E}">
        <p14:creationId xmlns:p14="http://schemas.microsoft.com/office/powerpoint/2010/main" val="590030727"/>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3DE8B8FD-524A-481D-A567-48F5AA2F99C9}"/>
              </a:ext>
            </a:extLst>
          </p:cNvPr>
          <p:cNvSpPr/>
          <p:nvPr/>
        </p:nvSpPr>
        <p:spPr>
          <a:xfrm>
            <a:off x="0" y="-19141"/>
            <a:ext cx="12190413" cy="719174"/>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kk" sz="1500" b="1" i="0" u="none" strike="noStrike" kern="1200" cap="none" spc="0" normalizeH="0" baseline="0" noProof="0">
                <a:ln>
                  <a:noFill/>
                </a:ln>
                <a:solidFill>
                  <a:srgbClr val="FFFFFF"/>
                </a:solidFill>
                <a:uLnTx/>
                <a:uFillTx/>
                <a:latin typeface="Arial"/>
                <a:cs typeface="Arial"/>
              </a:rPr>
              <a:t> </a:t>
            </a:r>
            <a:r>
              <a:rPr kumimoji="0" lang="kk"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a:cs typeface="Arial"/>
              </a:rPr>
              <a:t>Мұнайды тасымалдау бойынша қосымша қызметтер (реттелетін қызметтер)</a:t>
            </a:r>
            <a:endParaRPr kumimoji="0" lang="ru-RU" sz="155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B6DAD486-F542-4B70-80FC-DCA9107C0438}"/>
              </a:ext>
            </a:extLst>
          </p:cNvPr>
          <p:cNvSpPr txBox="1"/>
          <p:nvPr/>
        </p:nvSpPr>
        <p:spPr>
          <a:xfrm>
            <a:off x="11639822" y="6551922"/>
            <a:ext cx="647466" cy="307666"/>
          </a:xfrm>
          <a:prstGeom prst="rect">
            <a:avLst/>
          </a:prstGeom>
          <a:noFill/>
        </p:spPr>
        <p:txBody>
          <a:bodyPr wrap="square" rtlCol="0">
            <a:noAutofit/>
          </a:bodyPr>
          <a:lstStyle/>
          <a:p>
            <a:pPr algn="ctr" rtl="0"/>
            <a:r>
              <a:rPr lang="kk" sz="1400" b="1" i="0" u="none" strike="noStrike" spc="-150">
                <a:solidFill>
                  <a:srgbClr val="4472C4"/>
                </a:solidFill>
                <a:latin typeface="Arial"/>
                <a:cs typeface="Arial"/>
              </a:rPr>
              <a:t>19</a:t>
            </a:r>
          </a:p>
        </p:txBody>
      </p:sp>
      <p:graphicFrame>
        <p:nvGraphicFramePr>
          <p:cNvPr id="8" name="Таблица 7">
            <a:extLst>
              <a:ext uri="{FF2B5EF4-FFF2-40B4-BE49-F238E27FC236}">
                <a16:creationId xmlns:a16="http://schemas.microsoft.com/office/drawing/2014/main" id="{08CC9616-E7CE-4BD6-9FBE-0A92BEFD9DCF}"/>
              </a:ext>
            </a:extLst>
          </p:cNvPr>
          <p:cNvGraphicFramePr>
            <a:graphicFrameLocks noGrp="1"/>
          </p:cNvGraphicFramePr>
          <p:nvPr/>
        </p:nvGraphicFramePr>
        <p:xfrm>
          <a:off x="262558" y="765498"/>
          <a:ext cx="5400599" cy="5731370"/>
        </p:xfrm>
        <a:graphic>
          <a:graphicData uri="http://schemas.openxmlformats.org/drawingml/2006/table">
            <a:tbl>
              <a:tblPr/>
              <a:tblGrid>
                <a:gridCol w="284554">
                  <a:extLst>
                    <a:ext uri="{9D8B030D-6E8A-4147-A177-3AD203B41FA5}">
                      <a16:colId xmlns:a16="http://schemas.microsoft.com/office/drawing/2014/main" val="1624164693"/>
                    </a:ext>
                  </a:extLst>
                </a:gridCol>
                <a:gridCol w="2315954">
                  <a:extLst>
                    <a:ext uri="{9D8B030D-6E8A-4147-A177-3AD203B41FA5}">
                      <a16:colId xmlns:a16="http://schemas.microsoft.com/office/drawing/2014/main" val="163420769"/>
                    </a:ext>
                  </a:extLst>
                </a:gridCol>
                <a:gridCol w="600725">
                  <a:extLst>
                    <a:ext uri="{9D8B030D-6E8A-4147-A177-3AD203B41FA5}">
                      <a16:colId xmlns:a16="http://schemas.microsoft.com/office/drawing/2014/main" val="2421262418"/>
                    </a:ext>
                  </a:extLst>
                </a:gridCol>
                <a:gridCol w="829950">
                  <a:extLst>
                    <a:ext uri="{9D8B030D-6E8A-4147-A177-3AD203B41FA5}">
                      <a16:colId xmlns:a16="http://schemas.microsoft.com/office/drawing/2014/main" val="1453734415"/>
                    </a:ext>
                  </a:extLst>
                </a:gridCol>
                <a:gridCol w="824021">
                  <a:extLst>
                    <a:ext uri="{9D8B030D-6E8A-4147-A177-3AD203B41FA5}">
                      <a16:colId xmlns:a16="http://schemas.microsoft.com/office/drawing/2014/main" val="3221244182"/>
                    </a:ext>
                  </a:extLst>
                </a:gridCol>
                <a:gridCol w="545395">
                  <a:extLst>
                    <a:ext uri="{9D8B030D-6E8A-4147-A177-3AD203B41FA5}">
                      <a16:colId xmlns:a16="http://schemas.microsoft.com/office/drawing/2014/main" val="1016711831"/>
                    </a:ext>
                  </a:extLst>
                </a:gridCol>
              </a:tblGrid>
              <a:tr h="372032">
                <a:tc gridSpan="6">
                  <a:txBody>
                    <a:bodyPr/>
                    <a:lstStyle/>
                    <a:p>
                      <a:pPr algn="ctr" rtl="0" fontAlgn="ctr"/>
                      <a:r>
                        <a:rPr lang="kk" sz="1000" b="1" i="0" u="none" strike="noStrike">
                          <a:latin typeface="Arial"/>
                          <a:cs typeface="Arial"/>
                        </a:rPr>
                        <a:t>"Шағыр" МҚЭ т/ж цистерналарына мұнай құю</a:t>
                      </a:r>
                      <a:endParaRPr lang="ru-RU"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tc hMerge="1">
                  <a:txBody>
                    <a:bodyPr/>
                    <a:lstStyle/>
                    <a:p>
                      <a:endParaRPr lang="ru-KZ"/>
                    </a:p>
                  </a:txBody>
                  <a:tcPr/>
                </a:tc>
                <a:tc hMerge="1">
                  <a:txBody>
                    <a:bodyPr/>
                    <a:lstStyle/>
                    <a:p>
                      <a:endParaRPr lang="ru-KZ"/>
                    </a:p>
                  </a:txBody>
                  <a:tcPr/>
                </a:tc>
                <a:tc hMerge="1">
                  <a:txBody>
                    <a:bodyPr/>
                    <a:lstStyle/>
                    <a:p>
                      <a:endParaRPr lang="ru-KZ"/>
                    </a:p>
                  </a:txBody>
                  <a:tcPr/>
                </a:tc>
                <a:tc hMerge="1">
                  <a:txBody>
                    <a:bodyPr/>
                    <a:lstStyle/>
                    <a:p>
                      <a:endParaRPr lang="ru-KZ"/>
                    </a:p>
                  </a:txBody>
                  <a:tcPr/>
                </a:tc>
                <a:tc hMerge="1">
                  <a:txBody>
                    <a:bodyPr/>
                    <a:lstStyle/>
                    <a:p>
                      <a:endParaRPr lang="ru-KZ"/>
                    </a:p>
                  </a:txBody>
                  <a:tcPr/>
                </a:tc>
                <a:extLst>
                  <a:ext uri="{0D108BD9-81ED-4DB2-BD59-A6C34878D82A}">
                    <a16:rowId xmlns:a16="http://schemas.microsoft.com/office/drawing/2014/main" val="3869830921"/>
                  </a:ext>
                </a:extLst>
              </a:tr>
              <a:tr h="706015">
                <a:tc>
                  <a:txBody>
                    <a:bodyPr/>
                    <a:lstStyle/>
                    <a:p>
                      <a:pPr algn="ctr" rtl="0" fontAlgn="ctr"/>
                      <a:r>
                        <a:rPr lang="kk" sz="700" b="0" i="0" u="none" strike="noStrike">
                          <a:solidFill>
                            <a:srgbClr val="000000"/>
                          </a:solidFill>
                          <a:latin typeface="Arial"/>
                          <a:cs typeface="Arial"/>
                        </a:rPr>
                        <a:t>№ р/б</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rtl="0" fontAlgn="ctr"/>
                      <a:r>
                        <a:rPr lang="kk" sz="700" b="0" i="0" u="none" strike="noStrike">
                          <a:solidFill>
                            <a:srgbClr val="000000"/>
                          </a:solidFill>
                          <a:latin typeface="Arial"/>
                          <a:cs typeface="Arial"/>
                        </a:rPr>
                        <a:t>Көрсеткіштер атауы</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rtl="0" fontAlgn="ctr"/>
                      <a:r>
                        <a:rPr lang="kk" sz="700" b="0" i="0" u="none" strike="noStrike">
                          <a:solidFill>
                            <a:srgbClr val="000000"/>
                          </a:solidFill>
                          <a:latin typeface="Arial"/>
                          <a:cs typeface="Arial"/>
                        </a:rPr>
                        <a:t>Өлшем бірлігі</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rtl="0" fontAlgn="ctr"/>
                      <a:r>
                        <a:rPr lang="kk" sz="700" b="0" i="0" u="none" strike="noStrike">
                          <a:solidFill>
                            <a:srgbClr val="000000"/>
                          </a:solidFill>
                          <a:latin typeface="Arial"/>
                          <a:cs typeface="Arial"/>
                        </a:rPr>
                        <a:t>Бекітілген тарифтік сметада көзделген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marR="0" lvl="0" indent="0" algn="ctr" defTabSz="914309" rtl="0" eaLnBrk="1" fontAlgn="ctr" latinLnBrk="0" hangingPunct="1">
                        <a:lnSpc>
                          <a:spcPct val="100000"/>
                        </a:lnSpc>
                        <a:spcBef>
                          <a:spcPct val="0"/>
                        </a:spcBef>
                        <a:spcAft>
                          <a:spcPct val="0"/>
                        </a:spcAft>
                        <a:buClrTx/>
                        <a:buSzTx/>
                        <a:buFontTx/>
                        <a:buNone/>
                        <a:defRPr/>
                      </a:pPr>
                      <a:r>
                        <a:rPr lang="kk" sz="700" b="0" i="0" u="none" strike="noStrike" kern="1200">
                          <a:solidFill>
                            <a:srgbClr val="000000"/>
                          </a:solidFill>
                          <a:latin typeface="Arial"/>
                          <a:ea typeface="+mn-ea"/>
                          <a:cs typeface="Arial"/>
                        </a:rPr>
                        <a:t>2025 жылғы 1-жартыжылдықтағы тарифтік сметаның нақты қалыптасқан көрсеткіштері</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rtl="0" fontAlgn="ctr"/>
                      <a:r>
                        <a:rPr lang="kk" sz="700" b="0" i="0" u="none" strike="noStrike">
                          <a:solidFill>
                            <a:srgbClr val="000000"/>
                          </a:solidFill>
                          <a:latin typeface="Arial"/>
                          <a:cs typeface="Arial"/>
                        </a:rPr>
                        <a:t>Ауытқу,  %-бен</a:t>
                      </a:r>
                      <a:br>
                        <a:rPr lang="kk" sz="700" b="0" i="0" u="none" strike="noStrike">
                          <a:solidFill>
                            <a:srgbClr val="000000"/>
                          </a:solidFill>
                          <a:latin typeface="Arial"/>
                          <a:cs typeface="Arial"/>
                        </a:rPr>
                      </a:br>
                      <a:endParaRPr lang="ru-RU" sz="75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extLst>
                  <a:ext uri="{0D108BD9-81ED-4DB2-BD59-A6C34878D82A}">
                    <a16:rowId xmlns:a16="http://schemas.microsoft.com/office/drawing/2014/main" val="885025229"/>
                  </a:ext>
                </a:extLst>
              </a:tr>
              <a:tr h="193766">
                <a:tc>
                  <a:txBody>
                    <a:bodyPr/>
                    <a:lstStyle/>
                    <a:p>
                      <a:pPr algn="ctr" rtl="0" fontAlgn="ctr"/>
                      <a:r>
                        <a:rPr lang="kk" sz="700" b="0" i="0" u="none" strike="noStrike">
                          <a:solidFill>
                            <a:srgbClr val="000000"/>
                          </a:solidFill>
                          <a:latin typeface="Arial"/>
                          <a:cs typeface="Arial"/>
                        </a:rPr>
                        <a:t>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4</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5</a:t>
                      </a:r>
                      <a:endParaRPr lang="ru-KZ" sz="75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6</a:t>
                      </a:r>
                      <a:endParaRPr lang="ru-KZ" sz="75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761464846"/>
                  </a:ext>
                </a:extLst>
              </a:tr>
              <a:tr h="368156">
                <a:tc>
                  <a:txBody>
                    <a:bodyPr/>
                    <a:lstStyle/>
                    <a:p>
                      <a:pPr algn="ctr" rtl="0" fontAlgn="ctr"/>
                      <a:r>
                        <a:rPr lang="kk" sz="700" b="0" i="0" u="none" strike="noStrike">
                          <a:solidFill>
                            <a:srgbClr val="000000"/>
                          </a:solidFill>
                          <a:latin typeface="Arial"/>
                          <a:cs typeface="Arial"/>
                        </a:rPr>
                        <a:t>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Тауарларды өндіруге және қызметтер көрсетуге арналған шығындар, барлығы, оның ішінде: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мың теңге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15 493,6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84 744,0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447%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312935453"/>
                  </a:ext>
                </a:extLst>
              </a:tr>
              <a:tr h="193766">
                <a:tc>
                  <a:txBody>
                    <a:bodyPr/>
                    <a:lstStyle/>
                    <a:p>
                      <a:pPr algn="ctr" rtl="0" fontAlgn="ctr"/>
                      <a:r>
                        <a:rPr lang="kk" sz="700" b="0" i="0" u="none" strike="noStrike">
                          <a:solidFill>
                            <a:srgbClr val="000000"/>
                          </a:solidFill>
                          <a:latin typeface="Arial"/>
                          <a:cs typeface="Arial"/>
                        </a:rPr>
                        <a:t>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Материалдық шығындар, барлығы, оның ішінде: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505,7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1 929,3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282%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590628850"/>
                  </a:ext>
                </a:extLst>
              </a:tr>
              <a:tr h="193766">
                <a:tc>
                  <a:txBody>
                    <a:bodyPr/>
                    <a:lstStyle/>
                    <a:p>
                      <a:pPr algn="ctr" rtl="0" fontAlgn="ctr"/>
                      <a:r>
                        <a:rPr lang="kk" sz="700" b="0" i="0" u="none" strike="noStrike">
                          <a:solidFill>
                            <a:srgbClr val="000000"/>
                          </a:solidFill>
                          <a:latin typeface="Arial"/>
                          <a:cs typeface="Arial"/>
                        </a:rPr>
                        <a:t>1.1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Шикізат және материалдар</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430,3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1 865,4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334%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699710754"/>
                  </a:ext>
                </a:extLst>
              </a:tr>
              <a:tr h="193766">
                <a:tc>
                  <a:txBody>
                    <a:bodyPr/>
                    <a:lstStyle/>
                    <a:p>
                      <a:pPr algn="ctr" rtl="0" fontAlgn="ctr"/>
                      <a:r>
                        <a:rPr lang="kk" sz="700" b="0" i="0" u="none" strike="noStrike">
                          <a:solidFill>
                            <a:srgbClr val="000000"/>
                          </a:solidFill>
                          <a:latin typeface="Arial"/>
                          <a:cs typeface="Arial"/>
                        </a:rPr>
                        <a:t>1.2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Энергия</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75,4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64,0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153098011"/>
                  </a:ext>
                </a:extLst>
              </a:tr>
              <a:tr h="193766">
                <a:tc>
                  <a:txBody>
                    <a:bodyPr/>
                    <a:lstStyle/>
                    <a:p>
                      <a:pPr algn="ctr" rtl="0" fontAlgn="ctr"/>
                      <a:r>
                        <a:rPr lang="kk" sz="700" b="0" i="0" u="none" strike="noStrike">
                          <a:solidFill>
                            <a:srgbClr val="000000"/>
                          </a:solidFill>
                          <a:latin typeface="Arial"/>
                          <a:cs typeface="Arial"/>
                        </a:rPr>
                        <a:t>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Өзге де шығындар, барлығы, оның ішінде: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14 988,0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82 814,6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453%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595494011"/>
                  </a:ext>
                </a:extLst>
              </a:tr>
              <a:tr h="193766">
                <a:tc>
                  <a:txBody>
                    <a:bodyPr/>
                    <a:lstStyle/>
                    <a:p>
                      <a:pPr algn="ctr" rtl="0" fontAlgn="ctr"/>
                      <a:r>
                        <a:rPr lang="kk" sz="700" b="0" i="0" u="none" strike="noStrike">
                          <a:solidFill>
                            <a:srgbClr val="000000"/>
                          </a:solidFill>
                          <a:latin typeface="Arial"/>
                          <a:cs typeface="Arial"/>
                        </a:rPr>
                        <a:t>2.1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Байланыс қызметтері</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124,1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479,4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286%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029987112"/>
                  </a:ext>
                </a:extLst>
              </a:tr>
              <a:tr h="193766">
                <a:tc>
                  <a:txBody>
                    <a:bodyPr/>
                    <a:lstStyle/>
                    <a:p>
                      <a:pPr algn="ctr" rtl="0" fontAlgn="ctr"/>
                      <a:r>
                        <a:rPr lang="kk" sz="700" b="0" i="0" u="none" strike="noStrike">
                          <a:solidFill>
                            <a:srgbClr val="000000"/>
                          </a:solidFill>
                          <a:latin typeface="Arial"/>
                          <a:cs typeface="Arial"/>
                        </a:rPr>
                        <a:t>2.2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Еңбекті қорғау және қауіпсіздік техникасы</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15,4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327138478"/>
                  </a:ext>
                </a:extLst>
              </a:tr>
              <a:tr h="193766">
                <a:tc>
                  <a:txBody>
                    <a:bodyPr/>
                    <a:lstStyle/>
                    <a:p>
                      <a:pPr algn="ctr" rtl="0" fontAlgn="ctr"/>
                      <a:r>
                        <a:rPr lang="kk" sz="700" b="0" i="0" u="none" strike="noStrike">
                          <a:solidFill>
                            <a:srgbClr val="000000"/>
                          </a:solidFill>
                          <a:latin typeface="Arial"/>
                          <a:cs typeface="Arial"/>
                        </a:rPr>
                        <a:t>2.3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Қоршаған ортаны қорғау</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675,6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081150022"/>
                  </a:ext>
                </a:extLst>
              </a:tr>
              <a:tr h="193766">
                <a:tc>
                  <a:txBody>
                    <a:bodyPr/>
                    <a:lstStyle/>
                    <a:p>
                      <a:pPr algn="ctr" rtl="0" fontAlgn="ctr"/>
                      <a:r>
                        <a:rPr lang="kk" sz="700" b="0" i="0" u="none" strike="noStrike">
                          <a:solidFill>
                            <a:srgbClr val="000000"/>
                          </a:solidFill>
                          <a:latin typeface="Arial"/>
                          <a:cs typeface="Arial"/>
                        </a:rPr>
                        <a:t>2.4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Сақтандыру</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10,9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30,8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181%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111906068"/>
                  </a:ext>
                </a:extLst>
              </a:tr>
              <a:tr h="193766">
                <a:tc>
                  <a:txBody>
                    <a:bodyPr/>
                    <a:lstStyle/>
                    <a:p>
                      <a:pPr algn="ctr" rtl="0" fontAlgn="ctr"/>
                      <a:r>
                        <a:rPr lang="kk" sz="700" b="0" i="0" u="none" strike="noStrike">
                          <a:solidFill>
                            <a:srgbClr val="000000"/>
                          </a:solidFill>
                          <a:latin typeface="Arial"/>
                          <a:cs typeface="Arial"/>
                        </a:rPr>
                        <a:t>2.5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Ведомстводан тыс  және өрт күзеті</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14 809,1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64 662,1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337%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476467789"/>
                  </a:ext>
                </a:extLst>
              </a:tr>
              <a:tr h="193766">
                <a:tc>
                  <a:txBody>
                    <a:bodyPr/>
                    <a:lstStyle/>
                    <a:p>
                      <a:pPr algn="ctr" rtl="0" fontAlgn="ctr"/>
                      <a:r>
                        <a:rPr lang="kk" sz="700" b="0" i="0" u="none" strike="noStrike">
                          <a:solidFill>
                            <a:srgbClr val="000000"/>
                          </a:solidFill>
                          <a:latin typeface="Arial"/>
                          <a:cs typeface="Arial"/>
                        </a:rPr>
                        <a:t>2.6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Метрология</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1 385,5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440925249"/>
                  </a:ext>
                </a:extLst>
              </a:tr>
              <a:tr h="193766">
                <a:tc>
                  <a:txBody>
                    <a:bodyPr/>
                    <a:lstStyle/>
                    <a:p>
                      <a:pPr algn="ctr" rtl="0" fontAlgn="ctr"/>
                      <a:r>
                        <a:rPr lang="kk" sz="700" b="0" i="0" u="none" strike="noStrike">
                          <a:solidFill>
                            <a:srgbClr val="000000"/>
                          </a:solidFill>
                          <a:latin typeface="Arial"/>
                          <a:cs typeface="Arial"/>
                        </a:rPr>
                        <a:t>2.7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Диагностикалық жұмыстар</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28,4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608826331"/>
                  </a:ext>
                </a:extLst>
              </a:tr>
              <a:tr h="193766">
                <a:tc>
                  <a:txBody>
                    <a:bodyPr/>
                    <a:lstStyle/>
                    <a:p>
                      <a:pPr algn="ctr" rtl="0" fontAlgn="ctr"/>
                      <a:r>
                        <a:rPr lang="kk" sz="700" b="0" i="0" u="none" strike="noStrike">
                          <a:solidFill>
                            <a:srgbClr val="000000"/>
                          </a:solidFill>
                          <a:latin typeface="Arial"/>
                          <a:cs typeface="Arial"/>
                        </a:rPr>
                        <a:t>2.8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Өндірістік сипаттағы жұмыстар мен қызметтер</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15 581,3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313129444"/>
                  </a:ext>
                </a:extLst>
              </a:tr>
              <a:tr h="193766">
                <a:tc>
                  <a:txBody>
                    <a:bodyPr/>
                    <a:lstStyle/>
                    <a:p>
                      <a:pPr algn="ctr" rtl="0" fontAlgn="ctr"/>
                      <a:r>
                        <a:rPr lang="kk" sz="700" b="0" i="0" u="none" strike="noStrike">
                          <a:solidFill>
                            <a:srgbClr val="000000"/>
                          </a:solidFill>
                          <a:latin typeface="Arial"/>
                          <a:cs typeface="Arial"/>
                        </a:rPr>
                        <a:t>II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Кезеңдегі барлық шығыстар, оның ішінде: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410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1 135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177%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901631020"/>
                  </a:ext>
                </a:extLst>
              </a:tr>
              <a:tr h="245144">
                <a:tc>
                  <a:txBody>
                    <a:bodyPr/>
                    <a:lstStyle/>
                    <a:p>
                      <a:pPr algn="ctr" rtl="0" fontAlgn="ctr"/>
                      <a:r>
                        <a:rPr lang="kk" sz="700" b="0" i="0" u="none" strike="noStrike">
                          <a:solidFill>
                            <a:srgbClr val="000000"/>
                          </a:solidFill>
                          <a:latin typeface="Arial"/>
                          <a:cs typeface="Arial"/>
                        </a:rPr>
                        <a:t>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Жалпы және әкімшілік шығыстар,  оның ішінде барлығы:</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410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1 135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177%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582062571"/>
                  </a:ext>
                </a:extLst>
              </a:tr>
              <a:tr h="368156">
                <a:tc>
                  <a:txBody>
                    <a:bodyPr/>
                    <a:lstStyle/>
                    <a:p>
                      <a:pPr algn="ctr" rtl="0" fontAlgn="ctr"/>
                      <a:r>
                        <a:rPr lang="kk" sz="700" b="0" i="0" u="none" strike="noStrike">
                          <a:solidFill>
                            <a:srgbClr val="000000"/>
                          </a:solidFill>
                          <a:latin typeface="Arial"/>
                          <a:cs typeface="Arial"/>
                        </a:rPr>
                        <a:t>3.1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Салықтар және бюджетке төленетін басқа да төлемдер</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410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1 134,6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177%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049504792"/>
                  </a:ext>
                </a:extLst>
              </a:tr>
              <a:tr h="193766">
                <a:tc>
                  <a:txBody>
                    <a:bodyPr/>
                    <a:lstStyle/>
                    <a:p>
                      <a:pPr algn="ctr" rtl="0" fontAlgn="ctr"/>
                      <a:r>
                        <a:rPr lang="kk" sz="700" b="0" i="0" u="none" strike="noStrike">
                          <a:solidFill>
                            <a:srgbClr val="000000"/>
                          </a:solidFill>
                          <a:latin typeface="Arial"/>
                          <a:cs typeface="Arial"/>
                        </a:rPr>
                        <a:t>III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Барлық шығын</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15 903,43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85 878,54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440%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826353555"/>
                  </a:ext>
                </a:extLst>
              </a:tr>
              <a:tr h="184079">
                <a:tc>
                  <a:txBody>
                    <a:bodyPr/>
                    <a:lstStyle/>
                    <a:p>
                      <a:pPr algn="ctr" rtl="0" fontAlgn="ctr"/>
                      <a:r>
                        <a:rPr lang="kk" sz="700" b="0" i="0" u="none" strike="noStrike">
                          <a:solidFill>
                            <a:srgbClr val="000000"/>
                          </a:solidFill>
                          <a:latin typeface="Arial"/>
                          <a:cs typeface="Arial"/>
                        </a:rPr>
                        <a:t>IV</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Салық салынғанға дейінгі пайда</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0,00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0,00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157582906"/>
                  </a:ext>
                </a:extLst>
              </a:tr>
              <a:tr h="193766">
                <a:tc>
                  <a:txBody>
                    <a:bodyPr/>
                    <a:lstStyle/>
                    <a:p>
                      <a:pPr algn="ctr" rtl="0" fontAlgn="ctr"/>
                      <a:r>
                        <a:rPr lang="kk" sz="700" b="0" i="0" u="none" strike="noStrike">
                          <a:solidFill>
                            <a:srgbClr val="000000"/>
                          </a:solidFill>
                          <a:latin typeface="Arial"/>
                          <a:cs typeface="Arial"/>
                        </a:rPr>
                        <a:t>V</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Барлық пайда</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15 903,43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17 975,35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997186590"/>
                  </a:ext>
                </a:extLst>
              </a:tr>
              <a:tr h="193766">
                <a:tc>
                  <a:txBody>
                    <a:bodyPr/>
                    <a:lstStyle/>
                    <a:p>
                      <a:pPr algn="ctr" rtl="0" fontAlgn="ctr"/>
                      <a:r>
                        <a:rPr lang="kk" sz="700" b="0" i="0" u="none" strike="noStrike">
                          <a:solidFill>
                            <a:srgbClr val="000000"/>
                          </a:solidFill>
                          <a:latin typeface="Arial"/>
                          <a:cs typeface="Arial"/>
                        </a:rPr>
                        <a:t>VI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Көрсетілетін қызметтер көлемі</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мың тонна</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56,616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64,0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096293720"/>
                  </a:ext>
                </a:extLst>
              </a:tr>
              <a:tr h="193766">
                <a:tc>
                  <a:txBody>
                    <a:bodyPr/>
                    <a:lstStyle/>
                    <a:p>
                      <a:pPr algn="ctr" rtl="0" fontAlgn="ctr"/>
                      <a:r>
                        <a:rPr lang="kk" sz="700" b="0" i="0" u="none" strike="noStrike">
                          <a:solidFill>
                            <a:srgbClr val="000000"/>
                          </a:solidFill>
                          <a:latin typeface="Arial"/>
                          <a:cs typeface="Arial"/>
                        </a:rPr>
                        <a:t>VII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Тариф (ҚҚС есебінсіз)</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теңге / тонна</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280,90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280,9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815467"/>
                  </a:ext>
                </a:extLst>
              </a:tr>
            </a:tbl>
          </a:graphicData>
        </a:graphic>
      </p:graphicFrame>
      <p:graphicFrame>
        <p:nvGraphicFramePr>
          <p:cNvPr id="10" name="Таблица 9">
            <a:extLst>
              <a:ext uri="{FF2B5EF4-FFF2-40B4-BE49-F238E27FC236}">
                <a16:creationId xmlns:a16="http://schemas.microsoft.com/office/drawing/2014/main" id="{D9D10372-ACC3-4E0B-AD0C-EFFDD3174630}"/>
              </a:ext>
            </a:extLst>
          </p:cNvPr>
          <p:cNvGraphicFramePr>
            <a:graphicFrameLocks noGrp="1"/>
          </p:cNvGraphicFramePr>
          <p:nvPr/>
        </p:nvGraphicFramePr>
        <p:xfrm>
          <a:off x="6112750" y="765498"/>
          <a:ext cx="5671088" cy="5880564"/>
        </p:xfrm>
        <a:graphic>
          <a:graphicData uri="http://schemas.openxmlformats.org/drawingml/2006/table">
            <a:tbl>
              <a:tblPr/>
              <a:tblGrid>
                <a:gridCol w="229586">
                  <a:extLst>
                    <a:ext uri="{9D8B030D-6E8A-4147-A177-3AD203B41FA5}">
                      <a16:colId xmlns:a16="http://schemas.microsoft.com/office/drawing/2014/main" val="3522871289"/>
                    </a:ext>
                  </a:extLst>
                </a:gridCol>
                <a:gridCol w="2270348">
                  <a:extLst>
                    <a:ext uri="{9D8B030D-6E8A-4147-A177-3AD203B41FA5}">
                      <a16:colId xmlns:a16="http://schemas.microsoft.com/office/drawing/2014/main" val="1646084275"/>
                    </a:ext>
                  </a:extLst>
                </a:gridCol>
                <a:gridCol w="573965">
                  <a:extLst>
                    <a:ext uri="{9D8B030D-6E8A-4147-A177-3AD203B41FA5}">
                      <a16:colId xmlns:a16="http://schemas.microsoft.com/office/drawing/2014/main" val="618835257"/>
                    </a:ext>
                  </a:extLst>
                </a:gridCol>
                <a:gridCol w="990088">
                  <a:extLst>
                    <a:ext uri="{9D8B030D-6E8A-4147-A177-3AD203B41FA5}">
                      <a16:colId xmlns:a16="http://schemas.microsoft.com/office/drawing/2014/main" val="1495786464"/>
                    </a:ext>
                  </a:extLst>
                </a:gridCol>
                <a:gridCol w="886456">
                  <a:extLst>
                    <a:ext uri="{9D8B030D-6E8A-4147-A177-3AD203B41FA5}">
                      <a16:colId xmlns:a16="http://schemas.microsoft.com/office/drawing/2014/main" val="1004697825"/>
                    </a:ext>
                  </a:extLst>
                </a:gridCol>
                <a:gridCol w="720645">
                  <a:extLst>
                    <a:ext uri="{9D8B030D-6E8A-4147-A177-3AD203B41FA5}">
                      <a16:colId xmlns:a16="http://schemas.microsoft.com/office/drawing/2014/main" val="1038602731"/>
                    </a:ext>
                  </a:extLst>
                </a:gridCol>
              </a:tblGrid>
              <a:tr h="365533">
                <a:tc gridSpan="6">
                  <a:txBody>
                    <a:bodyPr/>
                    <a:lstStyle/>
                    <a:p>
                      <a:pPr marL="0" marR="0" lvl="0" indent="0" algn="ctr" defTabSz="914309" rtl="0" eaLnBrk="1" fontAlgn="ctr" latinLnBrk="0" hangingPunct="1">
                        <a:lnSpc>
                          <a:spcPct val="100000"/>
                        </a:lnSpc>
                        <a:spcBef>
                          <a:spcPct val="0"/>
                        </a:spcBef>
                        <a:spcAft>
                          <a:spcPct val="0"/>
                        </a:spcAft>
                        <a:buClrTx/>
                        <a:buSzTx/>
                        <a:buFontTx/>
                        <a:buNone/>
                        <a:defRPr/>
                      </a:pPr>
                      <a:r>
                        <a:rPr lang="kk" sz="1000" b="1" i="0" u="none" strike="noStrike">
                          <a:latin typeface="Arial"/>
                          <a:cs typeface="Arial"/>
                        </a:rPr>
                        <a:t>Мұнайды тік болат резервуарларда сақтау</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tc hMerge="1">
                  <a:txBody>
                    <a:bodyPr/>
                    <a:lstStyle/>
                    <a:p>
                      <a:endParaRPr lang="ru-KZ"/>
                    </a:p>
                  </a:txBody>
                  <a:tcPr/>
                </a:tc>
                <a:tc hMerge="1">
                  <a:txBody>
                    <a:bodyPr/>
                    <a:lstStyle/>
                    <a:p>
                      <a:endParaRPr lang="ru-KZ"/>
                    </a:p>
                  </a:txBody>
                  <a:tcPr/>
                </a:tc>
                <a:tc hMerge="1">
                  <a:txBody>
                    <a:bodyPr/>
                    <a:lstStyle/>
                    <a:p>
                      <a:endParaRPr lang="ru-KZ"/>
                    </a:p>
                  </a:txBody>
                  <a:tcPr/>
                </a:tc>
                <a:tc hMerge="1">
                  <a:txBody>
                    <a:bodyPr/>
                    <a:lstStyle/>
                    <a:p>
                      <a:endParaRPr lang="ru-KZ"/>
                    </a:p>
                  </a:txBody>
                  <a:tcPr/>
                </a:tc>
                <a:tc hMerge="1">
                  <a:txBody>
                    <a:bodyPr/>
                    <a:lstStyle/>
                    <a:p>
                      <a:endParaRPr lang="ru-KZ"/>
                    </a:p>
                  </a:txBody>
                  <a:tcPr/>
                </a:tc>
                <a:extLst>
                  <a:ext uri="{0D108BD9-81ED-4DB2-BD59-A6C34878D82A}">
                    <a16:rowId xmlns:a16="http://schemas.microsoft.com/office/drawing/2014/main" val="2259245482"/>
                  </a:ext>
                </a:extLst>
              </a:tr>
              <a:tr h="696263">
                <a:tc>
                  <a:txBody>
                    <a:bodyPr/>
                    <a:lstStyle/>
                    <a:p>
                      <a:pPr algn="ctr" rtl="0" fontAlgn="ctr"/>
                      <a:r>
                        <a:rPr lang="kk" sz="700" b="0" i="0" u="none" strike="noStrike">
                          <a:solidFill>
                            <a:srgbClr val="000000"/>
                          </a:solidFill>
                          <a:latin typeface="Arial"/>
                          <a:cs typeface="Arial"/>
                        </a:rPr>
                        <a:t>№ р/б</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rtl="0" fontAlgn="ctr"/>
                      <a:r>
                        <a:rPr lang="kk" sz="700" b="0" i="0" u="none" strike="noStrike">
                          <a:solidFill>
                            <a:srgbClr val="000000"/>
                          </a:solidFill>
                          <a:latin typeface="Arial"/>
                          <a:cs typeface="Arial"/>
                        </a:rPr>
                        <a:t>Көрсеткіштер атауы</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rtl="0" fontAlgn="ctr"/>
                      <a:r>
                        <a:rPr lang="kk" sz="700" b="0" i="0" u="none" strike="noStrike">
                          <a:solidFill>
                            <a:srgbClr val="000000"/>
                          </a:solidFill>
                          <a:latin typeface="Arial"/>
                          <a:cs typeface="Arial"/>
                        </a:rPr>
                        <a:t>Өлшем бірлігі</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rtl="0" fontAlgn="ctr"/>
                      <a:r>
                        <a:rPr lang="kk" sz="700" b="0" i="0" u="none" strike="noStrike">
                          <a:solidFill>
                            <a:srgbClr val="000000"/>
                          </a:solidFill>
                          <a:latin typeface="Arial"/>
                          <a:cs typeface="Arial"/>
                        </a:rPr>
                        <a:t>Қабылданды  "ҚазТрансОйл" АҚ  26.12.2024 ж. №139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marR="0" lvl="0" indent="0" algn="ctr" defTabSz="914309" rtl="0" eaLnBrk="1" fontAlgn="ctr" latinLnBrk="0" hangingPunct="1">
                        <a:lnSpc>
                          <a:spcPct val="100000"/>
                        </a:lnSpc>
                        <a:spcBef>
                          <a:spcPct val="0"/>
                        </a:spcBef>
                        <a:spcAft>
                          <a:spcPct val="0"/>
                        </a:spcAft>
                        <a:buClrTx/>
                        <a:buSzTx/>
                        <a:buFontTx/>
                        <a:buNone/>
                        <a:defRPr/>
                      </a:pPr>
                      <a:r>
                        <a:rPr lang="kk" sz="700" b="0" i="0" u="none" strike="noStrike" kern="1200">
                          <a:solidFill>
                            <a:srgbClr val="000000"/>
                          </a:solidFill>
                          <a:latin typeface="Arial"/>
                          <a:ea typeface="+mn-ea"/>
                          <a:cs typeface="Arial"/>
                        </a:rPr>
                        <a:t>2025 жылғы 1-жартыжылдықтағы тарифтік сметаның нақты қалыптасқан көрсеткіштері</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rtl="0" fontAlgn="ctr"/>
                      <a:r>
                        <a:rPr lang="kk" sz="700" b="0" i="0" u="none" strike="noStrike">
                          <a:solidFill>
                            <a:srgbClr val="000000"/>
                          </a:solidFill>
                          <a:latin typeface="Arial"/>
                          <a:cs typeface="Arial"/>
                        </a:rPr>
                        <a:t>Бекітілгеннен % ауытқу.</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extLst>
                  <a:ext uri="{0D108BD9-81ED-4DB2-BD59-A6C34878D82A}">
                    <a16:rowId xmlns:a16="http://schemas.microsoft.com/office/drawing/2014/main" val="942093411"/>
                  </a:ext>
                </a:extLst>
              </a:tr>
              <a:tr h="157657">
                <a:tc>
                  <a:txBody>
                    <a:bodyPr/>
                    <a:lstStyle/>
                    <a:p>
                      <a:pPr algn="ctr" rtl="0" fontAlgn="ctr"/>
                      <a:r>
                        <a:rPr lang="kk" sz="700" b="0" i="0" u="none" strike="noStrike">
                          <a:solidFill>
                            <a:srgbClr val="000000"/>
                          </a:solidFill>
                          <a:latin typeface="Arial"/>
                          <a:cs typeface="Arial"/>
                        </a:rPr>
                        <a:t>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4</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algn="ctr" rtl="0" fontAlgn="ctr"/>
                      <a:r>
                        <a:rPr lang="kk" sz="700" b="0" i="0" u="none" strike="noStrike">
                          <a:solidFill>
                            <a:srgbClr val="000000"/>
                          </a:solidFill>
                          <a:latin typeface="Arial"/>
                          <a:cs typeface="Arial"/>
                        </a:rPr>
                        <a:t>5</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rtl="0" fontAlgn="ctr"/>
                      <a:r>
                        <a:rPr lang="kk" sz="700" b="0" i="0" u="none" strike="noStrike">
                          <a:solidFill>
                            <a:srgbClr val="000000"/>
                          </a:solidFill>
                          <a:latin typeface="Arial"/>
                          <a:cs typeface="Arial"/>
                        </a:rPr>
                        <a:t>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473536952"/>
                  </a:ext>
                </a:extLst>
              </a:tr>
              <a:tr h="320242">
                <a:tc>
                  <a:txBody>
                    <a:bodyPr/>
                    <a:lstStyle/>
                    <a:p>
                      <a:pPr algn="ctr" rtl="0" fontAlgn="ctr"/>
                      <a:r>
                        <a:rPr lang="kk" sz="700" b="0" i="0" u="none" strike="noStrike">
                          <a:solidFill>
                            <a:srgbClr val="000000"/>
                          </a:solidFill>
                          <a:latin typeface="Arial"/>
                          <a:cs typeface="Arial"/>
                        </a:rPr>
                        <a:t>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Тауарларды өндіруге және қызметтер көрсетуге арналған шығындар, барлығы, оның ішінде: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мың теңге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186 208,5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48 936,1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-74%</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8348400"/>
                  </a:ext>
                </a:extLst>
              </a:tr>
              <a:tr h="163897">
                <a:tc>
                  <a:txBody>
                    <a:bodyPr/>
                    <a:lstStyle/>
                    <a:p>
                      <a:pPr algn="ctr" rtl="0" fontAlgn="ctr"/>
                      <a:r>
                        <a:rPr lang="kk" sz="700" b="0" i="0" u="none" strike="noStrike">
                          <a:solidFill>
                            <a:srgbClr val="000000"/>
                          </a:solidFill>
                          <a:latin typeface="Arial"/>
                          <a:cs typeface="Arial"/>
                        </a:rPr>
                        <a:t>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Материалдық шығындар, барлығы, оның ішінде: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5 178,0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563,0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-89%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454213666"/>
                  </a:ext>
                </a:extLst>
              </a:tr>
              <a:tr h="163897">
                <a:tc>
                  <a:txBody>
                    <a:bodyPr/>
                    <a:lstStyle/>
                    <a:p>
                      <a:pPr algn="ctr" rtl="0" fontAlgn="ctr"/>
                      <a:r>
                        <a:rPr lang="kk" sz="700" b="0" i="0" u="none" strike="noStrike">
                          <a:solidFill>
                            <a:srgbClr val="000000"/>
                          </a:solidFill>
                          <a:latin typeface="Arial"/>
                          <a:cs typeface="Arial"/>
                        </a:rPr>
                        <a:t>1.1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Шикізат және материалдар</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5 178,0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563,0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-89%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25949034"/>
                  </a:ext>
                </a:extLst>
              </a:tr>
              <a:tr h="163897">
                <a:tc>
                  <a:txBody>
                    <a:bodyPr/>
                    <a:lstStyle/>
                    <a:p>
                      <a:pPr algn="ctr" rtl="0" fontAlgn="ctr"/>
                      <a:r>
                        <a:rPr lang="kk" sz="700" b="0" i="0" u="none" strike="noStrike">
                          <a:solidFill>
                            <a:srgbClr val="000000"/>
                          </a:solidFill>
                          <a:latin typeface="Arial"/>
                          <a:cs typeface="Arial"/>
                        </a:rPr>
                        <a:t>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Еңбекақы төлеуге арналған шығыстар, барлығы, оның ішінде: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51 180,8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46 296,8</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231615136"/>
                  </a:ext>
                </a:extLst>
              </a:tr>
              <a:tr h="163897">
                <a:tc>
                  <a:txBody>
                    <a:bodyPr/>
                    <a:lstStyle/>
                    <a:p>
                      <a:pPr algn="ctr" rtl="0" fontAlgn="ctr"/>
                      <a:r>
                        <a:rPr lang="kk" sz="700" b="0" i="0" u="none" strike="noStrike">
                          <a:solidFill>
                            <a:srgbClr val="000000"/>
                          </a:solidFill>
                          <a:latin typeface="Arial"/>
                          <a:cs typeface="Arial"/>
                        </a:rPr>
                        <a:t>2.1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Өндірістік персоналдың жалақысы</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46 682,1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41 739,6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186133442"/>
                  </a:ext>
                </a:extLst>
              </a:tr>
              <a:tr h="163897">
                <a:tc>
                  <a:txBody>
                    <a:bodyPr/>
                    <a:lstStyle/>
                    <a:p>
                      <a:pPr algn="ctr" rtl="0" fontAlgn="ctr"/>
                      <a:r>
                        <a:rPr lang="kk" sz="700" b="0" i="0" u="none" strike="noStrike">
                          <a:solidFill>
                            <a:srgbClr val="000000"/>
                          </a:solidFill>
                          <a:latin typeface="Arial"/>
                          <a:cs typeface="Arial"/>
                        </a:rPr>
                        <a:t>2.2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Әлеуметтік салық және әлеуметтік аударымдары</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3 639,8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3 847,3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43644028"/>
                  </a:ext>
                </a:extLst>
              </a:tr>
              <a:tr h="265361">
                <a:tc>
                  <a:txBody>
                    <a:bodyPr/>
                    <a:lstStyle/>
                    <a:p>
                      <a:pPr algn="ctr" rtl="0" fontAlgn="ctr"/>
                      <a:r>
                        <a:rPr lang="kk" sz="700" b="0" i="0" u="none" strike="noStrike">
                          <a:solidFill>
                            <a:srgbClr val="000000"/>
                          </a:solidFill>
                          <a:latin typeface="Arial"/>
                          <a:cs typeface="Arial"/>
                        </a:rPr>
                        <a:t>2.3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Міндетті әлеуметтік медициналық сақтандыру</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859,0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710,0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614705997"/>
                  </a:ext>
                </a:extLst>
              </a:tr>
              <a:tr h="163897">
                <a:tc>
                  <a:txBody>
                    <a:bodyPr/>
                    <a:lstStyle/>
                    <a:p>
                      <a:pPr algn="ctr" rtl="0" fontAlgn="ctr"/>
                      <a:r>
                        <a:rPr lang="kk" sz="700" b="0" i="0" u="none" strike="noStrike">
                          <a:solidFill>
                            <a:srgbClr val="000000"/>
                          </a:solidFill>
                          <a:latin typeface="Arial"/>
                          <a:cs typeface="Arial"/>
                        </a:rPr>
                        <a:t>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Жөндеу</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71 775,3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440064869"/>
                  </a:ext>
                </a:extLst>
              </a:tr>
              <a:tr h="398041">
                <a:tc>
                  <a:txBody>
                    <a:bodyPr/>
                    <a:lstStyle/>
                    <a:p>
                      <a:pPr algn="ctr" rtl="0" fontAlgn="ctr"/>
                      <a:r>
                        <a:rPr lang="kk" sz="700" b="0" i="0" u="none" strike="noStrike">
                          <a:solidFill>
                            <a:srgbClr val="000000"/>
                          </a:solidFill>
                          <a:latin typeface="Arial"/>
                          <a:cs typeface="Arial"/>
                        </a:rPr>
                        <a:t>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Өзге де шығындар, барлығы, оның ішінде: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58 074,4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2 076,3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496082284"/>
                  </a:ext>
                </a:extLst>
              </a:tr>
              <a:tr h="163897">
                <a:tc>
                  <a:txBody>
                    <a:bodyPr/>
                    <a:lstStyle/>
                    <a:p>
                      <a:pPr algn="ctr" rtl="0" fontAlgn="ctr"/>
                      <a:r>
                        <a:rPr lang="kk" sz="700" b="0" i="0" u="none" strike="noStrike">
                          <a:solidFill>
                            <a:srgbClr val="000000"/>
                          </a:solidFill>
                          <a:latin typeface="Arial"/>
                          <a:cs typeface="Arial"/>
                        </a:rPr>
                        <a:t>4.1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Кадрларды даярлау</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162,4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494739431"/>
                  </a:ext>
                </a:extLst>
              </a:tr>
              <a:tr h="163897">
                <a:tc>
                  <a:txBody>
                    <a:bodyPr/>
                    <a:lstStyle/>
                    <a:p>
                      <a:pPr algn="ctr" rtl="0" fontAlgn="ctr"/>
                      <a:r>
                        <a:rPr lang="kk" sz="700" b="0" i="0" u="none" strike="noStrike">
                          <a:solidFill>
                            <a:srgbClr val="000000"/>
                          </a:solidFill>
                          <a:latin typeface="Arial"/>
                          <a:cs typeface="Arial"/>
                        </a:rPr>
                        <a:t>4.2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Сақтандыру</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403,5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249,0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-38%</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086267717"/>
                  </a:ext>
                </a:extLst>
              </a:tr>
              <a:tr h="163897">
                <a:tc>
                  <a:txBody>
                    <a:bodyPr/>
                    <a:lstStyle/>
                    <a:p>
                      <a:pPr algn="ctr" rtl="0" fontAlgn="ctr"/>
                      <a:r>
                        <a:rPr lang="kk" sz="700" b="0" i="0" u="none" strike="noStrike">
                          <a:solidFill>
                            <a:srgbClr val="000000"/>
                          </a:solidFill>
                          <a:latin typeface="Arial"/>
                          <a:cs typeface="Arial"/>
                        </a:rPr>
                        <a:t>4.3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Өндірістік сипаттағы жұмыстар мен қызметтер</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4 175,1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1 827,2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-56%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885756008"/>
                  </a:ext>
                </a:extLst>
              </a:tr>
              <a:tr h="163897">
                <a:tc>
                  <a:txBody>
                    <a:bodyPr/>
                    <a:lstStyle/>
                    <a:p>
                      <a:pPr algn="ctr" rtl="0" fontAlgn="ctr"/>
                      <a:r>
                        <a:rPr lang="kk" sz="700" b="0" i="0" u="none" strike="noStrike">
                          <a:solidFill>
                            <a:srgbClr val="000000"/>
                          </a:solidFill>
                          <a:latin typeface="Arial"/>
                          <a:cs typeface="Arial"/>
                        </a:rPr>
                        <a:t>4.4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ҚОҚ</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53 333,3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805192865"/>
                  </a:ext>
                </a:extLst>
              </a:tr>
              <a:tr h="251905">
                <a:tc>
                  <a:txBody>
                    <a:bodyPr/>
                    <a:lstStyle/>
                    <a:p>
                      <a:pPr algn="ctr" rtl="0" fontAlgn="ctr"/>
                      <a:r>
                        <a:rPr lang="kk" sz="700" b="0" i="0" u="none" strike="noStrike">
                          <a:solidFill>
                            <a:srgbClr val="000000"/>
                          </a:solidFill>
                          <a:latin typeface="Arial"/>
                          <a:cs typeface="Arial"/>
                        </a:rPr>
                        <a:t>II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Кезеңдегі барлық шығыстар, оның ішінде: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5 179,2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5 283,0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742453148"/>
                  </a:ext>
                </a:extLst>
              </a:tr>
              <a:tr h="241758">
                <a:tc>
                  <a:txBody>
                    <a:bodyPr/>
                    <a:lstStyle/>
                    <a:p>
                      <a:pPr algn="ctr" rtl="0" fontAlgn="ctr"/>
                      <a:r>
                        <a:rPr lang="kk" sz="700" b="0" i="0" u="none" strike="noStrike">
                          <a:solidFill>
                            <a:srgbClr val="000000"/>
                          </a:solidFill>
                          <a:latin typeface="Arial"/>
                          <a:cs typeface="Arial"/>
                        </a:rPr>
                        <a:t>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Жалпы және әкімшілік шығыстар,  оның ішінде барлығы:</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5 179,2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5 283,0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756923258"/>
                  </a:ext>
                </a:extLst>
              </a:tr>
              <a:tr h="265361">
                <a:tc>
                  <a:txBody>
                    <a:bodyPr/>
                    <a:lstStyle/>
                    <a:p>
                      <a:pPr algn="ctr" rtl="0" fontAlgn="ctr"/>
                      <a:r>
                        <a:rPr lang="kk" sz="700" b="0" i="0" u="none" strike="noStrike">
                          <a:solidFill>
                            <a:srgbClr val="000000"/>
                          </a:solidFill>
                          <a:latin typeface="Arial"/>
                          <a:cs typeface="Arial"/>
                        </a:rPr>
                        <a:t>5.1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Банк қызметтері</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655074547"/>
                  </a:ext>
                </a:extLst>
              </a:tr>
              <a:tr h="132680">
                <a:tc>
                  <a:txBody>
                    <a:bodyPr/>
                    <a:lstStyle/>
                    <a:p>
                      <a:pPr algn="ctr" rtl="0" fontAlgn="ctr"/>
                      <a:r>
                        <a:rPr lang="kk" sz="700" b="0" i="0" u="none" strike="noStrike">
                          <a:solidFill>
                            <a:srgbClr val="000000"/>
                          </a:solidFill>
                          <a:latin typeface="Arial"/>
                          <a:cs typeface="Arial"/>
                        </a:rPr>
                        <a:t>5.2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Салықтар және бюджетке төленетін басқа да төлемдер</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5 179,2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5 283,0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660914801"/>
                  </a:ext>
                </a:extLst>
              </a:tr>
              <a:tr h="132680">
                <a:tc>
                  <a:txBody>
                    <a:bodyPr/>
                    <a:lstStyle/>
                    <a:p>
                      <a:pPr algn="ctr" rtl="0" fontAlgn="ctr"/>
                      <a:r>
                        <a:rPr lang="kk" sz="700" b="0" i="0" u="none" strike="noStrike">
                          <a:solidFill>
                            <a:srgbClr val="000000"/>
                          </a:solidFill>
                          <a:latin typeface="Arial"/>
                          <a:cs typeface="Arial"/>
                        </a:rPr>
                        <a:t>III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Барлық шығын</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191 387,7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54 219,1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-72%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451360684"/>
                  </a:ext>
                </a:extLst>
              </a:tr>
              <a:tr h="132680">
                <a:tc>
                  <a:txBody>
                    <a:bodyPr/>
                    <a:lstStyle/>
                    <a:p>
                      <a:pPr algn="ctr" rtl="0" fontAlgn="ctr"/>
                      <a:r>
                        <a:rPr lang="kk" sz="700" b="0" i="0" u="none" strike="noStrike">
                          <a:solidFill>
                            <a:srgbClr val="000000"/>
                          </a:solidFill>
                          <a:latin typeface="Arial"/>
                          <a:cs typeface="Arial"/>
                        </a:rPr>
                        <a:t>IV</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Салық салынғанға дейінгі пайда</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-3 100,2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602104915"/>
                  </a:ext>
                </a:extLst>
              </a:tr>
              <a:tr h="132680">
                <a:tc>
                  <a:txBody>
                    <a:bodyPr/>
                    <a:lstStyle/>
                    <a:p>
                      <a:pPr algn="ctr" rtl="0" fontAlgn="ctr"/>
                      <a:r>
                        <a:rPr lang="kk" sz="700" b="0" i="0" u="none" strike="noStrike">
                          <a:solidFill>
                            <a:srgbClr val="000000"/>
                          </a:solidFill>
                          <a:latin typeface="Arial"/>
                          <a:cs typeface="Arial"/>
                        </a:rPr>
                        <a:t>V</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Барлық пайда</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191 387,7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51 118,9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-73%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159989782"/>
                  </a:ext>
                </a:extLst>
              </a:tr>
              <a:tr h="241758">
                <a:tc>
                  <a:txBody>
                    <a:bodyPr/>
                    <a:lstStyle/>
                    <a:p>
                      <a:pPr algn="ctr" rtl="0" fontAlgn="ctr"/>
                      <a:r>
                        <a:rPr lang="kk" sz="700" b="0" i="0" u="none" strike="noStrike">
                          <a:solidFill>
                            <a:srgbClr val="000000"/>
                          </a:solidFill>
                          <a:latin typeface="Arial"/>
                          <a:cs typeface="Arial"/>
                        </a:rPr>
                        <a:t>VI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Көрсетілетін қызметтер көлемі</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айына </a:t>
                      </a:r>
                      <a:br>
                        <a:rPr lang="kk" sz="700" b="0" i="0" u="none" strike="noStrike">
                          <a:solidFill>
                            <a:srgbClr val="000000"/>
                          </a:solidFill>
                          <a:latin typeface="Arial"/>
                          <a:cs typeface="Arial"/>
                        </a:rPr>
                      </a:br>
                      <a:r>
                        <a:rPr lang="kk" sz="700" b="0" i="0" u="none" strike="noStrike">
                          <a:solidFill>
                            <a:srgbClr val="000000"/>
                          </a:solidFill>
                          <a:latin typeface="Arial"/>
                          <a:cs typeface="Arial"/>
                        </a:rPr>
                        <a:t>мың тонна</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818,7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218,7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-73%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247686795"/>
                  </a:ext>
                </a:extLst>
              </a:tr>
              <a:tr h="357802">
                <a:tc>
                  <a:txBody>
                    <a:bodyPr/>
                    <a:lstStyle/>
                    <a:p>
                      <a:pPr algn="ctr" rtl="0" fontAlgn="ctr"/>
                      <a:r>
                        <a:rPr lang="kk" sz="700" b="0" i="0" u="none" strike="noStrike">
                          <a:solidFill>
                            <a:srgbClr val="000000"/>
                          </a:solidFill>
                          <a:latin typeface="Arial"/>
                          <a:cs typeface="Arial"/>
                        </a:rPr>
                        <a:t>VII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Тариф (ҚҚС есебінсіз)</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айына теңге/</a:t>
                      </a:r>
                      <a:br>
                        <a:rPr lang="kk" sz="700" b="0" i="0" u="none" strike="noStrike">
                          <a:solidFill>
                            <a:srgbClr val="000000"/>
                          </a:solidFill>
                          <a:latin typeface="Arial"/>
                          <a:cs typeface="Arial"/>
                        </a:rPr>
                      </a:br>
                      <a:br>
                        <a:rPr lang="kk" sz="700" b="0" i="0" u="none" strike="noStrike">
                          <a:solidFill>
                            <a:srgbClr val="000000"/>
                          </a:solidFill>
                          <a:latin typeface="Arial"/>
                          <a:cs typeface="Arial"/>
                        </a:rPr>
                      </a:br>
                      <a:r>
                        <a:rPr lang="kk" sz="700" b="0" i="0" u="none" strike="noStrike">
                          <a:solidFill>
                            <a:srgbClr val="000000"/>
                          </a:solidFill>
                          <a:latin typeface="Arial"/>
                          <a:cs typeface="Arial"/>
                        </a:rPr>
                        <a:t> 1 тонна.</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233,76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233,76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007492772"/>
                  </a:ext>
                </a:extLst>
              </a:tr>
            </a:tbl>
          </a:graphicData>
        </a:graphic>
      </p:graphicFrame>
      <p:pic>
        <p:nvPicPr>
          <p:cNvPr id="7" name="Рисунок 6">
            <a:extLst>
              <a:ext uri="{FF2B5EF4-FFF2-40B4-BE49-F238E27FC236}">
                <a16:creationId xmlns:a16="http://schemas.microsoft.com/office/drawing/2014/main" id="{5DD01B8F-F97E-4569-BE52-A0A57DE7494F}"/>
              </a:ext>
            </a:extLst>
          </p:cNvPr>
          <p:cNvPicPr>
            <a:picLocks noChangeAspect="1"/>
          </p:cNvPicPr>
          <p:nvPr/>
        </p:nvPicPr>
        <p:blipFill>
          <a:blip r:embed="rId2"/>
          <a:stretch>
            <a:fillRect/>
          </a:stretch>
        </p:blipFill>
        <p:spPr>
          <a:xfrm>
            <a:off x="10216928" y="123515"/>
            <a:ext cx="1782934" cy="414805"/>
          </a:xfrm>
          <a:prstGeom prst="rect">
            <a:avLst/>
          </a:prstGeom>
        </p:spPr>
      </p:pic>
    </p:spTree>
    <p:extLst>
      <p:ext uri="{BB962C8B-B14F-4D97-AF65-F5344CB8AC3E}">
        <p14:creationId xmlns:p14="http://schemas.microsoft.com/office/powerpoint/2010/main" val="1395367797"/>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a:extLst>
              <a:ext uri="{FF2B5EF4-FFF2-40B4-BE49-F238E27FC236}">
                <a16:creationId xmlns:a16="http://schemas.microsoft.com/office/drawing/2014/main" id="{125AC303-2349-4D36-87A3-4C8FC228040B}"/>
              </a:ext>
            </a:extLst>
          </p:cNvPr>
          <p:cNvPicPr>
            <a:picLocks noChangeAspect="1"/>
          </p:cNvPicPr>
          <p:nvPr/>
        </p:nvPicPr>
        <p:blipFill>
          <a:blip r:embed="rId3"/>
          <a:stretch>
            <a:fillRect/>
          </a:stretch>
        </p:blipFill>
        <p:spPr>
          <a:xfrm>
            <a:off x="9751118" y="45418"/>
            <a:ext cx="2320752" cy="385762"/>
          </a:xfrm>
          <a:prstGeom prst="rect">
            <a:avLst/>
          </a:prstGeom>
        </p:spPr>
      </p:pic>
      <p:sp>
        <p:nvSpPr>
          <p:cNvPr id="3" name="Прямоугольник 2">
            <a:extLst>
              <a:ext uri="{FF2B5EF4-FFF2-40B4-BE49-F238E27FC236}">
                <a16:creationId xmlns:a16="http://schemas.microsoft.com/office/drawing/2014/main" id="{1A32265C-EEE1-4F82-9951-4826A3E8993A}"/>
              </a:ext>
            </a:extLst>
          </p:cNvPr>
          <p:cNvSpPr/>
          <p:nvPr/>
        </p:nvSpPr>
        <p:spPr>
          <a:xfrm>
            <a:off x="213793" y="2610679"/>
            <a:ext cx="11762827" cy="3941132"/>
          </a:xfrm>
          <a:prstGeom prst="rect">
            <a:avLst/>
          </a:prstGeom>
          <a:no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ru-KZ">
              <a:solidFill>
                <a:schemeClr val="accent6">
                  <a:lumMod val="50000"/>
                </a:schemeClr>
              </a:solidFill>
              <a:latin typeface="Arial" panose="020B0604020202020204" pitchFamily="34" charset="0"/>
              <a:cs typeface="Arial" panose="020B0604020202020204" pitchFamily="34" charset="0"/>
            </a:endParaRPr>
          </a:p>
        </p:txBody>
      </p:sp>
      <p:sp>
        <p:nvSpPr>
          <p:cNvPr id="51" name="Прямоугольник 50"/>
          <p:cNvSpPr/>
          <p:nvPr/>
        </p:nvSpPr>
        <p:spPr>
          <a:xfrm>
            <a:off x="581231" y="520932"/>
            <a:ext cx="11039789" cy="954103"/>
          </a:xfrm>
          <a:prstGeom prst="rect">
            <a:avLst/>
          </a:prstGeom>
        </p:spPr>
        <p:txBody>
          <a:bodyPr wrap="square" lIns="121917" tIns="60958" rIns="121917" bIns="60958">
            <a:noAutofit/>
          </a:bodyPr>
          <a:lstStyle/>
          <a:p>
            <a:pPr marL="285750" indent="-285750" algn="just">
              <a:buFont typeface="Arial" panose="020B0604020202020204" pitchFamily="34" charset="0"/>
              <a:buChar char="•"/>
              <a:tabLst>
                <a:tab pos="0" algn="l"/>
              </a:tabLst>
            </a:pPr>
            <a:endParaRPr lang="ru-RU" sz="130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tabLst>
                <a:tab pos="0" algn="l"/>
              </a:tabLst>
            </a:pPr>
            <a:endParaRPr lang="ru-RU" sz="1300">
              <a:latin typeface="Arial" panose="020B0604020202020204" pitchFamily="34" charset="0"/>
              <a:cs typeface="Arial" panose="020B0604020202020204" pitchFamily="34" charset="0"/>
            </a:endParaRPr>
          </a:p>
          <a:p>
            <a:pPr algn="just">
              <a:tabLst>
                <a:tab pos="0" algn="l"/>
              </a:tabLst>
            </a:pPr>
            <a:endParaRPr lang="ru-RU" sz="1200">
              <a:latin typeface="Arial" panose="020B0604020202020204" pitchFamily="34" charset="0"/>
              <a:cs typeface="Arial" panose="020B0604020202020204" pitchFamily="34" charset="0"/>
            </a:endParaRPr>
          </a:p>
          <a:p>
            <a:pPr algn="just">
              <a:tabLst>
                <a:tab pos="0" algn="l"/>
              </a:tabLst>
            </a:pPr>
            <a:endParaRPr lang="ru-RU" sz="1600" b="1">
              <a:latin typeface="Arial" panose="020B0604020202020204" pitchFamily="34" charset="0"/>
              <a:cs typeface="Arial" panose="020B0604020202020204" pitchFamily="34" charset="0"/>
            </a:endParaRPr>
          </a:p>
        </p:txBody>
      </p:sp>
      <p:sp>
        <p:nvSpPr>
          <p:cNvPr id="56" name="Title 3"/>
          <p:cNvSpPr txBox="1"/>
          <p:nvPr/>
        </p:nvSpPr>
        <p:spPr>
          <a:xfrm>
            <a:off x="1" y="28632"/>
            <a:ext cx="8866857" cy="461731"/>
          </a:xfrm>
          <a:prstGeom prst="rect">
            <a:avLst/>
          </a:prstGeom>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rtl="0"/>
            <a:r>
              <a:rPr lang="kk" sz="1800" b="1" i="0" u="none" strike="noStrike">
                <a:solidFill>
                  <a:srgbClr val="FFFFFF"/>
                </a:solidFill>
                <a:latin typeface="Arial"/>
                <a:cs typeface="Arial"/>
              </a:rPr>
              <a:t>Есептің мақсаттары мен күн тәртібі</a:t>
            </a:r>
          </a:p>
        </p:txBody>
      </p:sp>
      <p:sp>
        <p:nvSpPr>
          <p:cNvPr id="2" name="Прямоугольник 1"/>
          <p:cNvSpPr/>
          <p:nvPr/>
        </p:nvSpPr>
        <p:spPr>
          <a:xfrm>
            <a:off x="213793" y="578802"/>
            <a:ext cx="11762827" cy="1846659"/>
          </a:xfrm>
          <a:prstGeom prst="rect">
            <a:avLst/>
          </a:prstGeom>
          <a:solidFill>
            <a:schemeClr val="bg1"/>
          </a:solidFill>
        </p:spPr>
        <p:txBody>
          <a:bodyPr wrap="square">
            <a:noAutofit/>
          </a:bodyPr>
          <a:lstStyle/>
          <a:p>
            <a:pPr algn="just" rtl="0">
              <a:tabLst>
                <a:tab pos="0" algn="l"/>
              </a:tabLst>
            </a:pPr>
            <a:r>
              <a:rPr lang="kk" sz="1700" b="0" i="0" u="none" strike="noStrike" dirty="0">
                <a:latin typeface="Arial"/>
                <a:cs typeface="Arial"/>
              </a:rPr>
              <a:t>	"ҚазТрансОйл" АҚ (бұдан әрі – Қоғам) бекітілген тарифтік сметалардың орындалуы туралы, бекітілген инвестициялық бағдарламаның орындалуы туралы, реттеліп көрсетілетін қызметтердің сапа көрсеткіштері мен сенімділігінің сақталуы және тұтынушылар мен өзге де мүдделі тұлғалар алдындағы қызмет тиімділігінің көрсеткіштеріне жетуі туралы 2025 жылдың 1 жартыжылдығына арналған есебінің  (бұдан әрі-Есеп) мақсаттары:</a:t>
            </a:r>
          </a:p>
          <a:p>
            <a:pPr algn="just">
              <a:tabLst>
                <a:tab pos="0" algn="l"/>
              </a:tabLst>
            </a:pPr>
            <a:r>
              <a:rPr lang="ru-RU" sz="900" dirty="0">
                <a:latin typeface="Arial" panose="020B0604020202020204" pitchFamily="34" charset="0"/>
                <a:cs typeface="Arial" panose="020B0604020202020204" pitchFamily="34" charset="0"/>
              </a:rPr>
              <a:t> </a:t>
            </a:r>
          </a:p>
          <a:p>
            <a:pPr marL="285750" indent="-285750" algn="just" rtl="0">
              <a:buFont typeface="Wingdings" panose="05000000000000000000" pitchFamily="2" charset="2"/>
              <a:buChar char="§"/>
              <a:tabLst>
                <a:tab pos="0" algn="l"/>
              </a:tabLst>
            </a:pPr>
            <a:r>
              <a:rPr lang="kk" sz="1700" b="0" i="0" u="none" strike="noStrike" dirty="0">
                <a:latin typeface="Arial"/>
                <a:cs typeface="Arial"/>
              </a:rPr>
              <a:t>тұтынушылардың құқықтарын қорғау жүйесін күшейту;</a:t>
            </a:r>
          </a:p>
          <a:p>
            <a:pPr marL="285750" indent="-285750" algn="just" rtl="0">
              <a:buFont typeface="Wingdings" panose="05000000000000000000" pitchFamily="2" charset="2"/>
              <a:buChar char="§"/>
              <a:tabLst>
                <a:tab pos="0" algn="l"/>
              </a:tabLst>
            </a:pPr>
            <a:r>
              <a:rPr lang="kk" sz="1700" b="0" i="0" u="none" strike="noStrike" dirty="0">
                <a:latin typeface="Arial"/>
                <a:cs typeface="Arial"/>
              </a:rPr>
              <a:t>Қоғам қызметінің ашықтығын қамтамасыз ету.</a:t>
            </a:r>
          </a:p>
        </p:txBody>
      </p:sp>
      <p:sp>
        <p:nvSpPr>
          <p:cNvPr id="21" name="TextBox 20"/>
          <p:cNvSpPr txBox="1"/>
          <p:nvPr/>
        </p:nvSpPr>
        <p:spPr>
          <a:xfrm>
            <a:off x="11557199" y="6551811"/>
            <a:ext cx="647700" cy="307777"/>
          </a:xfrm>
          <a:prstGeom prst="rect">
            <a:avLst/>
          </a:prstGeom>
          <a:noFill/>
        </p:spPr>
        <p:txBody>
          <a:bodyPr wrap="square" rtlCol="0">
            <a:noAutofit/>
          </a:bodyPr>
          <a:lstStyle/>
          <a:p>
            <a:pPr algn="ctr" rtl="0"/>
            <a:r>
              <a:rPr lang="kk" sz="1400" b="1" i="0" u="none" strike="noStrike" spc="-150">
                <a:solidFill>
                  <a:srgbClr val="4472C4"/>
                </a:solidFill>
                <a:latin typeface="Arial"/>
                <a:cs typeface="Arial"/>
              </a:rPr>
              <a:t>2</a:t>
            </a:r>
          </a:p>
        </p:txBody>
      </p:sp>
      <p:sp>
        <p:nvSpPr>
          <p:cNvPr id="32" name="Прямоугольник 31"/>
          <p:cNvSpPr/>
          <p:nvPr/>
        </p:nvSpPr>
        <p:spPr>
          <a:xfrm>
            <a:off x="578477" y="2495912"/>
            <a:ext cx="3860545" cy="463550"/>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ru-RU" sz="3600">
              <a:latin typeface="Arial" panose="020B0604020202020204" pitchFamily="34" charset="0"/>
              <a:cs typeface="Arial" panose="020B0604020202020204" pitchFamily="34" charset="0"/>
            </a:endParaRPr>
          </a:p>
        </p:txBody>
      </p:sp>
      <p:sp>
        <p:nvSpPr>
          <p:cNvPr id="33" name="Title 3"/>
          <p:cNvSpPr txBox="1"/>
          <p:nvPr/>
        </p:nvSpPr>
        <p:spPr>
          <a:xfrm>
            <a:off x="578477" y="2493690"/>
            <a:ext cx="3168352" cy="461731"/>
          </a:xfrm>
          <a:prstGeom prst="rect">
            <a:avLst/>
          </a:prstGeom>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rtl="0"/>
            <a:r>
              <a:rPr lang="kk" sz="1800" b="1" i="0" u="none" strike="noStrike">
                <a:solidFill>
                  <a:srgbClr val="FFFFFF"/>
                </a:solidFill>
                <a:latin typeface="Arial"/>
                <a:cs typeface="Arial"/>
              </a:rPr>
              <a:t>Есеп мазмұны</a:t>
            </a:r>
          </a:p>
        </p:txBody>
      </p:sp>
      <p:sp>
        <p:nvSpPr>
          <p:cNvPr id="4" name="Прямоугольник 3"/>
          <p:cNvSpPr/>
          <p:nvPr/>
        </p:nvSpPr>
        <p:spPr>
          <a:xfrm>
            <a:off x="334566" y="2999578"/>
            <a:ext cx="11639241" cy="2888483"/>
          </a:xfrm>
          <a:prstGeom prst="rect">
            <a:avLst/>
          </a:prstGeom>
        </p:spPr>
        <p:txBody>
          <a:bodyPr wrap="square">
            <a:noAutofit/>
          </a:bodyPr>
          <a:lstStyle/>
          <a:p>
            <a:pPr lvl="0" algn="just" rtl="0">
              <a:lnSpc>
                <a:spcPct val="150000"/>
              </a:lnSpc>
              <a:spcBef>
                <a:spcPts val="350"/>
              </a:spcBef>
              <a:buFont typeface="Wingdings" panose="05000000000000000000" pitchFamily="2" charset="2"/>
              <a:buChar char="Ø"/>
            </a:pPr>
            <a:r>
              <a:rPr lang="kk" sz="1600" b="0" i="0" u="none" strike="noStrike" dirty="0">
                <a:latin typeface="Arial"/>
                <a:cs typeface="Arial"/>
              </a:rPr>
              <a:t>Қоғам туралы жалпы мәліметтер</a:t>
            </a:r>
            <a:endParaRPr lang="ru-KZ" sz="1600" dirty="0">
              <a:latin typeface="Arial" panose="020B0604020202020204" pitchFamily="34" charset="0"/>
              <a:cs typeface="Arial" panose="020B0604020202020204" pitchFamily="34" charset="0"/>
            </a:endParaRPr>
          </a:p>
          <a:p>
            <a:pPr lvl="0" algn="just" rtl="0">
              <a:lnSpc>
                <a:spcPct val="150000"/>
              </a:lnSpc>
              <a:spcBef>
                <a:spcPts val="350"/>
              </a:spcBef>
              <a:buFont typeface="Wingdings" panose="05000000000000000000" pitchFamily="2" charset="2"/>
              <a:buChar char="Ø"/>
            </a:pPr>
            <a:r>
              <a:rPr lang="kk" sz="1600" b="0" i="0" u="none" strike="noStrike" dirty="0">
                <a:latin typeface="Arial"/>
                <a:cs typeface="Arial"/>
              </a:rPr>
              <a:t>202</a:t>
            </a:r>
            <a:r>
              <a:rPr lang="en-US" sz="1600" b="0" i="0" u="none" strike="noStrike" dirty="0">
                <a:latin typeface="Arial"/>
                <a:cs typeface="Arial"/>
              </a:rPr>
              <a:t>5</a:t>
            </a:r>
            <a:r>
              <a:rPr lang="kk" sz="1600" b="0" i="0" u="none" strike="noStrike" dirty="0">
                <a:latin typeface="Arial"/>
                <a:cs typeface="Arial"/>
              </a:rPr>
              <a:t> жылғы 1-жартыжылдық қызметінің өндірістік және негізгі қаржы-экономикалық көрсеткіштері</a:t>
            </a:r>
            <a:endParaRPr lang="ru-KZ" sz="1600" dirty="0">
              <a:latin typeface="Arial" panose="020B0604020202020204" pitchFamily="34" charset="0"/>
              <a:cs typeface="Arial" panose="020B0604020202020204" pitchFamily="34" charset="0"/>
            </a:endParaRPr>
          </a:p>
          <a:p>
            <a:pPr lvl="0" algn="just" rtl="0">
              <a:lnSpc>
                <a:spcPct val="150000"/>
              </a:lnSpc>
              <a:spcBef>
                <a:spcPts val="350"/>
              </a:spcBef>
              <a:buFont typeface="Wingdings" panose="05000000000000000000" pitchFamily="2" charset="2"/>
              <a:buChar char="Ø"/>
            </a:pPr>
            <a:r>
              <a:rPr lang="kk" sz="1600" b="0" i="0" u="none" strike="noStrike" dirty="0">
                <a:latin typeface="Arial"/>
                <a:cs typeface="Arial"/>
              </a:rPr>
              <a:t>2025 жылғы 1 жартыжылдықта бекітілген тарифтік сметаларды және бекітілген инвестициялық бағдарламаны орындау. </a:t>
            </a:r>
            <a:endParaRPr lang="ru-RU" sz="1600" dirty="0">
              <a:latin typeface="Arial" panose="020B0604020202020204" pitchFamily="34" charset="0"/>
              <a:cs typeface="Arial" panose="020B0604020202020204" pitchFamily="34" charset="0"/>
            </a:endParaRPr>
          </a:p>
          <a:p>
            <a:pPr lvl="0" algn="just" rtl="0">
              <a:lnSpc>
                <a:spcPct val="150000"/>
              </a:lnSpc>
              <a:spcBef>
                <a:spcPts val="350"/>
              </a:spcBef>
              <a:buFont typeface="Wingdings" panose="05000000000000000000" pitchFamily="2" charset="2"/>
              <a:buChar char="Ø"/>
            </a:pPr>
            <a:r>
              <a:rPr lang="kk" sz="1600" b="0" i="0" u="none" strike="noStrike" dirty="0">
                <a:latin typeface="Arial"/>
                <a:cs typeface="Arial"/>
              </a:rPr>
              <a:t>Реттеліп көрсетілетін қызметтердің көлемі туралы ақпарат</a:t>
            </a:r>
          </a:p>
          <a:p>
            <a:pPr lvl="0" algn="just" rtl="0">
              <a:lnSpc>
                <a:spcPct val="150000"/>
              </a:lnSpc>
              <a:spcBef>
                <a:spcPts val="350"/>
              </a:spcBef>
              <a:buFont typeface="Wingdings" panose="05000000000000000000" pitchFamily="2" charset="2"/>
              <a:buChar char="Ø"/>
            </a:pPr>
            <a:r>
              <a:rPr lang="kk" sz="1600" b="0" i="0" u="none" strike="noStrike" dirty="0">
                <a:latin typeface="Arial"/>
                <a:cs typeface="Arial"/>
              </a:rPr>
              <a:t>Реттеліп көрсетілетін қызметтердің сапа және сенімділік көрсеткіштерін сақтау және қызмет тиімділігінің көрсеткіштеріне қол жеткізу. Қоғамның тұтынушылармен жүргізетін жұмысы. Реттеліп көрсетілетін қызметтерді ұсыну сапасы.</a:t>
            </a:r>
            <a:endParaRPr lang="ru-KZ" sz="1600" dirty="0">
              <a:latin typeface="Arial" panose="020B0604020202020204" pitchFamily="34" charset="0"/>
              <a:cs typeface="Arial" panose="020B0604020202020204" pitchFamily="34" charset="0"/>
            </a:endParaRPr>
          </a:p>
          <a:p>
            <a:pPr lvl="0" algn="just" rtl="0">
              <a:lnSpc>
                <a:spcPct val="150000"/>
              </a:lnSpc>
              <a:spcBef>
                <a:spcPts val="350"/>
              </a:spcBef>
              <a:buFont typeface="Wingdings" panose="05000000000000000000" pitchFamily="2" charset="2"/>
              <a:buChar char="Ø"/>
            </a:pPr>
            <a:r>
              <a:rPr lang="kk" sz="1600" b="0" i="0" u="none" strike="noStrike" dirty="0">
                <a:latin typeface="Arial"/>
                <a:cs typeface="Arial"/>
              </a:rPr>
              <a:t>2025 жылғы 1-жартыжылдықтың негізгі оқиғалары және 2025 жылғы 2- жартыжылдыққа арналған жоспарлар</a:t>
            </a:r>
            <a:endParaRPr lang="ru-KZ" sz="1600" dirty="0">
              <a:latin typeface="Arial" panose="020B0604020202020204" pitchFamily="34" charset="0"/>
              <a:cs typeface="Arial" panose="020B0604020202020204" pitchFamily="34" charset="0"/>
            </a:endParaRPr>
          </a:p>
        </p:txBody>
      </p:sp>
      <p:sp>
        <p:nvSpPr>
          <p:cNvPr id="14" name="Прямоугольник 13">
            <a:extLst>
              <a:ext uri="{FF2B5EF4-FFF2-40B4-BE49-F238E27FC236}">
                <a16:creationId xmlns:a16="http://schemas.microsoft.com/office/drawing/2014/main" id="{636CEB7F-B906-451B-8AFD-367E9C11ADA8}"/>
              </a:ext>
            </a:extLst>
          </p:cNvPr>
          <p:cNvSpPr/>
          <p:nvPr/>
        </p:nvSpPr>
        <p:spPr>
          <a:xfrm>
            <a:off x="0" y="0"/>
            <a:ext cx="12190412" cy="508351"/>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l" rtl="0"/>
            <a:r>
              <a:rPr lang="kk" sz="2000" b="0" i="0" u="none" strike="noStrike">
                <a:solidFill>
                  <a:srgbClr val="FFFFFF"/>
                </a:solidFill>
                <a:effectLst>
                  <a:outerShdw blurRad="38100" dist="38100" dir="2700000" algn="tl">
                    <a:srgbClr val="000000">
                      <a:alpha val="43137"/>
                    </a:srgbClr>
                  </a:outerShdw>
                </a:effectLst>
                <a:latin typeface="Arial"/>
                <a:cs typeface="Arial"/>
              </a:rPr>
              <a:t>Есептің мақсаттары мен күн тәртібі</a:t>
            </a:r>
          </a:p>
        </p:txBody>
      </p:sp>
      <p:sp>
        <p:nvSpPr>
          <p:cNvPr id="16" name="Прямоугольник 15">
            <a:extLst>
              <a:ext uri="{FF2B5EF4-FFF2-40B4-BE49-F238E27FC236}">
                <a16:creationId xmlns:a16="http://schemas.microsoft.com/office/drawing/2014/main" id="{767060B4-8017-4B64-8790-CC9E7B712D10}"/>
              </a:ext>
            </a:extLst>
          </p:cNvPr>
          <p:cNvSpPr/>
          <p:nvPr/>
        </p:nvSpPr>
        <p:spPr>
          <a:xfrm>
            <a:off x="580635" y="2453906"/>
            <a:ext cx="3886739" cy="545672"/>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l" rtl="0"/>
            <a:r>
              <a:rPr lang="kk" sz="2000" b="0" i="0" u="none" strike="noStrike">
                <a:solidFill>
                  <a:srgbClr val="FFFFFF"/>
                </a:solidFill>
                <a:effectLst>
                  <a:outerShdw blurRad="38100" dist="38100" dir="2700000" algn="tl">
                    <a:srgbClr val="000000">
                      <a:alpha val="43137"/>
                    </a:srgbClr>
                  </a:outerShdw>
                </a:effectLst>
                <a:latin typeface="Arial"/>
                <a:cs typeface="Arial"/>
              </a:rPr>
              <a:t>Есеп мазмұны</a:t>
            </a:r>
          </a:p>
        </p:txBody>
      </p:sp>
      <p:pic>
        <p:nvPicPr>
          <p:cNvPr id="18" name="Рисунок 17">
            <a:extLst>
              <a:ext uri="{FF2B5EF4-FFF2-40B4-BE49-F238E27FC236}">
                <a16:creationId xmlns:a16="http://schemas.microsoft.com/office/drawing/2014/main" id="{768FF302-2569-4C11-AC8C-FFEADFFF1D4C}"/>
              </a:ext>
            </a:extLst>
          </p:cNvPr>
          <p:cNvPicPr>
            <a:picLocks noChangeAspect="1"/>
          </p:cNvPicPr>
          <p:nvPr/>
        </p:nvPicPr>
        <p:blipFill>
          <a:blip r:embed="rId3"/>
          <a:stretch>
            <a:fillRect/>
          </a:stretch>
        </p:blipFill>
        <p:spPr>
          <a:xfrm>
            <a:off x="10190873" y="35676"/>
            <a:ext cx="1782934" cy="414805"/>
          </a:xfrm>
          <a:prstGeom prst="rect">
            <a:avLst/>
          </a:prstGeom>
        </p:spPr>
      </p:pic>
    </p:spTree>
    <p:extLst>
      <p:ext uri="{BB962C8B-B14F-4D97-AF65-F5344CB8AC3E}">
        <p14:creationId xmlns:p14="http://schemas.microsoft.com/office/powerpoint/2010/main" val="1695261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5C21E6E7-715C-4F87-8223-4F5589340F7C}"/>
              </a:ext>
            </a:extLst>
          </p:cNvPr>
          <p:cNvSpPr/>
          <p:nvPr/>
        </p:nvSpPr>
        <p:spPr>
          <a:xfrm>
            <a:off x="0" y="-19141"/>
            <a:ext cx="12190413" cy="719174"/>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kk" sz="1500" b="1" i="0" u="none" strike="noStrike" kern="1200" cap="none" spc="0" normalizeH="0" baseline="0" noProof="0">
                <a:ln>
                  <a:noFill/>
                </a:ln>
                <a:solidFill>
                  <a:srgbClr val="FFFFFF"/>
                </a:solidFill>
                <a:uLnTx/>
                <a:uFillTx/>
                <a:latin typeface="Arial"/>
                <a:cs typeface="Arial"/>
              </a:rPr>
              <a:t> </a:t>
            </a:r>
            <a:r>
              <a:rPr kumimoji="0" lang="kk"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a:cs typeface="Arial"/>
              </a:rPr>
              <a:t>Мұнайды тасымалдау бойынша қосымша қызметтер (реттелетін қызметтер)</a:t>
            </a:r>
            <a:endParaRPr kumimoji="0" lang="ru-RU" sz="155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43C694F1-56AD-4662-B45B-DFCB1253FAC8}"/>
              </a:ext>
            </a:extLst>
          </p:cNvPr>
          <p:cNvSpPr txBox="1"/>
          <p:nvPr/>
        </p:nvSpPr>
        <p:spPr>
          <a:xfrm>
            <a:off x="11639822" y="6551922"/>
            <a:ext cx="647466" cy="307666"/>
          </a:xfrm>
          <a:prstGeom prst="rect">
            <a:avLst/>
          </a:prstGeom>
          <a:noFill/>
        </p:spPr>
        <p:txBody>
          <a:bodyPr wrap="square" rtlCol="0">
            <a:noAutofit/>
          </a:bodyPr>
          <a:lstStyle/>
          <a:p>
            <a:pPr algn="ctr" rtl="0"/>
            <a:r>
              <a:rPr lang="kk" sz="1400" b="1" i="0" u="none" strike="noStrike" spc="-150">
                <a:solidFill>
                  <a:srgbClr val="4472C4"/>
                </a:solidFill>
                <a:latin typeface="Arial"/>
                <a:cs typeface="Arial"/>
              </a:rPr>
              <a:t>20</a:t>
            </a:r>
          </a:p>
        </p:txBody>
      </p:sp>
      <p:graphicFrame>
        <p:nvGraphicFramePr>
          <p:cNvPr id="8" name="Таблица 7">
            <a:extLst>
              <a:ext uri="{FF2B5EF4-FFF2-40B4-BE49-F238E27FC236}">
                <a16:creationId xmlns:a16="http://schemas.microsoft.com/office/drawing/2014/main" id="{6AABC1D4-A9DD-4F13-8929-5BD628229A94}"/>
              </a:ext>
            </a:extLst>
          </p:cNvPr>
          <p:cNvGraphicFramePr>
            <a:graphicFrameLocks noGrp="1"/>
          </p:cNvGraphicFramePr>
          <p:nvPr/>
        </p:nvGraphicFramePr>
        <p:xfrm>
          <a:off x="334566" y="837506"/>
          <a:ext cx="5472609" cy="5322906"/>
        </p:xfrm>
        <a:graphic>
          <a:graphicData uri="http://schemas.openxmlformats.org/drawingml/2006/table">
            <a:tbl>
              <a:tblPr/>
              <a:tblGrid>
                <a:gridCol w="214612">
                  <a:extLst>
                    <a:ext uri="{9D8B030D-6E8A-4147-A177-3AD203B41FA5}">
                      <a16:colId xmlns:a16="http://schemas.microsoft.com/office/drawing/2014/main" val="3402393545"/>
                    </a:ext>
                  </a:extLst>
                </a:gridCol>
                <a:gridCol w="2161652">
                  <a:extLst>
                    <a:ext uri="{9D8B030D-6E8A-4147-A177-3AD203B41FA5}">
                      <a16:colId xmlns:a16="http://schemas.microsoft.com/office/drawing/2014/main" val="3333289808"/>
                    </a:ext>
                  </a:extLst>
                </a:gridCol>
                <a:gridCol w="504056">
                  <a:extLst>
                    <a:ext uri="{9D8B030D-6E8A-4147-A177-3AD203B41FA5}">
                      <a16:colId xmlns:a16="http://schemas.microsoft.com/office/drawing/2014/main" val="4159228777"/>
                    </a:ext>
                  </a:extLst>
                </a:gridCol>
                <a:gridCol w="1008112">
                  <a:extLst>
                    <a:ext uri="{9D8B030D-6E8A-4147-A177-3AD203B41FA5}">
                      <a16:colId xmlns:a16="http://schemas.microsoft.com/office/drawing/2014/main" val="3205404100"/>
                    </a:ext>
                  </a:extLst>
                </a:gridCol>
                <a:gridCol w="936104">
                  <a:extLst>
                    <a:ext uri="{9D8B030D-6E8A-4147-A177-3AD203B41FA5}">
                      <a16:colId xmlns:a16="http://schemas.microsoft.com/office/drawing/2014/main" val="1401602095"/>
                    </a:ext>
                  </a:extLst>
                </a:gridCol>
                <a:gridCol w="648073">
                  <a:extLst>
                    <a:ext uri="{9D8B030D-6E8A-4147-A177-3AD203B41FA5}">
                      <a16:colId xmlns:a16="http://schemas.microsoft.com/office/drawing/2014/main" val="1392099832"/>
                    </a:ext>
                  </a:extLst>
                </a:gridCol>
              </a:tblGrid>
              <a:tr h="456249">
                <a:tc gridSpan="6">
                  <a:txBody>
                    <a:bodyPr/>
                    <a:lstStyle/>
                    <a:p>
                      <a:pPr marL="0" marR="0" lvl="0" indent="0" algn="ctr" defTabSz="914309" rtl="0" eaLnBrk="1" fontAlgn="ctr" latinLnBrk="0" hangingPunct="1">
                        <a:lnSpc>
                          <a:spcPct val="100000"/>
                        </a:lnSpc>
                        <a:spcBef>
                          <a:spcPct val="0"/>
                        </a:spcBef>
                        <a:spcAft>
                          <a:spcPct val="0"/>
                        </a:spcAft>
                        <a:buClrTx/>
                        <a:buSzTx/>
                        <a:buFontTx/>
                        <a:buNone/>
                        <a:defRPr/>
                      </a:pPr>
                      <a:r>
                        <a:rPr lang="kk" sz="1000" b="1" i="0" u="none" strike="noStrike">
                          <a:latin typeface="Arial"/>
                          <a:cs typeface="Arial"/>
                        </a:rPr>
                        <a:t>Мұнайды бірыңғай маршруттау бойынша операторлық қызмет</a:t>
                      </a:r>
                      <a:endParaRPr lang="ru-RU" sz="1000" b="1" i="0" u="none" strike="noStrike">
                        <a:solidFill>
                          <a:srgbClr val="000000"/>
                        </a:solidFill>
                        <a:effectLst/>
                        <a:latin typeface="Arial" panose="020B0604020202020204" pitchFamily="34" charset="0"/>
                        <a:cs typeface="Arial" panose="020B0604020202020204" pitchFamily="34" charset="0"/>
                      </a:endParaRP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tc hMerge="1">
                  <a:txBody>
                    <a:bodyPr/>
                    <a:lstStyle/>
                    <a:p>
                      <a:endParaRPr lang="ru-KZ"/>
                    </a:p>
                  </a:txBody>
                  <a:tcPr/>
                </a:tc>
                <a:tc hMerge="1">
                  <a:txBody>
                    <a:bodyPr/>
                    <a:lstStyle/>
                    <a:p>
                      <a:endParaRPr lang="ru-KZ"/>
                    </a:p>
                  </a:txBody>
                  <a:tcPr/>
                </a:tc>
                <a:tc hMerge="1">
                  <a:txBody>
                    <a:bodyPr/>
                    <a:lstStyle/>
                    <a:p>
                      <a:endParaRPr lang="ru-KZ"/>
                    </a:p>
                  </a:txBody>
                  <a:tcPr/>
                </a:tc>
                <a:tc hMerge="1">
                  <a:txBody>
                    <a:bodyPr/>
                    <a:lstStyle/>
                    <a:p>
                      <a:endParaRPr lang="ru-KZ"/>
                    </a:p>
                  </a:txBody>
                  <a:tcPr/>
                </a:tc>
                <a:tc hMerge="1">
                  <a:txBody>
                    <a:bodyPr/>
                    <a:lstStyle/>
                    <a:p>
                      <a:endParaRPr lang="ru-KZ"/>
                    </a:p>
                  </a:txBody>
                  <a:tcPr/>
                </a:tc>
                <a:extLst>
                  <a:ext uri="{0D108BD9-81ED-4DB2-BD59-A6C34878D82A}">
                    <a16:rowId xmlns:a16="http://schemas.microsoft.com/office/drawing/2014/main" val="228996841"/>
                  </a:ext>
                </a:extLst>
              </a:tr>
              <a:tr h="635807">
                <a:tc>
                  <a:txBody>
                    <a:bodyPr/>
                    <a:lstStyle/>
                    <a:p>
                      <a:pPr algn="ctr" rtl="0" fontAlgn="ctr"/>
                      <a:r>
                        <a:rPr lang="kk" sz="700" b="0" i="0" u="none" strike="noStrike">
                          <a:solidFill>
                            <a:srgbClr val="000000"/>
                          </a:solidFill>
                          <a:latin typeface="Arial"/>
                          <a:cs typeface="Arial"/>
                        </a:rPr>
                        <a:t>№ р/б</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rtl="0" fontAlgn="ctr"/>
                      <a:r>
                        <a:rPr lang="kk" sz="700" b="0" i="0" u="none" strike="noStrike">
                          <a:solidFill>
                            <a:srgbClr val="000000"/>
                          </a:solidFill>
                          <a:latin typeface="Arial"/>
                          <a:cs typeface="Arial"/>
                        </a:rPr>
                        <a:t>Көрсеткіштер атауы</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rtl="0" fontAlgn="ctr"/>
                      <a:r>
                        <a:rPr lang="kk" sz="700" b="0" i="0" u="none" strike="noStrike">
                          <a:solidFill>
                            <a:srgbClr val="000000"/>
                          </a:solidFill>
                          <a:latin typeface="Arial"/>
                          <a:cs typeface="Arial"/>
                        </a:rPr>
                        <a:t>Өлшем бірлігі</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rtl="0" fontAlgn="ctr"/>
                      <a:r>
                        <a:rPr lang="kk" sz="700" b="0" i="0" u="none" strike="noStrike">
                          <a:solidFill>
                            <a:srgbClr val="000000"/>
                          </a:solidFill>
                          <a:latin typeface="Arial"/>
                          <a:cs typeface="Arial"/>
                        </a:rPr>
                        <a:t>Қабылданды  "ҚазТрансОйл" АҚ  26.12.2024 ж. №139</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marR="0" lvl="0" indent="0" algn="ctr" defTabSz="914309" rtl="0" eaLnBrk="1" fontAlgn="ctr" latinLnBrk="0" hangingPunct="1">
                        <a:lnSpc>
                          <a:spcPct val="100000"/>
                        </a:lnSpc>
                        <a:spcBef>
                          <a:spcPct val="0"/>
                        </a:spcBef>
                        <a:spcAft>
                          <a:spcPct val="0"/>
                        </a:spcAft>
                        <a:buClrTx/>
                        <a:buSzTx/>
                        <a:buFontTx/>
                        <a:buNone/>
                        <a:defRPr/>
                      </a:pPr>
                      <a:r>
                        <a:rPr lang="kk" sz="700" b="0" i="0" u="none" strike="noStrike" kern="1200">
                          <a:solidFill>
                            <a:srgbClr val="000000"/>
                          </a:solidFill>
                          <a:latin typeface="Arial"/>
                          <a:ea typeface="+mn-ea"/>
                          <a:cs typeface="Arial"/>
                        </a:rPr>
                        <a:t>2025 жылғы 1-жартыжылдықтағы тарифтік сметаның нақты қалыптасқан көрсеткіштері</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rtl="0" fontAlgn="ctr"/>
                      <a:r>
                        <a:rPr lang="kk" sz="700" b="0" i="0" u="none" strike="noStrike">
                          <a:solidFill>
                            <a:srgbClr val="000000"/>
                          </a:solidFill>
                          <a:latin typeface="Arial"/>
                          <a:cs typeface="Arial"/>
                        </a:rPr>
                        <a:t>Ауытқу,  %-бен</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extLst>
                  <a:ext uri="{0D108BD9-81ED-4DB2-BD59-A6C34878D82A}">
                    <a16:rowId xmlns:a16="http://schemas.microsoft.com/office/drawing/2014/main" val="3986109570"/>
                  </a:ext>
                </a:extLst>
              </a:tr>
              <a:tr h="172814">
                <a:tc>
                  <a:txBody>
                    <a:bodyPr/>
                    <a:lstStyle/>
                    <a:p>
                      <a:pPr algn="ctr" rtl="0" fontAlgn="ctr"/>
                      <a:r>
                        <a:rPr lang="kk" sz="700" b="0" i="0" u="none" strike="noStrike">
                          <a:solidFill>
                            <a:srgbClr val="000000"/>
                          </a:solidFill>
                          <a:latin typeface="Arial"/>
                          <a:cs typeface="Arial"/>
                        </a:rPr>
                        <a:t>1</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2</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3</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4</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5</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algn="ctr" rtl="0" fontAlgn="ctr"/>
                      <a:r>
                        <a:rPr lang="kk" sz="700" b="0" i="0" u="none" strike="noStrike">
                          <a:solidFill>
                            <a:srgbClr val="000000"/>
                          </a:solidFill>
                          <a:latin typeface="Arial"/>
                          <a:cs typeface="Arial"/>
                        </a:rPr>
                        <a:t>6</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770378549"/>
                  </a:ext>
                </a:extLst>
              </a:tr>
              <a:tr h="437357">
                <a:tc>
                  <a:txBody>
                    <a:bodyPr/>
                    <a:lstStyle/>
                    <a:p>
                      <a:pPr algn="ctr" rtl="0" fontAlgn="ctr"/>
                      <a:r>
                        <a:rPr lang="kk" sz="700" b="0" i="0" u="none" strike="noStrike">
                          <a:solidFill>
                            <a:srgbClr val="000000"/>
                          </a:solidFill>
                          <a:latin typeface="Arial"/>
                          <a:cs typeface="Arial"/>
                        </a:rPr>
                        <a:t>I</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Тауарларды өндіруге және қызметтер көрсетуге арналған шығындар, барлығы, оның ішінде:</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мың теңге</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65 043,2</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47 250,7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-27,35%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967939227"/>
                  </a:ext>
                </a:extLst>
              </a:tr>
              <a:tr h="365660">
                <a:tc>
                  <a:txBody>
                    <a:bodyPr/>
                    <a:lstStyle/>
                    <a:p>
                      <a:pPr algn="ctr" rtl="0" fontAlgn="ctr"/>
                      <a:r>
                        <a:rPr lang="kk" sz="700" b="0" i="0" u="none" strike="noStrike">
                          <a:solidFill>
                            <a:srgbClr val="000000"/>
                          </a:solidFill>
                          <a:latin typeface="Arial"/>
                          <a:cs typeface="Arial"/>
                        </a:rPr>
                        <a:t>1</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Қалалардағы өкілдікті ұстауға арналған шығындар:</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63 095,1</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46 192,7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-26,79%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7021872"/>
                  </a:ext>
                </a:extLst>
              </a:tr>
              <a:tr h="365660">
                <a:tc>
                  <a:txBody>
                    <a:bodyPr/>
                    <a:lstStyle/>
                    <a:p>
                      <a:pPr algn="ctr" rtl="0" fontAlgn="ctr"/>
                      <a:r>
                        <a:rPr lang="kk" sz="700" b="0" i="0" u="none" strike="noStrike">
                          <a:solidFill>
                            <a:srgbClr val="000000"/>
                          </a:solidFill>
                          <a:latin typeface="Arial"/>
                          <a:cs typeface="Arial"/>
                        </a:rPr>
                        <a:t>1.1</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Самара</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26 417</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21 074,43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-20,23%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877416336"/>
                  </a:ext>
                </a:extLst>
              </a:tr>
              <a:tr h="365660">
                <a:tc>
                  <a:txBody>
                    <a:bodyPr/>
                    <a:lstStyle/>
                    <a:p>
                      <a:pPr algn="ctr" rtl="0" fontAlgn="ctr"/>
                      <a:r>
                        <a:rPr lang="kk" sz="700" b="0" i="0" u="none" strike="noStrike">
                          <a:solidFill>
                            <a:srgbClr val="000000"/>
                          </a:solidFill>
                          <a:latin typeface="Arial"/>
                          <a:cs typeface="Arial"/>
                        </a:rPr>
                        <a:t>1.2</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Омбы</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26 027</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15 521,48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-40,36%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276674177"/>
                  </a:ext>
                </a:extLst>
              </a:tr>
              <a:tr h="365660">
                <a:tc>
                  <a:txBody>
                    <a:bodyPr/>
                    <a:lstStyle/>
                    <a:p>
                      <a:pPr algn="ctr" rtl="0" fontAlgn="ctr"/>
                      <a:r>
                        <a:rPr lang="kk" sz="700" b="0" i="0" u="none" strike="noStrike">
                          <a:solidFill>
                            <a:srgbClr val="000000"/>
                          </a:solidFill>
                          <a:latin typeface="Arial"/>
                          <a:cs typeface="Arial"/>
                        </a:rPr>
                        <a:t>1.3</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Мәскеу</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10 651</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9 596,74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-9,90%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812262557"/>
                  </a:ext>
                </a:extLst>
              </a:tr>
              <a:tr h="365660">
                <a:tc>
                  <a:txBody>
                    <a:bodyPr/>
                    <a:lstStyle/>
                    <a:p>
                      <a:pPr algn="ctr" rtl="0" fontAlgn="ctr"/>
                      <a:r>
                        <a:rPr lang="kk" sz="700" b="0" i="0" u="none" strike="noStrike">
                          <a:solidFill>
                            <a:srgbClr val="000000"/>
                          </a:solidFill>
                          <a:latin typeface="Arial"/>
                          <a:cs typeface="Arial"/>
                        </a:rPr>
                        <a:t>2</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Банк қызметтері</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1 948</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1 058,01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-45,69%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532975378"/>
                  </a:ext>
                </a:extLst>
              </a:tr>
              <a:tr h="365660">
                <a:tc>
                  <a:txBody>
                    <a:bodyPr/>
                    <a:lstStyle/>
                    <a:p>
                      <a:pPr algn="ctr" rtl="0" fontAlgn="ctr"/>
                      <a:r>
                        <a:rPr lang="kk" sz="700" b="0" i="0" u="none" strike="noStrike">
                          <a:solidFill>
                            <a:srgbClr val="000000"/>
                          </a:solidFill>
                          <a:latin typeface="Arial"/>
                          <a:cs typeface="Arial"/>
                        </a:rPr>
                        <a:t>III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Барлық шығын</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191 387,7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47 250,7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-27,35%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588282309"/>
                  </a:ext>
                </a:extLst>
              </a:tr>
              <a:tr h="365660">
                <a:tc>
                  <a:txBody>
                    <a:bodyPr/>
                    <a:lstStyle/>
                    <a:p>
                      <a:pPr algn="ctr" rtl="0" fontAlgn="ctr"/>
                      <a:r>
                        <a:rPr lang="kk" sz="700" b="0" i="0" u="none" strike="noStrike">
                          <a:solidFill>
                            <a:srgbClr val="000000"/>
                          </a:solidFill>
                          <a:latin typeface="Arial"/>
                          <a:cs typeface="Arial"/>
                        </a:rPr>
                        <a:t>III</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Салық салынғанға дейінгі пайда</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0</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-11 781,41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450994339"/>
                  </a:ext>
                </a:extLst>
              </a:tr>
              <a:tr h="365660">
                <a:tc>
                  <a:txBody>
                    <a:bodyPr/>
                    <a:lstStyle/>
                    <a:p>
                      <a:pPr algn="ctr" rtl="0" fontAlgn="ctr"/>
                      <a:r>
                        <a:rPr lang="kk" sz="700" b="0" i="0" u="none" strike="noStrike">
                          <a:solidFill>
                            <a:srgbClr val="000000"/>
                          </a:solidFill>
                          <a:latin typeface="Arial"/>
                          <a:cs typeface="Arial"/>
                        </a:rPr>
                        <a:t>IV</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Барлық пайда</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65 043</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35 469,26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-45,47%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109821088"/>
                  </a:ext>
                </a:extLst>
              </a:tr>
              <a:tr h="329739">
                <a:tc>
                  <a:txBody>
                    <a:bodyPr/>
                    <a:lstStyle/>
                    <a:p>
                      <a:pPr algn="ctr" rtl="0" fontAlgn="ctr"/>
                      <a:r>
                        <a:rPr lang="kk" sz="700" b="0" i="0" u="none" strike="noStrike">
                          <a:solidFill>
                            <a:srgbClr val="000000"/>
                          </a:solidFill>
                          <a:latin typeface="Arial"/>
                          <a:cs typeface="Arial"/>
                        </a:rPr>
                        <a:t>V</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Көрсетілетін қызметтер көлемі</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мың тонна</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1 569</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855,71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-45,47%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756078944"/>
                  </a:ext>
                </a:extLst>
              </a:tr>
              <a:tr h="365660">
                <a:tc>
                  <a:txBody>
                    <a:bodyPr/>
                    <a:lstStyle/>
                    <a:p>
                      <a:pPr algn="ctr" rtl="0" fontAlgn="ctr"/>
                      <a:r>
                        <a:rPr lang="kk" sz="700" b="0" i="0" u="none" strike="noStrike">
                          <a:solidFill>
                            <a:srgbClr val="000000"/>
                          </a:solidFill>
                          <a:latin typeface="Arial"/>
                          <a:cs typeface="Arial"/>
                        </a:rPr>
                        <a:t>VI</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700" b="0" i="0" u="none" strike="noStrike">
                          <a:solidFill>
                            <a:srgbClr val="000000"/>
                          </a:solidFill>
                          <a:latin typeface="Arial"/>
                          <a:cs typeface="Arial"/>
                        </a:rPr>
                        <a:t>Тариф (ҚҚС есебінсіз)</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теңге / тонна</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41,45</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41,45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algn="ctr" fontAlgn="ctr"/>
                      <a:r>
                        <a:rPr lang="ru-KZ" sz="1600" b="0" i="0" u="none" strike="noStrike">
                          <a:solidFill>
                            <a:srgbClr val="000000"/>
                          </a:solidFill>
                          <a:effectLst/>
                          <a:latin typeface="Times New Roman" panose="02020603050405020304" pitchFamily="18"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69882920"/>
                  </a:ext>
                </a:extLst>
              </a:tr>
            </a:tbl>
          </a:graphicData>
        </a:graphic>
      </p:graphicFrame>
      <p:graphicFrame>
        <p:nvGraphicFramePr>
          <p:cNvPr id="10" name="Таблица 9">
            <a:extLst>
              <a:ext uri="{FF2B5EF4-FFF2-40B4-BE49-F238E27FC236}">
                <a16:creationId xmlns:a16="http://schemas.microsoft.com/office/drawing/2014/main" id="{CE993945-46F2-417D-991D-859365543FF7}"/>
              </a:ext>
            </a:extLst>
          </p:cNvPr>
          <p:cNvGraphicFramePr>
            <a:graphicFrameLocks noGrp="1"/>
          </p:cNvGraphicFramePr>
          <p:nvPr/>
        </p:nvGraphicFramePr>
        <p:xfrm>
          <a:off x="6095206" y="837506"/>
          <a:ext cx="5868349" cy="4894948"/>
        </p:xfrm>
        <a:graphic>
          <a:graphicData uri="http://schemas.openxmlformats.org/drawingml/2006/table">
            <a:tbl>
              <a:tblPr/>
              <a:tblGrid>
                <a:gridCol w="411664">
                  <a:extLst>
                    <a:ext uri="{9D8B030D-6E8A-4147-A177-3AD203B41FA5}">
                      <a16:colId xmlns:a16="http://schemas.microsoft.com/office/drawing/2014/main" val="2501779388"/>
                    </a:ext>
                  </a:extLst>
                </a:gridCol>
                <a:gridCol w="2212691">
                  <a:extLst>
                    <a:ext uri="{9D8B030D-6E8A-4147-A177-3AD203B41FA5}">
                      <a16:colId xmlns:a16="http://schemas.microsoft.com/office/drawing/2014/main" val="2500064286"/>
                    </a:ext>
                  </a:extLst>
                </a:gridCol>
                <a:gridCol w="662521">
                  <a:extLst>
                    <a:ext uri="{9D8B030D-6E8A-4147-A177-3AD203B41FA5}">
                      <a16:colId xmlns:a16="http://schemas.microsoft.com/office/drawing/2014/main" val="2875479839"/>
                    </a:ext>
                  </a:extLst>
                </a:gridCol>
                <a:gridCol w="960548">
                  <a:extLst>
                    <a:ext uri="{9D8B030D-6E8A-4147-A177-3AD203B41FA5}">
                      <a16:colId xmlns:a16="http://schemas.microsoft.com/office/drawing/2014/main" val="4159124319"/>
                    </a:ext>
                  </a:extLst>
                </a:gridCol>
                <a:gridCol w="969125">
                  <a:extLst>
                    <a:ext uri="{9D8B030D-6E8A-4147-A177-3AD203B41FA5}">
                      <a16:colId xmlns:a16="http://schemas.microsoft.com/office/drawing/2014/main" val="475955459"/>
                    </a:ext>
                  </a:extLst>
                </a:gridCol>
                <a:gridCol w="651800">
                  <a:extLst>
                    <a:ext uri="{9D8B030D-6E8A-4147-A177-3AD203B41FA5}">
                      <a16:colId xmlns:a16="http://schemas.microsoft.com/office/drawing/2014/main" val="1678414733"/>
                    </a:ext>
                  </a:extLst>
                </a:gridCol>
              </a:tblGrid>
              <a:tr h="392953">
                <a:tc gridSpan="6">
                  <a:txBody>
                    <a:bodyPr/>
                    <a:lstStyle/>
                    <a:p>
                      <a:pPr algn="ctr" rtl="0" fontAlgn="ctr"/>
                      <a:r>
                        <a:rPr lang="kk" sz="1000" b="1" i="0" u="none" strike="noStrike">
                          <a:latin typeface="Arial"/>
                          <a:cs typeface="Arial"/>
                        </a:rPr>
                        <a:t>Шаманов атындағы МӨЗ-де мұнайды Кеңқияқ-Атырау мұнай құбырына ауыстырып тиеу</a:t>
                      </a:r>
                      <a:endParaRPr lang="ru-RU" sz="1000" b="1" i="0" u="none" strike="noStrike">
                        <a:solidFill>
                          <a:srgbClr val="000000"/>
                        </a:solidFill>
                        <a:effectLst/>
                        <a:latin typeface="Arial" panose="020B0604020202020204" pitchFamily="34" charset="0"/>
                        <a:cs typeface="Arial" panose="020B0604020202020204" pitchFamily="34" charset="0"/>
                      </a:endParaRP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tc hMerge="1">
                  <a:txBody>
                    <a:bodyPr/>
                    <a:lstStyle/>
                    <a:p>
                      <a:endParaRPr lang="ru-KZ"/>
                    </a:p>
                  </a:txBody>
                  <a:tcPr/>
                </a:tc>
                <a:tc hMerge="1">
                  <a:txBody>
                    <a:bodyPr/>
                    <a:lstStyle/>
                    <a:p>
                      <a:endParaRPr lang="ru-KZ"/>
                    </a:p>
                  </a:txBody>
                  <a:tcPr/>
                </a:tc>
                <a:tc hMerge="1">
                  <a:txBody>
                    <a:bodyPr/>
                    <a:lstStyle/>
                    <a:p>
                      <a:endParaRPr lang="ru-KZ"/>
                    </a:p>
                  </a:txBody>
                  <a:tcPr/>
                </a:tc>
                <a:tc hMerge="1">
                  <a:txBody>
                    <a:bodyPr/>
                    <a:lstStyle/>
                    <a:p>
                      <a:endParaRPr lang="ru-KZ"/>
                    </a:p>
                  </a:txBody>
                  <a:tcPr/>
                </a:tc>
                <a:tc hMerge="1">
                  <a:txBody>
                    <a:bodyPr/>
                    <a:lstStyle/>
                    <a:p>
                      <a:endParaRPr lang="ru-KZ"/>
                    </a:p>
                  </a:txBody>
                  <a:tcPr/>
                </a:tc>
                <a:extLst>
                  <a:ext uri="{0D108BD9-81ED-4DB2-BD59-A6C34878D82A}">
                    <a16:rowId xmlns:a16="http://schemas.microsoft.com/office/drawing/2014/main" val="3552123858"/>
                  </a:ext>
                </a:extLst>
              </a:tr>
              <a:tr h="717646">
                <a:tc>
                  <a:txBody>
                    <a:bodyPr/>
                    <a:lstStyle/>
                    <a:p>
                      <a:pPr algn="ctr" rtl="0" fontAlgn="ctr"/>
                      <a:r>
                        <a:rPr lang="kk" sz="700" b="0" i="0" u="none" strike="noStrike">
                          <a:solidFill>
                            <a:srgbClr val="000000"/>
                          </a:solidFill>
                          <a:latin typeface="Arial"/>
                          <a:cs typeface="Arial"/>
                        </a:rPr>
                        <a:t>№ р/б</a:t>
                      </a: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Көрсеткіштер атауы</a:t>
                      </a: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Өлшем бірлігі</a:t>
                      </a: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"ҚазТрансОйл" АҚ 28.08.2024 ж. №79 бұйрығымен бекітілген</a:t>
                      </a: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marR="0" lvl="0" indent="0" algn="ctr" defTabSz="914309" rtl="0" eaLnBrk="1" fontAlgn="ctr" latinLnBrk="0" hangingPunct="1">
                        <a:lnSpc>
                          <a:spcPct val="100000"/>
                        </a:lnSpc>
                        <a:spcBef>
                          <a:spcPct val="0"/>
                        </a:spcBef>
                        <a:spcAft>
                          <a:spcPct val="0"/>
                        </a:spcAft>
                        <a:buClrTx/>
                        <a:buSzTx/>
                        <a:buFontTx/>
                        <a:buNone/>
                        <a:defRPr/>
                      </a:pPr>
                      <a:r>
                        <a:rPr lang="kk" sz="700" b="0" i="0" u="none" strike="noStrike" kern="1200">
                          <a:solidFill>
                            <a:srgbClr val="000000"/>
                          </a:solidFill>
                          <a:latin typeface="Arial"/>
                          <a:ea typeface="+mn-ea"/>
                          <a:cs typeface="Arial"/>
                        </a:rPr>
                        <a:t>2025 жылғы 1-жартыжылдықтағы тарифтік сметаның нақты қалыптасқан көрсеткіштері</a:t>
                      </a: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br>
                        <a:rPr lang="kk" sz="700" b="0" i="0" u="none" strike="noStrike">
                          <a:solidFill>
                            <a:srgbClr val="000000"/>
                          </a:solidFill>
                          <a:latin typeface="Arial"/>
                          <a:cs typeface="Arial"/>
                        </a:rPr>
                      </a:br>
                      <a:r>
                        <a:rPr lang="kk" sz="700" b="0" i="0" u="none" strike="noStrike">
                          <a:solidFill>
                            <a:srgbClr val="000000"/>
                          </a:solidFill>
                          <a:latin typeface="Arial"/>
                          <a:cs typeface="Arial"/>
                        </a:rPr>
                        <a:t>6/4 сомасы бойынша ауытқу</a:t>
                      </a: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382283354"/>
                  </a:ext>
                </a:extLst>
              </a:tr>
              <a:tr h="159593">
                <a:tc>
                  <a:txBody>
                    <a:bodyPr/>
                    <a:lstStyle/>
                    <a:p>
                      <a:pPr algn="ctr" rtl="0" fontAlgn="ctr"/>
                      <a:r>
                        <a:rPr lang="kk" sz="700" b="0" i="0" u="none" strike="noStrike">
                          <a:solidFill>
                            <a:srgbClr val="000000"/>
                          </a:solidFill>
                          <a:latin typeface="Arial"/>
                          <a:cs typeface="Arial"/>
                        </a:rPr>
                        <a:t>1</a:t>
                      </a: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2</a:t>
                      </a: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3</a:t>
                      </a: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4</a:t>
                      </a: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5</a:t>
                      </a:r>
                      <a:endParaRPr lang="ru-KZ" sz="750" b="0" i="0" u="none" strike="noStrike">
                        <a:solidFill>
                          <a:srgbClr val="000000"/>
                        </a:solidFill>
                        <a:effectLst/>
                        <a:latin typeface="Arial" panose="020B0604020202020204" pitchFamily="34" charset="0"/>
                        <a:cs typeface="Arial" panose="020B0604020202020204" pitchFamily="34" charset="0"/>
                      </a:endParaRP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700" b="0" i="0" u="none" strike="noStrike">
                          <a:solidFill>
                            <a:srgbClr val="000000"/>
                          </a:solidFill>
                          <a:latin typeface="Arial"/>
                          <a:cs typeface="Arial"/>
                        </a:rPr>
                        <a:t>6</a:t>
                      </a:r>
                      <a:endParaRPr lang="ru-KZ" sz="750" b="0" i="0" u="none" strike="noStrike">
                        <a:solidFill>
                          <a:srgbClr val="000000"/>
                        </a:solidFill>
                        <a:effectLst/>
                        <a:latin typeface="Arial" panose="020B0604020202020204" pitchFamily="34" charset="0"/>
                        <a:cs typeface="Arial" panose="020B0604020202020204" pitchFamily="34" charset="0"/>
                      </a:endParaRP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324278648"/>
                  </a:ext>
                </a:extLst>
              </a:tr>
              <a:tr h="340119">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kk" sz="700" b="0" i="0" u="none" strike="noStrike" kern="1200">
                          <a:solidFill>
                            <a:srgbClr val="000000"/>
                          </a:solidFill>
                          <a:latin typeface="Arial"/>
                          <a:ea typeface="+mn-ea"/>
                          <a:cs typeface="Arial"/>
                        </a:rPr>
                        <a:t>Тауарларды өндіруге және қызметтерді ұсынуға арналған шығындар, барлығы</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мың теңге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60 586,00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40 173,62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-33,7%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588447492"/>
                  </a:ext>
                </a:extLst>
              </a:tr>
              <a:tr h="216024">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kk" sz="700" b="0" i="0" u="none" strike="noStrike" kern="1200">
                          <a:solidFill>
                            <a:srgbClr val="000000"/>
                          </a:solidFill>
                          <a:latin typeface="Arial"/>
                          <a:ea typeface="+mn-ea"/>
                          <a:cs typeface="Arial"/>
                        </a:rPr>
                        <a:t>Материалдық шығындар, барлығы</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60 552,00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40 173,62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-33,7%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587368655"/>
                  </a:ext>
                </a:extLst>
              </a:tr>
              <a:tr h="216024">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kk" sz="700" b="0" i="0" u="none" strike="noStrike" kern="1200">
                          <a:solidFill>
                            <a:srgbClr val="000000"/>
                          </a:solidFill>
                          <a:latin typeface="Arial"/>
                          <a:ea typeface="+mn-ea"/>
                          <a:cs typeface="Arial"/>
                        </a:rPr>
                        <a:t>Шикізат және материалдар</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1 308,06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679119955"/>
                  </a:ext>
                </a:extLst>
              </a:tr>
              <a:tr h="216024">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kk" sz="700" b="0" i="0" u="none" strike="noStrike" kern="1200">
                          <a:solidFill>
                            <a:srgbClr val="000000"/>
                          </a:solidFill>
                          <a:latin typeface="Arial"/>
                          <a:ea typeface="+mn-ea"/>
                          <a:cs typeface="Arial"/>
                        </a:rPr>
                        <a:t>Отын</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2 009,00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-100,0%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697064612"/>
                  </a:ext>
                </a:extLst>
              </a:tr>
              <a:tr h="216024">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kk" sz="700" b="0" i="0" u="none" strike="noStrike" kern="1200">
                          <a:solidFill>
                            <a:srgbClr val="000000"/>
                          </a:solidFill>
                          <a:latin typeface="Arial"/>
                          <a:ea typeface="+mn-ea"/>
                          <a:cs typeface="Arial"/>
                        </a:rPr>
                        <a:t>Энергия</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58 543,00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38 866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-33,6%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554174183"/>
                  </a:ext>
                </a:extLst>
              </a:tr>
              <a:tr h="216024">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kk" sz="700" b="0" i="0" u="none" strike="noStrike" kern="1200">
                          <a:solidFill>
                            <a:srgbClr val="000000"/>
                          </a:solidFill>
                          <a:latin typeface="Arial"/>
                          <a:ea typeface="+mn-ea"/>
                          <a:cs typeface="Arial"/>
                        </a:rPr>
                        <a:t>Амортизация</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067352669"/>
                  </a:ext>
                </a:extLst>
              </a:tr>
              <a:tr h="216024">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kk" sz="700" b="0" i="0" u="none" strike="noStrike" kern="1200">
                          <a:solidFill>
                            <a:srgbClr val="000000"/>
                          </a:solidFill>
                          <a:latin typeface="Arial"/>
                          <a:ea typeface="+mn-ea"/>
                          <a:cs typeface="Arial"/>
                        </a:rPr>
                        <a:t>Басқа шығындар</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34,00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-100,0%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349156160"/>
                  </a:ext>
                </a:extLst>
              </a:tr>
              <a:tr h="170060">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3.1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kk" sz="700" b="0" i="0" u="none" strike="noStrike" kern="1200">
                          <a:solidFill>
                            <a:srgbClr val="000000"/>
                          </a:solidFill>
                          <a:latin typeface="Arial"/>
                          <a:ea typeface="+mn-ea"/>
                          <a:cs typeface="Arial"/>
                        </a:rPr>
                        <a:t>Қоршаған ортаны қорғау</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34,00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-100,0%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174176523"/>
                  </a:ext>
                </a:extLst>
              </a:tr>
              <a:tr h="170060">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II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kk" sz="700" b="0" i="0" u="none" strike="noStrike" kern="1200">
                          <a:solidFill>
                            <a:srgbClr val="000000"/>
                          </a:solidFill>
                          <a:latin typeface="Arial"/>
                          <a:ea typeface="+mn-ea"/>
                          <a:cs typeface="Arial"/>
                        </a:rPr>
                        <a:t>Кезең шығыстары, барлығы</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62 843,00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29 812,74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-52,6%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254968838"/>
                  </a:ext>
                </a:extLst>
              </a:tr>
              <a:tr h="170060">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kk" sz="700" b="0" i="0" u="none" strike="noStrike" kern="1200">
                          <a:solidFill>
                            <a:srgbClr val="000000"/>
                          </a:solidFill>
                          <a:latin typeface="Arial"/>
                          <a:ea typeface="+mn-ea"/>
                          <a:cs typeface="Arial"/>
                        </a:rPr>
                        <a:t>Жалпы және әкімшілік шығыстар, барлығы</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62 843,00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29 812,74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-52,6%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952751488"/>
                  </a:ext>
                </a:extLst>
              </a:tr>
              <a:tr h="170060">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4.1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kk" sz="700" b="0" i="0" u="none" strike="noStrike" kern="1200">
                          <a:solidFill>
                            <a:srgbClr val="000000"/>
                          </a:solidFill>
                          <a:latin typeface="Arial"/>
                          <a:ea typeface="+mn-ea"/>
                          <a:cs typeface="Arial"/>
                        </a:rPr>
                        <a:t>Салықтар</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62 843,00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29 812,74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-52,6%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618729808"/>
                  </a:ext>
                </a:extLst>
              </a:tr>
              <a:tr h="170060">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III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kk" sz="700" b="0" i="0" u="none" strike="noStrike" kern="1200">
                          <a:solidFill>
                            <a:srgbClr val="000000"/>
                          </a:solidFill>
                          <a:latin typeface="Arial"/>
                          <a:ea typeface="+mn-ea"/>
                          <a:cs typeface="Arial"/>
                        </a:rPr>
                        <a:t>Барлық шығын</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123 429,00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69 986,37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-43,3%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604794339"/>
                  </a:ext>
                </a:extLst>
              </a:tr>
              <a:tr h="229820">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IV</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kk" sz="700" b="0" i="0" u="none" strike="noStrike" kern="1200">
                          <a:solidFill>
                            <a:srgbClr val="000000"/>
                          </a:solidFill>
                          <a:latin typeface="Arial"/>
                          <a:ea typeface="+mn-ea"/>
                          <a:cs typeface="Arial"/>
                        </a:rPr>
                        <a:t>Пайда</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-55 060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046345407"/>
                  </a:ext>
                </a:extLst>
              </a:tr>
              <a:tr h="170060">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V</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kk" sz="700" b="0" i="0" u="none" strike="noStrike" kern="1200">
                          <a:solidFill>
                            <a:srgbClr val="000000"/>
                          </a:solidFill>
                          <a:latin typeface="Arial"/>
                          <a:ea typeface="+mn-ea"/>
                          <a:cs typeface="Arial"/>
                        </a:rPr>
                        <a:t>Барлық пайда</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123 429,01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14 927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-87,9%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561516001"/>
                  </a:ext>
                </a:extLst>
              </a:tr>
              <a:tr h="170060">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VI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kk" sz="700" b="0" i="0" u="none" strike="noStrike" kern="1200">
                          <a:solidFill>
                            <a:srgbClr val="000000"/>
                          </a:solidFill>
                          <a:latin typeface="Arial"/>
                          <a:ea typeface="+mn-ea"/>
                          <a:cs typeface="Arial"/>
                        </a:rPr>
                        <a:t>Ұсынылатын қызметтер көлемі</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мың тонна</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3 315,42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400,9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-87,9%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835355503"/>
                  </a:ext>
                </a:extLst>
              </a:tr>
              <a:tr h="170060">
                <a:tc rowSpan="2">
                  <a:txBody>
                    <a:bodyPr/>
                    <a:lstStyle/>
                    <a:p>
                      <a:pPr marL="0" algn="ctr" defTabSz="914309" rtl="0" eaLnBrk="1" fontAlgn="ctr" latinLnBrk="0" hangingPunct="1"/>
                      <a:r>
                        <a:rPr lang="kk" sz="700" b="0" i="0" u="none" strike="noStrike" kern="1200">
                          <a:solidFill>
                            <a:srgbClr val="000000"/>
                          </a:solidFill>
                          <a:latin typeface="Arial"/>
                          <a:ea typeface="+mn-ea"/>
                          <a:cs typeface="Arial"/>
                        </a:rPr>
                        <a:t>VII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rowSpan="2">
                  <a:txBody>
                    <a:bodyPr/>
                    <a:lstStyle/>
                    <a:p>
                      <a:pPr marL="0" algn="l" defTabSz="914309" rtl="0" eaLnBrk="1" fontAlgn="ctr" latinLnBrk="0" hangingPunct="1"/>
                      <a:r>
                        <a:rPr lang="kk" sz="700" b="0" i="0" u="none" strike="noStrike" kern="1200">
                          <a:solidFill>
                            <a:srgbClr val="000000"/>
                          </a:solidFill>
                          <a:latin typeface="Arial"/>
                          <a:ea typeface="+mn-ea"/>
                          <a:cs typeface="Arial"/>
                        </a:rPr>
                        <a:t>Нормативтік шығындар</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0,04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83260680"/>
                  </a:ext>
                </a:extLst>
              </a:tr>
              <a:tr h="170060">
                <a:tc vMerge="1">
                  <a:txBody>
                    <a:bodyPr/>
                    <a:lstStyle/>
                    <a:p>
                      <a:endParaRPr lang="ru-KZ"/>
                    </a:p>
                  </a:txBody>
                  <a:tcP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vMerge="1">
                  <a:txBody>
                    <a:bodyPr/>
                    <a:lstStyle/>
                    <a:p>
                      <a:endParaRPr lang="ru-KZ"/>
                    </a:p>
                  </a:txBody>
                  <a:tcP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мың тонна</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1,29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121162021"/>
                  </a:ext>
                </a:extLst>
              </a:tr>
              <a:tr h="228133">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VII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kk" sz="700" b="0" i="0" u="none" strike="noStrike" kern="1200">
                          <a:solidFill>
                            <a:srgbClr val="000000"/>
                          </a:solidFill>
                          <a:latin typeface="Arial"/>
                          <a:ea typeface="+mn-ea"/>
                          <a:cs typeface="Arial"/>
                        </a:rPr>
                        <a:t>Тариф (ҚҚС-сыз)</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теңге / тонна</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37,23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kk" sz="700" b="0" i="0" u="none" strike="noStrike" kern="1200">
                          <a:solidFill>
                            <a:srgbClr val="000000"/>
                          </a:solidFill>
                          <a:latin typeface="Arial"/>
                          <a:ea typeface="+mn-ea"/>
                          <a:cs typeface="Arial"/>
                        </a:rPr>
                        <a:t>37,23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899931300"/>
                  </a:ext>
                </a:extLst>
              </a:tr>
            </a:tbl>
          </a:graphicData>
        </a:graphic>
      </p:graphicFrame>
      <p:pic>
        <p:nvPicPr>
          <p:cNvPr id="7" name="Рисунок 6">
            <a:extLst>
              <a:ext uri="{FF2B5EF4-FFF2-40B4-BE49-F238E27FC236}">
                <a16:creationId xmlns:a16="http://schemas.microsoft.com/office/drawing/2014/main" id="{BDEDF8DE-3614-4E0E-BE9B-8F80EA9C26E4}"/>
              </a:ext>
            </a:extLst>
          </p:cNvPr>
          <p:cNvPicPr>
            <a:picLocks noChangeAspect="1"/>
          </p:cNvPicPr>
          <p:nvPr/>
        </p:nvPicPr>
        <p:blipFill>
          <a:blip r:embed="rId2"/>
          <a:stretch>
            <a:fillRect/>
          </a:stretch>
        </p:blipFill>
        <p:spPr>
          <a:xfrm>
            <a:off x="10216928" y="123515"/>
            <a:ext cx="1782934" cy="414805"/>
          </a:xfrm>
          <a:prstGeom prst="rect">
            <a:avLst/>
          </a:prstGeom>
        </p:spPr>
      </p:pic>
    </p:spTree>
    <p:extLst>
      <p:ext uri="{BB962C8B-B14F-4D97-AF65-F5344CB8AC3E}">
        <p14:creationId xmlns:p14="http://schemas.microsoft.com/office/powerpoint/2010/main" val="256928753"/>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11540741" y="6577477"/>
            <a:ext cx="647466" cy="523220"/>
          </a:xfrm>
          <a:prstGeom prst="rect">
            <a:avLst/>
          </a:prstGeom>
          <a:noFill/>
        </p:spPr>
        <p:txBody>
          <a:bodyPr wrap="square" rtlCol="0">
            <a:noAutofit/>
          </a:bodyPr>
          <a:lstStyle/>
          <a:p>
            <a:pPr algn="ctr" rtl="0"/>
            <a:r>
              <a:rPr lang="kk" sz="1400" b="1" i="0" u="none" strike="noStrike" spc="-150">
                <a:solidFill>
                  <a:srgbClr val="FFFFFF"/>
                </a:solidFill>
                <a:latin typeface="Arial"/>
                <a:cs typeface="Arial"/>
              </a:rPr>
              <a:t>№ </a:t>
            </a:r>
            <a:r>
              <a:rPr lang="kk" sz="1400" b="1" i="0" u="none" strike="noStrike" spc="-150">
                <a:solidFill>
                  <a:srgbClr val="4472C4"/>
                </a:solidFill>
                <a:latin typeface="Arial"/>
                <a:cs typeface="Arial"/>
              </a:rPr>
              <a:t>21</a:t>
            </a:r>
            <a:endParaRPr lang="kk-KZ" sz="1400" b="1" spc="-150">
              <a:solidFill>
                <a:srgbClr val="4472C4"/>
              </a:solidFill>
              <a:latin typeface="Arial" panose="020B0604020202020204" pitchFamily="34" charset="0"/>
              <a:cs typeface="Arial" panose="020B0604020202020204" pitchFamily="34" charset="0"/>
            </a:endParaRPr>
          </a:p>
          <a:p>
            <a:pPr algn="ctr"/>
            <a:endParaRPr lang="ru-RU" sz="1400" b="1" spc="-150">
              <a:solidFill>
                <a:srgbClr val="4472C4"/>
              </a:solidFill>
              <a:latin typeface="Arial" panose="020B0604020202020204" pitchFamily="34" charset="0"/>
              <a:cs typeface="Arial" panose="020B0604020202020204" pitchFamily="34" charset="0"/>
            </a:endParaRPr>
          </a:p>
        </p:txBody>
      </p:sp>
      <p:pic>
        <p:nvPicPr>
          <p:cNvPr id="68" name="Рисунок 67"/>
          <p:cNvPicPr>
            <a:picLocks noChangeAspect="1"/>
          </p:cNvPicPr>
          <p:nvPr/>
        </p:nvPicPr>
        <p:blipFill>
          <a:blip r:embed="rId3" cstate="print">
            <a:extLst>
              <a:ext uri="{28A0092B-C50C-407E-A947-70E740481C1C}">
                <a14:useLocalDpi xmlns:a14="http://schemas.microsoft.com/office/drawing/2010/main" val="0"/>
              </a:ext>
            </a:extLst>
          </a:blip>
          <a:srcRect l="12612" t="30428" b="22457"/>
          <a:stretch>
            <a:fillRect/>
          </a:stretch>
        </p:blipFill>
        <p:spPr>
          <a:xfrm>
            <a:off x="9935713" y="-97321"/>
            <a:ext cx="2493906" cy="917916"/>
          </a:xfrm>
          <a:prstGeom prst="rect">
            <a:avLst/>
          </a:prstGeom>
        </p:spPr>
      </p:pic>
      <p:sp>
        <p:nvSpPr>
          <p:cNvPr id="15" name="Title 3"/>
          <p:cNvSpPr txBox="1"/>
          <p:nvPr/>
        </p:nvSpPr>
        <p:spPr>
          <a:xfrm>
            <a:off x="2206" y="-31155"/>
            <a:ext cx="8396424" cy="461564"/>
          </a:xfrm>
          <a:prstGeom prst="rect">
            <a:avLst/>
          </a:prstGeom>
        </p:spPr>
        <p:txBody>
          <a:bodyPr vert="horz" lIns="121873" tIns="60936" rIns="121873" bIns="60936"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rtl="0"/>
            <a:r>
              <a:rPr lang="kk" sz="1600" b="1" i="0" u="none" strike="noStrike">
                <a:solidFill>
                  <a:srgbClr val="FFFFFF"/>
                </a:solidFill>
                <a:latin typeface="Roboto Light"/>
                <a:cs typeface="Arial"/>
              </a:rPr>
              <a:t>2024 жылға арналған инвестициялық бағдарламаны орындау</a:t>
            </a:r>
          </a:p>
        </p:txBody>
      </p:sp>
      <p:sp>
        <p:nvSpPr>
          <p:cNvPr id="10" name="Прямоугольник 9">
            <a:extLst>
              <a:ext uri="{FF2B5EF4-FFF2-40B4-BE49-F238E27FC236}">
                <a16:creationId xmlns:a16="http://schemas.microsoft.com/office/drawing/2014/main" id="{AE41CCC8-AF9E-4449-A200-A228D7AF0FB9}"/>
              </a:ext>
            </a:extLst>
          </p:cNvPr>
          <p:cNvSpPr/>
          <p:nvPr/>
        </p:nvSpPr>
        <p:spPr>
          <a:xfrm>
            <a:off x="-2207" y="1325"/>
            <a:ext cx="12190413" cy="626467"/>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rtl="0"/>
            <a:r>
              <a:rPr kumimoji="0" lang="kk" sz="1500" b="1" i="0" u="none" strike="noStrike" kern="1200" cap="none" spc="0" normalizeH="0" baseline="0" noProof="0" dirty="0">
                <a:ln>
                  <a:noFill/>
                </a:ln>
                <a:solidFill>
                  <a:srgbClr val="FFFFFF"/>
                </a:solidFill>
                <a:uLnTx/>
                <a:uFillTx/>
                <a:latin typeface="Roboto Light"/>
                <a:ea typeface="+mn-ea"/>
                <a:cs typeface="Arial"/>
              </a:rPr>
              <a:t> </a:t>
            </a:r>
            <a:r>
              <a:rPr lang="kk" sz="2000" dirty="0">
                <a:solidFill>
                  <a:srgbClr val="FFFFFF"/>
                </a:solidFill>
                <a:effectLst>
                  <a:outerShdw blurRad="38100" dist="38100" dir="2700000" algn="tl">
                    <a:srgbClr val="000000">
                      <a:alpha val="43137"/>
                    </a:srgbClr>
                  </a:outerShdw>
                </a:effectLst>
                <a:latin typeface="Arial"/>
                <a:cs typeface="Arial"/>
              </a:rPr>
              <a:t>Инвестициялық бағдарламаның </a:t>
            </a:r>
            <a:r>
              <a:rPr lang="kk" sz="2000" b="0" i="0" u="none" strike="noStrike" dirty="0">
                <a:solidFill>
                  <a:srgbClr val="FFFFFF"/>
                </a:solidFill>
                <a:effectLst>
                  <a:outerShdw blurRad="38100" dist="38100" dir="2700000" algn="tl">
                    <a:srgbClr val="000000">
                      <a:alpha val="43137"/>
                    </a:srgbClr>
                  </a:outerShdw>
                </a:effectLst>
                <a:latin typeface="Arial"/>
                <a:cs typeface="Arial"/>
              </a:rPr>
              <a:t>2025 жылғы 1-жартыжылдықтағы  орындалуы </a:t>
            </a:r>
            <a:endParaRPr lang="ru-RU" altLang="ru-RU"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11" name="Рисунок 10">
            <a:extLst>
              <a:ext uri="{FF2B5EF4-FFF2-40B4-BE49-F238E27FC236}">
                <a16:creationId xmlns:a16="http://schemas.microsoft.com/office/drawing/2014/main" id="{3F3884B5-0CD3-4033-9CCE-F340E8451AFE}"/>
              </a:ext>
            </a:extLst>
          </p:cNvPr>
          <p:cNvPicPr>
            <a:picLocks noChangeAspect="1"/>
          </p:cNvPicPr>
          <p:nvPr/>
        </p:nvPicPr>
        <p:blipFill>
          <a:blip r:embed="rId4"/>
          <a:stretch>
            <a:fillRect/>
          </a:stretch>
        </p:blipFill>
        <p:spPr>
          <a:xfrm>
            <a:off x="9988530" y="68979"/>
            <a:ext cx="1782934" cy="414805"/>
          </a:xfrm>
          <a:prstGeom prst="rect">
            <a:avLst/>
          </a:prstGeom>
        </p:spPr>
      </p:pic>
      <p:graphicFrame>
        <p:nvGraphicFramePr>
          <p:cNvPr id="9" name="Таблица 8">
            <a:extLst>
              <a:ext uri="{FF2B5EF4-FFF2-40B4-BE49-F238E27FC236}">
                <a16:creationId xmlns:a16="http://schemas.microsoft.com/office/drawing/2014/main" id="{D969A93F-7767-4EE9-94CD-6EB981078F00}"/>
              </a:ext>
            </a:extLst>
          </p:cNvPr>
          <p:cNvGraphicFramePr>
            <a:graphicFrameLocks noGrp="1"/>
          </p:cNvGraphicFramePr>
          <p:nvPr>
            <p:extLst>
              <p:ext uri="{D42A27DB-BD31-4B8C-83A1-F6EECF244321}">
                <p14:modId xmlns:p14="http://schemas.microsoft.com/office/powerpoint/2010/main" val="2785228840"/>
              </p:ext>
            </p:extLst>
          </p:nvPr>
        </p:nvGraphicFramePr>
        <p:xfrm>
          <a:off x="224637" y="671270"/>
          <a:ext cx="11736727" cy="5881688"/>
        </p:xfrm>
        <a:graphic>
          <a:graphicData uri="http://schemas.openxmlformats.org/drawingml/2006/table">
            <a:tbl>
              <a:tblPr/>
              <a:tblGrid>
                <a:gridCol w="448291">
                  <a:extLst>
                    <a:ext uri="{9D8B030D-6E8A-4147-A177-3AD203B41FA5}">
                      <a16:colId xmlns:a16="http://schemas.microsoft.com/office/drawing/2014/main" val="999914904"/>
                    </a:ext>
                  </a:extLst>
                </a:gridCol>
                <a:gridCol w="5062032">
                  <a:extLst>
                    <a:ext uri="{9D8B030D-6E8A-4147-A177-3AD203B41FA5}">
                      <a16:colId xmlns:a16="http://schemas.microsoft.com/office/drawing/2014/main" val="796739871"/>
                    </a:ext>
                  </a:extLst>
                </a:gridCol>
                <a:gridCol w="580195">
                  <a:extLst>
                    <a:ext uri="{9D8B030D-6E8A-4147-A177-3AD203B41FA5}">
                      <a16:colId xmlns:a16="http://schemas.microsoft.com/office/drawing/2014/main" val="1595233648"/>
                    </a:ext>
                  </a:extLst>
                </a:gridCol>
                <a:gridCol w="805213">
                  <a:extLst>
                    <a:ext uri="{9D8B030D-6E8A-4147-A177-3AD203B41FA5}">
                      <a16:colId xmlns:a16="http://schemas.microsoft.com/office/drawing/2014/main" val="3607944109"/>
                    </a:ext>
                  </a:extLst>
                </a:gridCol>
                <a:gridCol w="1051410">
                  <a:extLst>
                    <a:ext uri="{9D8B030D-6E8A-4147-A177-3AD203B41FA5}">
                      <a16:colId xmlns:a16="http://schemas.microsoft.com/office/drawing/2014/main" val="1522407519"/>
                    </a:ext>
                  </a:extLst>
                </a:gridCol>
                <a:gridCol w="893004">
                  <a:extLst>
                    <a:ext uri="{9D8B030D-6E8A-4147-A177-3AD203B41FA5}">
                      <a16:colId xmlns:a16="http://schemas.microsoft.com/office/drawing/2014/main" val="1788317916"/>
                    </a:ext>
                  </a:extLst>
                </a:gridCol>
                <a:gridCol w="1019502">
                  <a:extLst>
                    <a:ext uri="{9D8B030D-6E8A-4147-A177-3AD203B41FA5}">
                      <a16:colId xmlns:a16="http://schemas.microsoft.com/office/drawing/2014/main" val="2835919644"/>
                    </a:ext>
                  </a:extLst>
                </a:gridCol>
                <a:gridCol w="1020529">
                  <a:extLst>
                    <a:ext uri="{9D8B030D-6E8A-4147-A177-3AD203B41FA5}">
                      <a16:colId xmlns:a16="http://schemas.microsoft.com/office/drawing/2014/main" val="1808011577"/>
                    </a:ext>
                  </a:extLst>
                </a:gridCol>
                <a:gridCol w="856551">
                  <a:extLst>
                    <a:ext uri="{9D8B030D-6E8A-4147-A177-3AD203B41FA5}">
                      <a16:colId xmlns:a16="http://schemas.microsoft.com/office/drawing/2014/main" val="283318288"/>
                    </a:ext>
                  </a:extLst>
                </a:gridCol>
              </a:tblGrid>
              <a:tr h="297956">
                <a:tc rowSpan="2">
                  <a:txBody>
                    <a:bodyPr/>
                    <a:lstStyle/>
                    <a:p>
                      <a:pPr algn="ctr" rtl="0" fontAlgn="ctr"/>
                      <a:r>
                        <a:rPr lang="kk" sz="900" b="1" i="0" u="none" strike="noStrike">
                          <a:solidFill>
                            <a:srgbClr val="000000"/>
                          </a:solidFill>
                          <a:latin typeface="Arial"/>
                        </a:rPr>
                        <a:t>№ р/б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rowSpan="2">
                  <a:txBody>
                    <a:bodyPr/>
                    <a:lstStyle/>
                    <a:p>
                      <a:pPr algn="ctr" rtl="0" fontAlgn="ctr"/>
                      <a:r>
                        <a:rPr lang="kk" sz="900" b="1" i="0" u="none" strike="noStrike">
                          <a:solidFill>
                            <a:srgbClr val="000000"/>
                          </a:solidFill>
                          <a:latin typeface="Arial"/>
                        </a:rPr>
                        <a:t>Инвестициялық бағдарлама іс-шараларының атауы</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rowSpan="2">
                  <a:txBody>
                    <a:bodyPr/>
                    <a:lstStyle/>
                    <a:p>
                      <a:pPr algn="ctr" rtl="0" fontAlgn="ctr"/>
                      <a:r>
                        <a:rPr lang="kk" sz="900" b="1" i="0" u="none" strike="noStrike">
                          <a:solidFill>
                            <a:srgbClr val="000000"/>
                          </a:solidFill>
                          <a:latin typeface="Arial"/>
                        </a:rPr>
                        <a:t>Өлшем бірлігі</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gridSpan="2">
                  <a:txBody>
                    <a:bodyPr/>
                    <a:lstStyle/>
                    <a:p>
                      <a:pPr algn="ctr" rtl="0" fontAlgn="ctr"/>
                      <a:r>
                        <a:rPr lang="kk" sz="900" b="1" i="0" u="none" strike="noStrike">
                          <a:solidFill>
                            <a:srgbClr val="000000"/>
                          </a:solidFill>
                          <a:latin typeface="Arial"/>
                        </a:rPr>
                        <a:t>Жоспар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hMerge="1">
                  <a:txBody>
                    <a:bodyPr/>
                    <a:lstStyle/>
                    <a:p>
                      <a:endParaRPr lang="ru-RU"/>
                    </a:p>
                  </a:txBody>
                  <a:tcPr/>
                </a:tc>
                <a:tc gridSpan="2">
                  <a:txBody>
                    <a:bodyPr/>
                    <a:lstStyle/>
                    <a:p>
                      <a:pPr algn="ctr" rtl="0" fontAlgn="ctr"/>
                      <a:r>
                        <a:rPr lang="kk" sz="900" b="1" i="0" u="none" strike="noStrike">
                          <a:solidFill>
                            <a:srgbClr val="000000"/>
                          </a:solidFill>
                          <a:latin typeface="Arial"/>
                        </a:rPr>
                        <a:t>2025 жылғы 1-жартыжылдықтағы жедел факт</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hMerge="1">
                  <a:txBody>
                    <a:bodyPr/>
                    <a:lstStyle/>
                    <a:p>
                      <a:endParaRPr lang="ru-RU"/>
                    </a:p>
                  </a:txBody>
                  <a:tcPr/>
                </a:tc>
                <a:tc rowSpan="2">
                  <a:txBody>
                    <a:bodyPr/>
                    <a:lstStyle/>
                    <a:p>
                      <a:pPr algn="ctr" rtl="0" fontAlgn="ctr"/>
                      <a:r>
                        <a:rPr lang="kk" sz="900" b="1" i="0" u="none" strike="noStrike">
                          <a:solidFill>
                            <a:srgbClr val="000000"/>
                          </a:solidFill>
                          <a:latin typeface="Arial"/>
                        </a:rPr>
                        <a:t>Ауытқу </a:t>
                      </a:r>
                      <a:br>
                        <a:rPr lang="kk" sz="900" b="1" i="0" u="none" strike="noStrike">
                          <a:solidFill>
                            <a:srgbClr val="000000"/>
                          </a:solidFill>
                          <a:latin typeface="Arial"/>
                        </a:rPr>
                      </a:br>
                      <a:r>
                        <a:rPr lang="kk" sz="900" b="1" i="0" u="none" strike="noStrike">
                          <a:solidFill>
                            <a:srgbClr val="000000"/>
                          </a:solidFill>
                          <a:latin typeface="Arial"/>
                        </a:rPr>
                        <a:t>(абс)</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rowSpan="2">
                  <a:txBody>
                    <a:bodyPr/>
                    <a:lstStyle/>
                    <a:p>
                      <a:pPr algn="ctr" rtl="0" fontAlgn="ctr"/>
                      <a:r>
                        <a:rPr lang="kk" sz="900" b="1" i="0" u="none" strike="noStrike">
                          <a:solidFill>
                            <a:srgbClr val="000000"/>
                          </a:solidFill>
                          <a:latin typeface="Arial"/>
                        </a:rPr>
                        <a:t>Орындау,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2637040545"/>
                  </a:ext>
                </a:extLst>
              </a:tr>
              <a:tr h="640605">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rtl="0" fontAlgn="ctr"/>
                      <a:r>
                        <a:rPr lang="kk" sz="900" b="1" i="0" u="none" strike="noStrike">
                          <a:solidFill>
                            <a:srgbClr val="000000"/>
                          </a:solidFill>
                          <a:latin typeface="Arial"/>
                        </a:rPr>
                        <a:t>Саны</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rtl="0" fontAlgn="ctr"/>
                      <a:r>
                        <a:rPr lang="kk" sz="900" b="1" i="0" u="none" strike="noStrike">
                          <a:solidFill>
                            <a:srgbClr val="000000"/>
                          </a:solidFill>
                          <a:latin typeface="Arial"/>
                        </a:rPr>
                        <a:t>Инвестиция сомасы (қосылған құн салығынсыз)</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rtl="0" fontAlgn="ctr"/>
                      <a:r>
                        <a:rPr lang="kk" sz="900" b="1" i="0" u="none" strike="noStrike">
                          <a:solidFill>
                            <a:srgbClr val="000000"/>
                          </a:solidFill>
                          <a:latin typeface="Arial"/>
                        </a:rPr>
                        <a:t>Саны</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rtl="0" fontAlgn="ctr"/>
                      <a:r>
                        <a:rPr lang="kk" sz="900" b="1" i="0" u="none" strike="noStrike">
                          <a:solidFill>
                            <a:srgbClr val="000000"/>
                          </a:solidFill>
                          <a:latin typeface="Arial"/>
                        </a:rPr>
                        <a:t>Инвестиция сомасы (қосылған құн салығынсыз)</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vMerge="1">
                  <a:txBody>
                    <a:bodyPr/>
                    <a:lstStyle/>
                    <a:p>
                      <a:pPr algn="ctr" fontAlgn="ctr"/>
                      <a:endParaRPr lang="ru-RU" sz="900" b="1" i="0" u="none" strike="noStrike">
                        <a:solidFill>
                          <a:srgbClr val="000000"/>
                        </a:solidFill>
                        <a:effectLst/>
                        <a:latin typeface="Arial" panose="020B0604020202020204" pitchFamily="34" charset="0"/>
                      </a:endParaRP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vMerge="1">
                  <a:txBody>
                    <a:bodyPr/>
                    <a:lstStyle/>
                    <a:p>
                      <a:endParaRPr lang="ru-RU"/>
                    </a:p>
                  </a:txBody>
                  <a:tcPr/>
                </a:tc>
                <a:extLst>
                  <a:ext uri="{0D108BD9-81ED-4DB2-BD59-A6C34878D82A}">
                    <a16:rowId xmlns:a16="http://schemas.microsoft.com/office/drawing/2014/main" val="2795249858"/>
                  </a:ext>
                </a:extLst>
              </a:tr>
              <a:tr h="292989">
                <a:tc gridSpan="9">
                  <a:txBody>
                    <a:bodyPr/>
                    <a:lstStyle/>
                    <a:p>
                      <a:pPr algn="ctr" rtl="0" fontAlgn="ctr"/>
                      <a:r>
                        <a:rPr lang="kk" sz="900" b="1" i="0" u="none" strike="noStrike">
                          <a:solidFill>
                            <a:srgbClr val="000000"/>
                          </a:solidFill>
                          <a:latin typeface="Arial"/>
                        </a:rPr>
                        <a:t>Субъектіге тәуелді емес себептер бойынша 2025 жылға ауыстырылған 2024 жылғы инвестициялық бағдарламаның іс-шаралары</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lang="ru-RU"/>
                    </a:p>
                  </a:txBody>
                  <a:tcPr/>
                </a:tc>
                <a:tc hMerge="1">
                  <a:txBody>
                    <a:bodyPr/>
                    <a:lstStyle/>
                    <a:p>
                      <a:endParaRPr lang="ru-RU"/>
                    </a:p>
                  </a:txBody>
                  <a:tcPr/>
                </a:tc>
                <a:tc hMerge="1">
                  <a:txBody>
                    <a:bodyPr/>
                    <a:lstStyle/>
                    <a:p>
                      <a:endParaRPr lang="ru-RU"/>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lang="ru-RU"/>
                    </a:p>
                  </a:txBody>
                  <a:tcPr/>
                </a:tc>
                <a:tc hMerge="1">
                  <a:txBody>
                    <a:bodyPr/>
                    <a:lstStyle/>
                    <a:p>
                      <a:endParaRPr lang="ru-RU"/>
                    </a:p>
                  </a:txBody>
                  <a:tcPr/>
                </a:tc>
                <a:tc hMerge="1">
                  <a:txBody>
                    <a:bodyPr/>
                    <a:lstStyle/>
                    <a:p>
                      <a:endParaRPr lang="ru-RU"/>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171540334"/>
                  </a:ext>
                </a:extLst>
              </a:tr>
              <a:tr h="165839">
                <a:tc>
                  <a:txBody>
                    <a:bodyPr/>
                    <a:lstStyle/>
                    <a:p>
                      <a:pPr algn="l" fontAlgn="ctr"/>
                      <a:r>
                        <a:rPr lang="ru-RU" sz="900" b="1" i="0" u="none" strike="noStrike">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l" rtl="0" fontAlgn="ctr"/>
                      <a:r>
                        <a:rPr lang="kk" sz="900" b="1" i="0" u="none" strike="noStrike">
                          <a:solidFill>
                            <a:srgbClr val="000000"/>
                          </a:solidFill>
                          <a:latin typeface="Arial"/>
                        </a:rPr>
                        <a:t>2024 жылдан 2025 жылға ауыстырылған іс-шаралар бойынша БАРЛЫҒЫ</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l" fontAlgn="ctr"/>
                      <a:r>
                        <a:rPr lang="ru-RU" sz="900" b="1" i="0" u="none" strike="noStrike">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l" fontAlgn="ctr"/>
                      <a:r>
                        <a:rPr lang="ru-RU" sz="900" b="1" i="0" u="none" strike="noStrike">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rtl="0" fontAlgn="ctr"/>
                      <a:r>
                        <a:rPr lang="kk" sz="900" b="1" i="0" u="none" strike="noStrike">
                          <a:solidFill>
                            <a:srgbClr val="000000"/>
                          </a:solidFill>
                          <a:latin typeface="Arial"/>
                        </a:rPr>
                        <a:t>30 497 201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fontAlgn="ctr"/>
                      <a:r>
                        <a:rPr lang="ru-RU" sz="900" b="1" i="0" u="none" strike="noStrike">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rtl="0" fontAlgn="ctr"/>
                      <a:r>
                        <a:rPr lang="kk" sz="900" b="1" i="0" u="none" strike="noStrike">
                          <a:solidFill>
                            <a:srgbClr val="000000"/>
                          </a:solidFill>
                          <a:latin typeface="Arial"/>
                        </a:rPr>
                        <a:t>20 409 664</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rtl="0" fontAlgn="ctr"/>
                      <a:r>
                        <a:rPr lang="kk" sz="900" b="1" i="0" u="none" strike="noStrike">
                          <a:solidFill>
                            <a:srgbClr val="000000"/>
                          </a:solidFill>
                          <a:latin typeface="Arial"/>
                        </a:rPr>
                        <a:t>-10 087 537</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rtl="0" fontAlgn="ctr"/>
                      <a:r>
                        <a:rPr lang="kk" sz="900" b="1" i="0" u="none" strike="noStrike">
                          <a:solidFill>
                            <a:srgbClr val="000000"/>
                          </a:solidFill>
                          <a:latin typeface="Arial"/>
                        </a:rPr>
                        <a:t>67%</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503674059"/>
                  </a:ext>
                </a:extLst>
              </a:tr>
              <a:tr h="269486">
                <a:tc>
                  <a:txBody>
                    <a:bodyPr/>
                    <a:lstStyle/>
                    <a:p>
                      <a:pPr algn="ctr" fontAlgn="ctr"/>
                      <a:r>
                        <a:rPr lang="ru-RU" sz="900" b="1" i="0" u="none" strike="noStrike">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rtl="0" fontAlgn="ctr"/>
                      <a:r>
                        <a:rPr lang="kk" sz="900" b="1" i="0" u="none" strike="noStrike">
                          <a:solidFill>
                            <a:srgbClr val="000000"/>
                          </a:solidFill>
                          <a:latin typeface="Arial"/>
                        </a:rPr>
                        <a:t>Мұнай құбырларының учаскелерін ауыстыру</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rtl="0" fontAlgn="ctr"/>
                      <a:r>
                        <a:rPr lang="kk" sz="900" b="1" i="0" u="none" strike="noStrike">
                          <a:solidFill>
                            <a:srgbClr val="000000"/>
                          </a:solidFill>
                          <a:latin typeface="Arial"/>
                        </a:rPr>
                        <a:t>км</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rtl="0" fontAlgn="ctr"/>
                      <a:r>
                        <a:rPr lang="kk" sz="900" b="1" i="0" u="none" strike="noStrike">
                          <a:solidFill>
                            <a:srgbClr val="000000"/>
                          </a:solidFill>
                          <a:latin typeface="Arial"/>
                        </a:rPr>
                        <a:t>17 384 513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rtl="0" fontAlgn="ctr"/>
                      <a:r>
                        <a:rPr lang="kk" sz="900" b="1" i="0" u="none" strike="noStrike">
                          <a:solidFill>
                            <a:srgbClr val="000000"/>
                          </a:solidFill>
                          <a:latin typeface="Arial"/>
                        </a:rPr>
                        <a:t>13 369 480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rtl="0" fontAlgn="ctr"/>
                      <a:r>
                        <a:rPr lang="kk" sz="900" b="1" i="0" u="none" strike="noStrike">
                          <a:solidFill>
                            <a:srgbClr val="000000"/>
                          </a:solidFill>
                          <a:latin typeface="Arial"/>
                        </a:rPr>
                        <a:t>- 4 015 033</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rtl="0" fontAlgn="ctr"/>
                      <a:r>
                        <a:rPr lang="kk" sz="900" b="1" i="0" u="none" strike="noStrike">
                          <a:solidFill>
                            <a:srgbClr val="000000"/>
                          </a:solidFill>
                          <a:latin typeface="Arial"/>
                        </a:rPr>
                        <a:t>77%</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637361235"/>
                  </a:ext>
                </a:extLst>
              </a:tr>
              <a:tr h="268161">
                <a:tc>
                  <a:txBody>
                    <a:bodyPr/>
                    <a:lstStyle/>
                    <a:p>
                      <a:pPr algn="ctr" rtl="0" fontAlgn="ctr"/>
                      <a:r>
                        <a:rPr lang="kk" sz="900" b="0" i="0" u="none" strike="noStrike">
                          <a:solidFill>
                            <a:srgbClr val="000000"/>
                          </a:solidFill>
                          <a:latin typeface="Arial"/>
                        </a:rPr>
                        <a:t>1</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kk" sz="900" b="0" i="0" u="none" strike="noStrike">
                          <a:solidFill>
                            <a:srgbClr val="000000"/>
                          </a:solidFill>
                          <a:latin typeface="Arial"/>
                        </a:rPr>
                        <a:t>"Өзен-Атырау-Самара" ММҚ Д1020мм. Жалпы ұзындығы 30 км учаскелердегі құбырларды ауыстыру</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rPr>
                        <a:t>км</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rPr>
                        <a:t> 30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rPr>
                        <a:t>17 384 513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rPr>
                        <a:t>13 369 480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rPr>
                        <a:t>- 4 015 033</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rPr>
                        <a:t>77%</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39828545"/>
                  </a:ext>
                </a:extLst>
              </a:tr>
              <a:tr h="205897">
                <a:tc>
                  <a:txBody>
                    <a:bodyPr/>
                    <a:lstStyle/>
                    <a:p>
                      <a:pPr algn="ctr" fontAlgn="ctr"/>
                      <a:r>
                        <a:rPr lang="ru-RU" sz="900" b="1" i="0" u="none" strike="noStrike">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rtl="0" fontAlgn="ctr"/>
                      <a:r>
                        <a:rPr lang="kk" sz="900" b="1" i="0" u="none" strike="noStrike">
                          <a:solidFill>
                            <a:srgbClr val="000000"/>
                          </a:solidFill>
                          <a:latin typeface="Arial"/>
                        </a:rPr>
                        <a:t>ММҚ объектілерін салу, қайта жаңарту, жаңғырту және күрделі жөндеу</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rtl="0" fontAlgn="ctr"/>
                      <a:r>
                        <a:rPr lang="kk" sz="900" b="1" i="0" u="none" strike="noStrike">
                          <a:solidFill>
                            <a:srgbClr val="000000"/>
                          </a:solidFill>
                          <a:latin typeface="Arial"/>
                        </a:rPr>
                        <a:t>объект</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rtl="0" fontAlgn="ctr"/>
                      <a:r>
                        <a:rPr lang="kk" sz="900" b="1" i="0" u="none" strike="noStrike">
                          <a:solidFill>
                            <a:srgbClr val="000000"/>
                          </a:solidFill>
                          <a:latin typeface="Arial"/>
                        </a:rPr>
                        <a:t>13 112 688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rtl="0" fontAlgn="ctr"/>
                      <a:r>
                        <a:rPr lang="kk" sz="900" b="1" i="0" u="none" strike="noStrike">
                          <a:solidFill>
                            <a:srgbClr val="000000"/>
                          </a:solidFill>
                          <a:latin typeface="Arial"/>
                        </a:rPr>
                        <a:t>7 040 184</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marL="0" algn="ctr" defTabSz="914400" rtl="0" eaLnBrk="1" fontAlgn="ctr" latinLnBrk="0" hangingPunct="1"/>
                      <a:r>
                        <a:rPr lang="kk" sz="900" b="1" i="0" u="none" strike="noStrike" kern="1200">
                          <a:solidFill>
                            <a:srgbClr val="000000"/>
                          </a:solidFill>
                          <a:latin typeface="Arial"/>
                          <a:ea typeface="+mn-ea"/>
                          <a:cs typeface="+mn-cs"/>
                        </a:rPr>
                        <a:t>- 6 072 504 </a:t>
                      </a: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rtl="0" fontAlgn="ctr"/>
                      <a:r>
                        <a:rPr lang="kk" sz="900" b="1" i="0" u="none" strike="noStrike">
                          <a:solidFill>
                            <a:srgbClr val="000000"/>
                          </a:solidFill>
                          <a:latin typeface="Arial"/>
                        </a:rPr>
                        <a:t>54%</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91478012"/>
                  </a:ext>
                </a:extLst>
              </a:tr>
              <a:tr h="163876">
                <a:tc>
                  <a:txBody>
                    <a:bodyPr/>
                    <a:lstStyle/>
                    <a:p>
                      <a:pPr algn="ctr" rtl="0" fontAlgn="ctr"/>
                      <a:r>
                        <a:rPr lang="kk" sz="900" b="0" i="0" u="none" strike="noStrike">
                          <a:solidFill>
                            <a:srgbClr val="000000"/>
                          </a:solidFill>
                          <a:latin typeface="Arial"/>
                        </a:rPr>
                        <a:t>2</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kk" sz="900" b="0" i="0" u="none" strike="noStrike">
                          <a:solidFill>
                            <a:srgbClr val="000000"/>
                          </a:solidFill>
                          <a:latin typeface="Arial"/>
                        </a:rPr>
                        <a:t>"Жетібай" МАС Резервуарлық паркті қайта жаңарту Түзету</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rPr>
                        <a:t>объект</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rPr>
                        <a:t>1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rPr>
                        <a:t>7 816 311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rPr>
                        <a:t>4 347 594</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rPr>
                        <a:t>-3 468 717</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b"/>
                      <a:r>
                        <a:rPr lang="kk" sz="900" b="0" i="0" u="none" strike="noStrike">
                          <a:solidFill>
                            <a:srgbClr val="000000"/>
                          </a:solidFill>
                          <a:latin typeface="Arial"/>
                        </a:rPr>
                        <a:t>56%</a:t>
                      </a: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34549856"/>
                  </a:ext>
                </a:extLst>
              </a:tr>
              <a:tr h="163876">
                <a:tc>
                  <a:txBody>
                    <a:bodyPr/>
                    <a:lstStyle/>
                    <a:p>
                      <a:pPr algn="ctr" rtl="0" fontAlgn="ctr"/>
                      <a:r>
                        <a:rPr lang="kk" sz="900" b="0" i="0" u="none" strike="noStrike">
                          <a:solidFill>
                            <a:srgbClr val="000000"/>
                          </a:solidFill>
                          <a:latin typeface="Arial"/>
                        </a:rPr>
                        <a:t>3</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kk" sz="900" b="0" i="0" u="none" strike="noStrike">
                          <a:solidFill>
                            <a:srgbClr val="000000"/>
                          </a:solidFill>
                          <a:latin typeface="Arial"/>
                        </a:rPr>
                        <a:t>"Қаражанбас" МАС Электрмен жабдықтауды қайта жаңарту"</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rPr>
                        <a:t>объект</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rPr>
                        <a:t>2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rPr>
                        <a:t>5 296 377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ru-RU" sz="900" b="0" i="0" u="none" strike="noStrike">
                        <a:solidFill>
                          <a:srgbClr val="000000"/>
                        </a:solidFill>
                        <a:effectLst/>
                        <a:latin typeface="Arial" panose="020B0604020202020204" pitchFamily="34" charset="0"/>
                      </a:endParaRP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rPr>
                        <a:t>2 692 590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kk" sz="900" b="0" i="0" u="none" strike="noStrike">
                          <a:solidFill>
                            <a:srgbClr val="000000"/>
                          </a:solidFill>
                          <a:latin typeface="Arial"/>
                        </a:rPr>
                        <a:t>-2 603 787</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b"/>
                      <a:r>
                        <a:rPr lang="kk" sz="900" b="0" i="0" u="none" strike="noStrike">
                          <a:solidFill>
                            <a:srgbClr val="000000"/>
                          </a:solidFill>
                          <a:latin typeface="Arial"/>
                        </a:rPr>
                        <a:t>51%</a:t>
                      </a: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54322128"/>
                  </a:ext>
                </a:extLst>
              </a:tr>
              <a:tr h="228432">
                <a:tc gridSpan="9">
                  <a:txBody>
                    <a:bodyPr/>
                    <a:lstStyle/>
                    <a:p>
                      <a:pPr algn="ctr" rtl="0" fontAlgn="ctr"/>
                      <a:r>
                        <a:rPr lang="kk" sz="900" b="1" i="0" u="none" strike="noStrike">
                          <a:solidFill>
                            <a:srgbClr val="000000"/>
                          </a:solidFill>
                          <a:latin typeface="Arial"/>
                        </a:rPr>
                        <a:t>2025 жылға арналған Инвестициялық бағдарлама</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ru-RU"/>
                    </a:p>
                  </a:txBody>
                  <a:tcPr/>
                </a:tc>
                <a:tc hMerge="1">
                  <a:txBody>
                    <a:bodyPr/>
                    <a:lstStyle/>
                    <a:p>
                      <a:endParaRPr lang="ru-RU"/>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lang="ru-RU"/>
                    </a:p>
                  </a:txBody>
                  <a:tcPr/>
                </a:tc>
                <a:tc hMerge="1">
                  <a:txBody>
                    <a:bodyPr/>
                    <a:lstStyle/>
                    <a:p>
                      <a:endParaRPr lang="ru-RU"/>
                    </a:p>
                  </a:txBody>
                  <a:tcPr/>
                </a:tc>
                <a:tc hMerge="1">
                  <a:txBody>
                    <a:bodyPr/>
                    <a:lstStyle/>
                    <a:p>
                      <a:endParaRPr lang="ru-RU"/>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lang="ru-RU"/>
                    </a:p>
                  </a:txBody>
                  <a:tcPr/>
                </a:tc>
                <a:tc hMerge="1">
                  <a:txBody>
                    <a:bodyPr/>
                    <a:lstStyle/>
                    <a:p>
                      <a:endParaRPr lang="ru-RU"/>
                    </a:p>
                  </a:txBody>
                  <a:tcPr/>
                </a:tc>
                <a:tc hMerge="1">
                  <a:txBody>
                    <a:bodyPr/>
                    <a:lstStyle/>
                    <a:p>
                      <a:endParaRPr lang="ru-RU"/>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2503482262"/>
                  </a:ext>
                </a:extLst>
              </a:tr>
              <a:tr h="173808">
                <a:tc>
                  <a:txBody>
                    <a:bodyPr/>
                    <a:lstStyle/>
                    <a:p>
                      <a:pPr algn="l" fontAlgn="ctr"/>
                      <a:r>
                        <a:rPr lang="ru-RU" sz="900" b="1" i="0" u="none" strike="noStrike">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l" rtl="0" fontAlgn="ctr"/>
                      <a:r>
                        <a:rPr lang="kk" sz="900" b="1" i="0" u="none" strike="noStrike">
                          <a:solidFill>
                            <a:srgbClr val="000000"/>
                          </a:solidFill>
                          <a:latin typeface="Arial"/>
                        </a:rPr>
                        <a:t>2025 жылға БАРЛЫҒЫ</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l" fontAlgn="ctr"/>
                      <a:r>
                        <a:rPr lang="ru-RU" sz="900" b="1" i="0" u="none" strike="noStrike">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l" fontAlgn="ctr"/>
                      <a:r>
                        <a:rPr lang="ru-RU" sz="900" b="1" i="0" u="none" strike="noStrike">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rtl="0" fontAlgn="ctr"/>
                      <a:r>
                        <a:rPr lang="kk" sz="900" b="1" i="0" u="none" strike="noStrike">
                          <a:solidFill>
                            <a:srgbClr val="000000"/>
                          </a:solidFill>
                          <a:latin typeface="Arial"/>
                        </a:rPr>
                        <a:t>44 254 016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fontAlgn="ctr"/>
                      <a:r>
                        <a:rPr lang="ru-RU" sz="900" b="1" i="0" u="none" strike="noStrike">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rtl="0" fontAlgn="ctr"/>
                      <a:r>
                        <a:rPr lang="kk" sz="900" b="1" i="0" u="none" strike="noStrike">
                          <a:solidFill>
                            <a:srgbClr val="000000"/>
                          </a:solidFill>
                          <a:latin typeface="Arial"/>
                        </a:rPr>
                        <a:t>3 318 692</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rtl="0" fontAlgn="ctr"/>
                      <a:r>
                        <a:rPr lang="kk" sz="900" b="1" i="0" u="none" strike="noStrike">
                          <a:solidFill>
                            <a:srgbClr val="000000"/>
                          </a:solidFill>
                          <a:latin typeface="Arial"/>
                        </a:rPr>
                        <a:t>-40 935 325</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rtl="0" fontAlgn="ctr"/>
                      <a:r>
                        <a:rPr lang="kk" sz="900" b="1" i="0" u="none" strike="noStrike">
                          <a:solidFill>
                            <a:srgbClr val="000000"/>
                          </a:solidFill>
                          <a:latin typeface="Arial"/>
                        </a:rPr>
                        <a:t>7%</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2363864819"/>
                  </a:ext>
                </a:extLst>
              </a:tr>
              <a:tr h="134080">
                <a:tc>
                  <a:txBody>
                    <a:bodyPr/>
                    <a:lstStyle/>
                    <a:p>
                      <a:pPr algn="ctr" fontAlgn="ctr"/>
                      <a:r>
                        <a:rPr lang="ru-RU" sz="900" b="1" i="0" u="none" strike="noStrike">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rtl="0" fontAlgn="ctr"/>
                      <a:r>
                        <a:rPr lang="kk" sz="900" b="1" i="0" u="none" strike="noStrike">
                          <a:solidFill>
                            <a:srgbClr val="000000"/>
                          </a:solidFill>
                          <a:latin typeface="Arial"/>
                        </a:rPr>
                        <a:t>Мұнай құбырларының учаскелерін ауыстыру</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rtl="0" fontAlgn="ctr"/>
                      <a:r>
                        <a:rPr lang="kk" sz="900" b="1" i="0" u="none" strike="noStrike">
                          <a:solidFill>
                            <a:srgbClr val="000000"/>
                          </a:solidFill>
                          <a:latin typeface="Arial"/>
                        </a:rPr>
                        <a:t>км</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rtl="0" fontAlgn="ctr"/>
                      <a:r>
                        <a:rPr lang="kk" sz="900" b="1" i="0" u="none" strike="noStrike">
                          <a:solidFill>
                            <a:srgbClr val="000000"/>
                          </a:solidFill>
                          <a:latin typeface="Arial"/>
                        </a:rPr>
                        <a:t>76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rtl="0" fontAlgn="ctr"/>
                      <a:r>
                        <a:rPr lang="kk" sz="900" b="1" i="0" u="none" strike="noStrike">
                          <a:solidFill>
                            <a:srgbClr val="000000"/>
                          </a:solidFill>
                          <a:latin typeface="Arial"/>
                        </a:rPr>
                        <a:t>38 798 500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rtl="0" fontAlgn="ctr"/>
                      <a:r>
                        <a:rPr lang="kk" sz="900" b="1" i="0" u="none" strike="noStrike">
                          <a:solidFill>
                            <a:srgbClr val="000000"/>
                          </a:solidFill>
                          <a:latin typeface="Arial"/>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rtl="0" fontAlgn="ctr"/>
                      <a:r>
                        <a:rPr lang="kk" sz="900" b="1" i="0" u="none" strike="noStrike">
                          <a:solidFill>
                            <a:srgbClr val="000000"/>
                          </a:solidFill>
                          <a:latin typeface="Arial"/>
                        </a:rPr>
                        <a:t>3 318 692</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rtl="0" fontAlgn="ctr"/>
                      <a:r>
                        <a:rPr lang="kk" sz="900" b="1" i="0" u="none" strike="noStrike">
                          <a:solidFill>
                            <a:srgbClr val="000000"/>
                          </a:solidFill>
                          <a:latin typeface="Arial"/>
                        </a:rPr>
                        <a:t>-35 479 808 </a:t>
                      </a: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rtl="0" fontAlgn="ctr"/>
                      <a:r>
                        <a:rPr lang="kk" sz="900" b="1" i="0" u="none" strike="noStrike">
                          <a:solidFill>
                            <a:srgbClr val="000000"/>
                          </a:solidFill>
                          <a:latin typeface="Arial"/>
                        </a:rPr>
                        <a:t>9%</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553541685"/>
                  </a:ext>
                </a:extLst>
              </a:tr>
              <a:tr h="268161">
                <a:tc>
                  <a:txBody>
                    <a:bodyPr/>
                    <a:lstStyle/>
                    <a:p>
                      <a:pPr algn="ctr" rtl="0" fontAlgn="ctr"/>
                      <a:r>
                        <a:rPr lang="kk" sz="900" b="0" i="0" u="none" strike="noStrike">
                          <a:solidFill>
                            <a:srgbClr val="000000"/>
                          </a:solidFill>
                          <a:latin typeface="Arial"/>
                        </a:rPr>
                        <a:t>1</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kk" sz="900" b="0" i="0" u="none" strike="noStrike">
                          <a:solidFill>
                            <a:srgbClr val="000000"/>
                          </a:solidFill>
                          <a:latin typeface="Arial"/>
                        </a:rPr>
                        <a:t>"Павлодар-Шымкент" ММҚ ШМҚБ Жалпы ұзындығы 1,7 км (1285,8-1287,5 км) су басқан учаскелерде ДУ 800 құбырды ауыстыру</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км</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1,7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787 877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kk" sz="900" b="0" i="0" u="none" strike="noStrike">
                          <a:solidFill>
                            <a:srgbClr val="000000"/>
                          </a:solidFill>
                          <a:latin typeface="Arial"/>
                        </a:rPr>
                        <a:t>-787 877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kk" sz="900" b="0" i="0" u="none" strike="noStrike">
                          <a:solidFill>
                            <a:srgbClr val="000000"/>
                          </a:solidFill>
                          <a:latin typeface="Arial"/>
                        </a:rPr>
                        <a:t>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4593464"/>
                  </a:ext>
                </a:extLst>
              </a:tr>
              <a:tr h="402239">
                <a:tc>
                  <a:txBody>
                    <a:bodyPr/>
                    <a:lstStyle/>
                    <a:p>
                      <a:pPr algn="ctr" rtl="0" fontAlgn="ctr"/>
                      <a:r>
                        <a:rPr lang="kk" sz="900" b="0" i="0" u="none" strike="noStrike">
                          <a:solidFill>
                            <a:srgbClr val="000000"/>
                          </a:solidFill>
                          <a:latin typeface="Arial"/>
                        </a:rPr>
                        <a:t>2</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kk" sz="900" b="0" i="0" u="none" strike="noStrike">
                          <a:solidFill>
                            <a:srgbClr val="000000"/>
                          </a:solidFill>
                          <a:latin typeface="Arial"/>
                        </a:rPr>
                        <a:t>"Павлодар-Шымкент" ММҚ ҚМҚБ Жалпы ұзындығы 31,5 км (584-587км, 645-662км, 726,5-728,5 км, 741-749км, 752-753,5 км) су басқан учаскелерде ДУ 800 құбырды ауыстыру</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км</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31,5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14 773 497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kk" sz="900" b="0" i="0" u="none" strike="noStrike">
                          <a:solidFill>
                            <a:srgbClr val="000000"/>
                          </a:solidFill>
                          <a:latin typeface="Arial"/>
                        </a:rPr>
                        <a:t>-14 773 497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kk" sz="900" b="0" i="0" u="none" strike="noStrike">
                          <a:solidFill>
                            <a:srgbClr val="000000"/>
                          </a:solidFill>
                          <a:latin typeface="Arial"/>
                        </a:rPr>
                        <a:t>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2764701"/>
                  </a:ext>
                </a:extLst>
              </a:tr>
              <a:tr h="288025">
                <a:tc>
                  <a:txBody>
                    <a:bodyPr/>
                    <a:lstStyle/>
                    <a:p>
                      <a:pPr algn="ctr" rtl="0" fontAlgn="ctr"/>
                      <a:r>
                        <a:rPr lang="kk" sz="900" b="0" i="0" u="none" strike="noStrike">
                          <a:solidFill>
                            <a:srgbClr val="000000"/>
                          </a:solidFill>
                          <a:latin typeface="Arial"/>
                        </a:rPr>
                        <a:t>3</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kk" sz="900" b="0" i="0" u="none" strike="noStrike">
                          <a:solidFill>
                            <a:srgbClr val="000000"/>
                          </a:solidFill>
                          <a:latin typeface="Arial"/>
                        </a:rPr>
                        <a:t>"Павлодар-Шымкент" ММҚ ҚМҚБ Жалпы ұзындығы 36 км (560-582км, 601-615км) су басқан учаскелерде ДУ 800 құбырды ауыстыру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км</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22,0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10 262 456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kk" sz="900" b="0" i="0" u="none" strike="noStrike">
                          <a:solidFill>
                            <a:srgbClr val="000000"/>
                          </a:solidFill>
                          <a:latin typeface="Arial"/>
                        </a:rPr>
                        <a:t>-10 262 456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kk" sz="900" b="0" i="0" u="none" strike="noStrike">
                          <a:solidFill>
                            <a:srgbClr val="000000"/>
                          </a:solidFill>
                          <a:latin typeface="Arial"/>
                        </a:rPr>
                        <a:t>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2483089"/>
                  </a:ext>
                </a:extLst>
              </a:tr>
              <a:tr h="352707">
                <a:tc>
                  <a:txBody>
                    <a:bodyPr/>
                    <a:lstStyle/>
                    <a:p>
                      <a:pPr algn="ctr" rtl="0" fontAlgn="ctr"/>
                      <a:r>
                        <a:rPr lang="kk" sz="900" b="0" i="0" u="none" strike="noStrike">
                          <a:solidFill>
                            <a:srgbClr val="000000"/>
                          </a:solidFill>
                          <a:latin typeface="Arial"/>
                        </a:rPr>
                        <a:t>4</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kk" sz="900" b="0" i="0" u="none" strike="noStrike">
                          <a:solidFill>
                            <a:srgbClr val="000000"/>
                          </a:solidFill>
                          <a:latin typeface="Arial"/>
                        </a:rPr>
                        <a:t>"Өзен-Атырау-Самара" ММҚ Д1020 мм. Ұзындығы 12,2 км 678,8-691км учаскесінде құбырды ауыстыру</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км</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12,2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8 292 898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3 318 692</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kk" sz="900" b="0" i="0" u="none" strike="noStrike">
                          <a:solidFill>
                            <a:srgbClr val="000000"/>
                          </a:solidFill>
                          <a:latin typeface="Arial"/>
                        </a:rPr>
                        <a:t>-4 974 206</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kk" sz="900" b="0" i="0" u="none" strike="noStrike">
                          <a:solidFill>
                            <a:srgbClr val="000000"/>
                          </a:solidFill>
                          <a:latin typeface="Arial"/>
                        </a:rPr>
                        <a:t>40%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1459092"/>
                  </a:ext>
                </a:extLst>
              </a:tr>
              <a:tr h="259222">
                <a:tc>
                  <a:txBody>
                    <a:bodyPr/>
                    <a:lstStyle/>
                    <a:p>
                      <a:pPr algn="ctr" rtl="0" fontAlgn="ctr"/>
                      <a:r>
                        <a:rPr lang="kk" sz="900" b="0" i="0" u="none" strike="noStrike">
                          <a:solidFill>
                            <a:srgbClr val="000000"/>
                          </a:solidFill>
                          <a:latin typeface="Arial"/>
                        </a:rPr>
                        <a:t>5</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kk" sz="900" b="0" i="0" u="none" strike="noStrike">
                          <a:solidFill>
                            <a:srgbClr val="000000"/>
                          </a:solidFill>
                          <a:latin typeface="Arial"/>
                        </a:rPr>
                        <a:t>"Өзен-Атырау-Самара" ММҚ Д1020мм. Жалпы ұзындығы 30 км учаскелердегі құбырларды ауыстыру</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км</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2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2 321 538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kk" sz="900" b="0" i="0" u="none" strike="noStrike">
                          <a:solidFill>
                            <a:srgbClr val="000000"/>
                          </a:solidFill>
                          <a:latin typeface="Arial"/>
                        </a:rPr>
                        <a:t>-2 321 538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kk" sz="900" b="0" i="0" u="none" strike="noStrike">
                          <a:solidFill>
                            <a:srgbClr val="000000"/>
                          </a:solidFill>
                          <a:latin typeface="Arial"/>
                        </a:rPr>
                        <a:t>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8236897"/>
                  </a:ext>
                </a:extLst>
              </a:tr>
              <a:tr h="268161">
                <a:tc>
                  <a:txBody>
                    <a:bodyPr/>
                    <a:lstStyle/>
                    <a:p>
                      <a:pPr algn="ctr" rtl="0" fontAlgn="ctr"/>
                      <a:r>
                        <a:rPr lang="kk" sz="900" b="0" i="0" u="none" strike="noStrike">
                          <a:solidFill>
                            <a:srgbClr val="000000"/>
                          </a:solidFill>
                          <a:latin typeface="Arial"/>
                        </a:rPr>
                        <a:t>6</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kk" sz="900" b="0" i="0" u="none" strike="noStrike">
                          <a:solidFill>
                            <a:srgbClr val="000000"/>
                          </a:solidFill>
                          <a:latin typeface="Arial"/>
                        </a:rPr>
                        <a:t>"Прорва-Құлсары" ММҚ  Д530 мм. Жалпы ұзындығы 7 км 83-85км, 95-100км учаскелерінде құбырды ауыстыру</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км</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7,0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2 360 234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kk" sz="900" b="0" i="0" u="none" strike="noStrike">
                          <a:solidFill>
                            <a:srgbClr val="000000"/>
                          </a:solidFill>
                          <a:latin typeface="Arial"/>
                        </a:rPr>
                        <a:t>-2 360 234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kk" sz="900" b="0" i="0" u="none" strike="noStrike">
                          <a:solidFill>
                            <a:srgbClr val="000000"/>
                          </a:solidFill>
                          <a:latin typeface="Arial"/>
                        </a:rPr>
                        <a:t>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678958"/>
                  </a:ext>
                </a:extLst>
              </a:tr>
              <a:tr h="134080">
                <a:tc>
                  <a:txBody>
                    <a:bodyPr/>
                    <a:lstStyle/>
                    <a:p>
                      <a:pPr algn="ctr" fontAlgn="ctr"/>
                      <a:r>
                        <a:rPr lang="ru-RU" sz="900" b="1" i="0" u="none" strike="noStrike">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rtl="0" fontAlgn="ctr"/>
                      <a:r>
                        <a:rPr lang="kk" sz="900" b="1" i="0" u="none" strike="noStrike">
                          <a:solidFill>
                            <a:srgbClr val="000000"/>
                          </a:solidFill>
                          <a:latin typeface="Arial"/>
                        </a:rPr>
                        <a:t>ММҚ объектілерін салу, қайта жаңарту, жаңғырту және күрделі жөндеу</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rtl="0" fontAlgn="ctr"/>
                      <a:r>
                        <a:rPr lang="kk" sz="900" b="1" i="0" u="none" strike="noStrike">
                          <a:solidFill>
                            <a:srgbClr val="000000"/>
                          </a:solidFill>
                          <a:latin typeface="Arial"/>
                        </a:rPr>
                        <a:t>5 455 516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rtl="0" fontAlgn="ctr"/>
                      <a:r>
                        <a:rPr lang="kk" sz="900" b="1" i="0" u="none" strike="noStrike">
                          <a:solidFill>
                            <a:srgbClr val="000000"/>
                          </a:solidFill>
                          <a:latin typeface="Arial"/>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rtl="0" fontAlgn="ctr"/>
                      <a:r>
                        <a:rPr lang="kk" sz="900" b="1" i="0" u="none" strike="noStrike">
                          <a:solidFill>
                            <a:srgbClr val="000000"/>
                          </a:solidFill>
                          <a:latin typeface="Arial"/>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rtl="0" fontAlgn="ctr"/>
                      <a:r>
                        <a:rPr lang="kk" sz="900" b="1" i="0" u="none" strike="noStrike">
                          <a:solidFill>
                            <a:srgbClr val="000000"/>
                          </a:solidFill>
                          <a:latin typeface="Arial"/>
                        </a:rPr>
                        <a:t>-5 455 516 </a:t>
                      </a: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rtl="0" fontAlgn="ctr"/>
                      <a:r>
                        <a:rPr lang="kk" sz="900" b="1" i="0" u="none" strike="noStrike">
                          <a:solidFill>
                            <a:srgbClr val="000000"/>
                          </a:solidFill>
                          <a:latin typeface="Arial"/>
                        </a:rPr>
                        <a:t>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791407092"/>
                  </a:ext>
                </a:extLst>
              </a:tr>
              <a:tr h="134080">
                <a:tc>
                  <a:txBody>
                    <a:bodyPr/>
                    <a:lstStyle/>
                    <a:p>
                      <a:pPr algn="ctr" rtl="0" fontAlgn="ctr"/>
                      <a:r>
                        <a:rPr lang="kk" sz="900" b="0" i="0" u="none" strike="noStrike">
                          <a:solidFill>
                            <a:srgbClr val="000000"/>
                          </a:solidFill>
                          <a:latin typeface="Arial"/>
                        </a:rPr>
                        <a:t>7</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kk" sz="900" b="0" i="0" u="none" strike="noStrike">
                          <a:solidFill>
                            <a:srgbClr val="000000"/>
                          </a:solidFill>
                          <a:latin typeface="Arial"/>
                        </a:rPr>
                        <a:t>Өзен БМАС. ТБР-20000 м3 №15 демонтаж - монтаждау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объект</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1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711 488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1" i="0" u="none" strike="noStrike">
                          <a:solidFill>
                            <a:srgbClr val="000000"/>
                          </a:solidFill>
                          <a:latin typeface="Arial"/>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0 </a:t>
                      </a:r>
                      <a:endParaRPr lang="ru-RU" sz="900" b="1" i="0" u="none" strike="noStrike">
                        <a:solidFill>
                          <a:srgbClr val="000000"/>
                        </a:solidFill>
                        <a:effectLst/>
                        <a:latin typeface="Arial" panose="020B0604020202020204" pitchFamily="34" charset="0"/>
                      </a:endParaRP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kk" sz="900" b="0" i="0" u="none" strike="noStrike">
                          <a:solidFill>
                            <a:srgbClr val="000000"/>
                          </a:solidFill>
                          <a:latin typeface="Arial"/>
                        </a:rPr>
                        <a:t>-711 488 </a:t>
                      </a:r>
                      <a:endParaRPr lang="ru-RU" sz="900" b="1" i="0" u="none" strike="noStrike">
                        <a:solidFill>
                          <a:srgbClr val="000000"/>
                        </a:solidFill>
                        <a:effectLst/>
                        <a:latin typeface="Arial" panose="020B0604020202020204" pitchFamily="34" charset="0"/>
                      </a:endParaRP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b"/>
                      <a:r>
                        <a:rPr lang="kk" sz="900" b="0" i="0" u="none" strike="noStrike">
                          <a:solidFill>
                            <a:srgbClr val="000000"/>
                          </a:solidFill>
                          <a:latin typeface="Arial"/>
                        </a:rPr>
                        <a:t>0%</a:t>
                      </a: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1794311"/>
                  </a:ext>
                </a:extLst>
              </a:tr>
              <a:tr h="268161">
                <a:tc>
                  <a:txBody>
                    <a:bodyPr/>
                    <a:lstStyle/>
                    <a:p>
                      <a:pPr algn="ctr" rtl="0" fontAlgn="ctr"/>
                      <a:r>
                        <a:rPr lang="kk" sz="900" b="0" i="0" u="none" strike="noStrike">
                          <a:solidFill>
                            <a:srgbClr val="000000"/>
                          </a:solidFill>
                          <a:latin typeface="Arial"/>
                        </a:rPr>
                        <a:t>8</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kk" sz="900" b="0" i="0" u="none" strike="noStrike">
                          <a:solidFill>
                            <a:srgbClr val="000000"/>
                          </a:solidFill>
                          <a:latin typeface="Arial"/>
                        </a:rPr>
                        <a:t>"Өзен-Атырау-Самара" ММҚ. 1150-1188км учаскесінде №5 ӘЖ-10кВ (1150-1235км) қайта жаңарту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объект</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1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319 153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1" i="0" u="none" strike="noStrike">
                          <a:solidFill>
                            <a:srgbClr val="000000"/>
                          </a:solidFill>
                          <a:latin typeface="Arial"/>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0 </a:t>
                      </a:r>
                      <a:endParaRPr lang="ru-RU" sz="900" b="1" i="0" u="none" strike="noStrike">
                        <a:solidFill>
                          <a:srgbClr val="000000"/>
                        </a:solidFill>
                        <a:effectLst/>
                        <a:latin typeface="Arial" panose="020B0604020202020204" pitchFamily="34" charset="0"/>
                      </a:endParaRP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kk" sz="900" b="0" i="0" u="none" strike="noStrike">
                          <a:solidFill>
                            <a:srgbClr val="000000"/>
                          </a:solidFill>
                          <a:latin typeface="Arial"/>
                        </a:rPr>
                        <a:t>-319 153 </a:t>
                      </a:r>
                      <a:endParaRPr lang="ru-RU" sz="900" b="1" i="0" u="none" strike="noStrike">
                        <a:solidFill>
                          <a:srgbClr val="000000"/>
                        </a:solidFill>
                        <a:effectLst/>
                        <a:latin typeface="Arial" panose="020B0604020202020204" pitchFamily="34" charset="0"/>
                      </a:endParaRP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b"/>
                      <a:r>
                        <a:rPr lang="kk" sz="900" b="0" i="0" u="none" strike="noStrike">
                          <a:solidFill>
                            <a:srgbClr val="000000"/>
                          </a:solidFill>
                          <a:latin typeface="Arial"/>
                        </a:rPr>
                        <a:t>0%</a:t>
                      </a: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2177230"/>
                  </a:ext>
                </a:extLst>
              </a:tr>
              <a:tr h="134080">
                <a:tc>
                  <a:txBody>
                    <a:bodyPr/>
                    <a:lstStyle/>
                    <a:p>
                      <a:pPr algn="ctr" rtl="0" fontAlgn="ctr"/>
                      <a:r>
                        <a:rPr lang="kk" sz="900" b="0" i="0" u="none" strike="noStrike">
                          <a:solidFill>
                            <a:srgbClr val="000000"/>
                          </a:solidFill>
                          <a:latin typeface="Arial"/>
                        </a:rPr>
                        <a:t>9</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kk" sz="900" b="0" i="0" u="none" strike="noStrike">
                          <a:solidFill>
                            <a:srgbClr val="000000"/>
                          </a:solidFill>
                          <a:latin typeface="Arial"/>
                        </a:rPr>
                        <a:t>"Шымкент-Чарджоу" ММҚ 0-50,18 км учаскесінде ӘЖ - 10 кВ қайта жаңарту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объект</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1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401 698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1" i="0" u="none" strike="noStrike">
                          <a:solidFill>
                            <a:srgbClr val="000000"/>
                          </a:solidFill>
                          <a:latin typeface="Arial"/>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0 </a:t>
                      </a:r>
                      <a:endParaRPr lang="ru-RU" sz="900" b="1" i="0" u="none" strike="noStrike">
                        <a:solidFill>
                          <a:srgbClr val="000000"/>
                        </a:solidFill>
                        <a:effectLst/>
                        <a:latin typeface="Arial" panose="020B0604020202020204" pitchFamily="34" charset="0"/>
                      </a:endParaRP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kk" sz="900" b="0" i="0" u="none" strike="noStrike">
                          <a:solidFill>
                            <a:srgbClr val="000000"/>
                          </a:solidFill>
                          <a:latin typeface="Arial"/>
                        </a:rPr>
                        <a:t>-401 698 </a:t>
                      </a:r>
                      <a:endParaRPr lang="ru-RU" sz="900" b="1" i="0" u="none" strike="noStrike">
                        <a:solidFill>
                          <a:srgbClr val="000000"/>
                        </a:solidFill>
                        <a:effectLst/>
                        <a:latin typeface="Arial" panose="020B0604020202020204" pitchFamily="34" charset="0"/>
                      </a:endParaRP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b"/>
                      <a:r>
                        <a:rPr lang="kk" sz="900" b="0" i="0" u="none" strike="noStrike">
                          <a:solidFill>
                            <a:srgbClr val="000000"/>
                          </a:solidFill>
                          <a:latin typeface="Arial"/>
                        </a:rPr>
                        <a:t>0%</a:t>
                      </a: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2065550"/>
                  </a:ext>
                </a:extLst>
              </a:tr>
              <a:tr h="134080">
                <a:tc>
                  <a:txBody>
                    <a:bodyPr/>
                    <a:lstStyle/>
                    <a:p>
                      <a:pPr algn="ctr" rtl="0" fontAlgn="ctr"/>
                      <a:r>
                        <a:rPr lang="kk" sz="900" b="0" i="0" u="none" strike="noStrike">
                          <a:solidFill>
                            <a:srgbClr val="000000"/>
                          </a:solidFill>
                          <a:latin typeface="Arial"/>
                        </a:rPr>
                        <a:t>10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kk" sz="900" b="0" i="0" u="none" strike="noStrike">
                          <a:solidFill>
                            <a:srgbClr val="000000"/>
                          </a:solidFill>
                          <a:latin typeface="Arial"/>
                        </a:rPr>
                        <a:t>"Қаражанбас" МАС Электрмен жабдықтауды қайта жаңарту"</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объект</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1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3 017 451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1" i="0" u="none" strike="noStrike">
                          <a:solidFill>
                            <a:srgbClr val="000000"/>
                          </a:solidFill>
                          <a:latin typeface="Arial"/>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0 </a:t>
                      </a:r>
                      <a:endParaRPr lang="ru-RU" sz="900" b="1" i="0" u="none" strike="noStrike">
                        <a:solidFill>
                          <a:srgbClr val="000000"/>
                        </a:solidFill>
                        <a:effectLst/>
                        <a:latin typeface="Arial" panose="020B0604020202020204" pitchFamily="34" charset="0"/>
                      </a:endParaRP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kk" sz="900" b="0" i="0" u="none" strike="noStrike">
                          <a:solidFill>
                            <a:srgbClr val="000000"/>
                          </a:solidFill>
                          <a:latin typeface="Arial"/>
                        </a:rPr>
                        <a:t>-3 017 451 </a:t>
                      </a:r>
                      <a:endParaRPr lang="ru-RU" sz="900" b="1" i="0" u="none" strike="noStrike">
                        <a:solidFill>
                          <a:srgbClr val="000000"/>
                        </a:solidFill>
                        <a:effectLst/>
                        <a:latin typeface="Arial" panose="020B0604020202020204" pitchFamily="34" charset="0"/>
                      </a:endParaRP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b"/>
                      <a:r>
                        <a:rPr lang="kk" sz="900" b="0" i="0" u="none" strike="noStrike">
                          <a:solidFill>
                            <a:srgbClr val="000000"/>
                          </a:solidFill>
                          <a:latin typeface="Arial"/>
                        </a:rPr>
                        <a:t>0%</a:t>
                      </a: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77254872"/>
                  </a:ext>
                </a:extLst>
              </a:tr>
              <a:tr h="134080">
                <a:tc>
                  <a:txBody>
                    <a:bodyPr/>
                    <a:lstStyle/>
                    <a:p>
                      <a:pPr algn="ctr" rtl="0" fontAlgn="ctr"/>
                      <a:r>
                        <a:rPr lang="kk" sz="900" b="0" i="0" u="none" strike="noStrike">
                          <a:solidFill>
                            <a:srgbClr val="000000"/>
                          </a:solidFill>
                          <a:latin typeface="Arial"/>
                        </a:rPr>
                        <a:t>11</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kk" sz="900" b="0" i="0" u="none" strike="noStrike">
                          <a:solidFill>
                            <a:srgbClr val="000000"/>
                          </a:solidFill>
                          <a:latin typeface="Arial"/>
                        </a:rPr>
                        <a:t>АҚҚ  жүйелерін қайта жаңарту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жүйе</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1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1 005 727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1" i="0" u="none" strike="noStrike">
                          <a:solidFill>
                            <a:srgbClr val="000000"/>
                          </a:solidFill>
                          <a:latin typeface="Arial"/>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kk" sz="900" b="0" i="0" u="none" strike="noStrike">
                          <a:solidFill>
                            <a:srgbClr val="000000"/>
                          </a:solidFill>
                          <a:latin typeface="Arial"/>
                        </a:rPr>
                        <a:t>0 </a:t>
                      </a:r>
                      <a:endParaRPr lang="ru-RU" sz="900" b="1" i="0" u="none" strike="noStrike">
                        <a:solidFill>
                          <a:srgbClr val="000000"/>
                        </a:solidFill>
                        <a:effectLst/>
                        <a:latin typeface="Arial" panose="020B0604020202020204" pitchFamily="34" charset="0"/>
                      </a:endParaRP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kk" sz="900" b="0" i="0" u="none" strike="noStrike">
                          <a:solidFill>
                            <a:srgbClr val="000000"/>
                          </a:solidFill>
                          <a:latin typeface="Arial"/>
                        </a:rPr>
                        <a:t>-1 005 727 </a:t>
                      </a:r>
                      <a:endParaRPr lang="ru-RU" sz="900" b="1" i="0" u="none" strike="noStrike">
                        <a:solidFill>
                          <a:srgbClr val="000000"/>
                        </a:solidFill>
                        <a:effectLst/>
                        <a:latin typeface="Arial" panose="020B0604020202020204" pitchFamily="34" charset="0"/>
                      </a:endParaRP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b"/>
                      <a:r>
                        <a:rPr lang="kk" sz="900" b="0" i="0" u="none" strike="noStrike">
                          <a:solidFill>
                            <a:srgbClr val="000000"/>
                          </a:solidFill>
                          <a:latin typeface="Arial"/>
                        </a:rPr>
                        <a:t>0%</a:t>
                      </a: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1214002"/>
                  </a:ext>
                </a:extLst>
              </a:tr>
            </a:tbl>
          </a:graphicData>
        </a:graphic>
      </p:graphicFrame>
    </p:spTree>
    <p:extLst>
      <p:ext uri="{BB962C8B-B14F-4D97-AF65-F5344CB8AC3E}">
        <p14:creationId xmlns:p14="http://schemas.microsoft.com/office/powerpoint/2010/main" val="34106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1458367" y="6523290"/>
            <a:ext cx="647700" cy="307777"/>
          </a:xfrm>
          <a:prstGeom prst="rect">
            <a:avLst/>
          </a:prstGeom>
          <a:noFill/>
        </p:spPr>
        <p:txBody>
          <a:bodyPr wrap="square" rtlCol="0">
            <a:noAutofit/>
          </a:bodyPr>
          <a:lstStyle/>
          <a:p>
            <a:pPr algn="ctr" rtl="0"/>
            <a:r>
              <a:rPr lang="kk" sz="1400" b="1" i="0" u="none" strike="noStrike" spc="-150">
                <a:solidFill>
                  <a:srgbClr val="0070C0"/>
                </a:solidFill>
                <a:latin typeface="Arial"/>
                <a:cs typeface="Arial"/>
              </a:rPr>
              <a:t>22</a:t>
            </a:r>
          </a:p>
        </p:txBody>
      </p:sp>
      <p:pic>
        <p:nvPicPr>
          <p:cNvPr id="20" name="Рисунок 19"/>
          <p:cNvPicPr>
            <a:picLocks noChangeAspect="1"/>
          </p:cNvPicPr>
          <p:nvPr/>
        </p:nvPicPr>
        <p:blipFill>
          <a:blip r:embed="rId3" cstate="print">
            <a:extLst>
              <a:ext uri="{28A0092B-C50C-407E-A947-70E740481C1C}">
                <a14:useLocalDpi xmlns:a14="http://schemas.microsoft.com/office/drawing/2010/main" val="0"/>
              </a:ext>
            </a:extLst>
          </a:blip>
          <a:srcRect l="12612" t="30428" b="22457"/>
          <a:stretch>
            <a:fillRect/>
          </a:stretch>
        </p:blipFill>
        <p:spPr>
          <a:xfrm>
            <a:off x="9937102" y="-98598"/>
            <a:ext cx="2494808" cy="918249"/>
          </a:xfrm>
          <a:prstGeom prst="rect">
            <a:avLst/>
          </a:prstGeom>
        </p:spPr>
      </p:pic>
      <p:sp>
        <p:nvSpPr>
          <p:cNvPr id="27" name="Title 3"/>
          <p:cNvSpPr txBox="1"/>
          <p:nvPr/>
        </p:nvSpPr>
        <p:spPr>
          <a:xfrm>
            <a:off x="0" y="-9433"/>
            <a:ext cx="8399461" cy="461731"/>
          </a:xfrm>
          <a:prstGeom prst="rect">
            <a:avLst/>
          </a:prstGeom>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rtl="0"/>
            <a:r>
              <a:rPr lang="kk" sz="1600" b="1" i="0" u="none" strike="noStrike">
                <a:solidFill>
                  <a:srgbClr val="FFFFFF"/>
                </a:solidFill>
                <a:latin typeface="Roboto Light"/>
                <a:cs typeface="Arial"/>
              </a:rPr>
              <a:t>2024 жылғы инвестициялық бағдарламаны іске асыру нәтижелері</a:t>
            </a:r>
          </a:p>
        </p:txBody>
      </p:sp>
      <p:sp>
        <p:nvSpPr>
          <p:cNvPr id="24" name="Прямоугольник 23">
            <a:extLst>
              <a:ext uri="{FF2B5EF4-FFF2-40B4-BE49-F238E27FC236}">
                <a16:creationId xmlns:a16="http://schemas.microsoft.com/office/drawing/2014/main" id="{657F0BD6-6939-4827-BE63-AF698716B8B9}"/>
              </a:ext>
            </a:extLst>
          </p:cNvPr>
          <p:cNvSpPr/>
          <p:nvPr/>
        </p:nvSpPr>
        <p:spPr>
          <a:xfrm>
            <a:off x="105254" y="922775"/>
            <a:ext cx="12025336" cy="3970318"/>
          </a:xfrm>
          <a:prstGeom prst="rect">
            <a:avLst/>
          </a:prstGeom>
          <a:noFill/>
        </p:spPr>
        <p:txBody>
          <a:bodyPr wrap="square">
            <a:noAutofit/>
          </a:bodyPr>
          <a:lstStyle/>
          <a:p>
            <a:pPr marL="171450" indent="-171450" algn="just" rtl="0">
              <a:buClr>
                <a:schemeClr val="tx1"/>
              </a:buClr>
              <a:buFont typeface="Wingdings" panose="05000000000000000000" pitchFamily="2" charset="2"/>
              <a:buChar char="Ø"/>
            </a:pPr>
            <a:r>
              <a:rPr lang="kk" sz="1800" b="0" i="0" u="none" strike="noStrike">
                <a:latin typeface="Arial"/>
                <a:cs typeface="Arial"/>
              </a:rPr>
              <a:t>Мұнайды тасымалдау мақсатында магистральдық мұнай құбырының үздіксіз, тиісті және тиімді жұмыс істеуін қамтамасыз ету;</a:t>
            </a:r>
          </a:p>
          <a:p>
            <a:pPr marL="171450" indent="-171450" algn="just">
              <a:buClr>
                <a:schemeClr val="tx1"/>
              </a:buClr>
              <a:buFont typeface="Wingdings" panose="05000000000000000000" pitchFamily="2" charset="2"/>
              <a:buChar char="Ø"/>
            </a:pPr>
            <a:endParaRPr lang="ru-RU">
              <a:latin typeface="Arial" panose="020B0604020202020204" pitchFamily="34" charset="0"/>
              <a:cs typeface="Arial" panose="020B0604020202020204" pitchFamily="34" charset="0"/>
            </a:endParaRPr>
          </a:p>
          <a:p>
            <a:pPr marL="171450" indent="-171450" algn="just" rtl="0">
              <a:buClr>
                <a:schemeClr val="tx1"/>
              </a:buClr>
              <a:buFont typeface="Wingdings" panose="05000000000000000000" pitchFamily="2" charset="2"/>
              <a:buChar char="Ø"/>
            </a:pPr>
            <a:r>
              <a:rPr lang="kk" sz="1800" b="0" i="0" u="none" strike="noStrike">
                <a:latin typeface="Arial"/>
                <a:cs typeface="Arial"/>
              </a:rPr>
              <a:t>Көрсетілетін реттелетін қызметтердің сенімділігі мен сапасын арттыру;</a:t>
            </a:r>
          </a:p>
          <a:p>
            <a:pPr marL="171450" indent="-171450" algn="just">
              <a:buClr>
                <a:schemeClr val="tx1"/>
              </a:buClr>
              <a:buFont typeface="Wingdings" panose="05000000000000000000" pitchFamily="2" charset="2"/>
              <a:buChar char="Ø"/>
            </a:pPr>
            <a:endParaRPr lang="ru-RU">
              <a:latin typeface="Arial" panose="020B0604020202020204" pitchFamily="34" charset="0"/>
              <a:cs typeface="Arial" panose="020B0604020202020204" pitchFamily="34" charset="0"/>
            </a:endParaRPr>
          </a:p>
          <a:p>
            <a:pPr marL="171450" indent="-171450" algn="just" rtl="0">
              <a:buClr>
                <a:schemeClr val="tx1"/>
              </a:buClr>
              <a:buFont typeface="Wingdings" panose="05000000000000000000" pitchFamily="2" charset="2"/>
              <a:buChar char="Ø"/>
            </a:pPr>
            <a:r>
              <a:rPr lang="kk" sz="1800" b="0" i="0" u="none" strike="noStrike">
                <a:latin typeface="Arial"/>
                <a:cs typeface="Arial"/>
              </a:rPr>
              <a:t>Қоғамның негізгі өндірістік активтерін жаңарту;</a:t>
            </a:r>
          </a:p>
          <a:p>
            <a:pPr marL="171450" indent="-171450" algn="just">
              <a:buClr>
                <a:schemeClr val="tx1"/>
              </a:buClr>
              <a:buFont typeface="Wingdings" panose="05000000000000000000" pitchFamily="2" charset="2"/>
              <a:buChar char="Ø"/>
            </a:pPr>
            <a:endParaRPr lang="ru-RU">
              <a:latin typeface="Arial" panose="020B0604020202020204" pitchFamily="34" charset="0"/>
              <a:cs typeface="Arial" panose="020B0604020202020204" pitchFamily="34" charset="0"/>
            </a:endParaRPr>
          </a:p>
          <a:p>
            <a:pPr marL="171450" indent="-171450" algn="just" rtl="0">
              <a:buClr>
                <a:schemeClr val="tx1"/>
              </a:buClr>
              <a:buFont typeface="Wingdings" panose="05000000000000000000" pitchFamily="2" charset="2"/>
              <a:buChar char="Ø"/>
            </a:pPr>
            <a:r>
              <a:rPr lang="kk" sz="1800" b="0" i="0" u="none" strike="noStrike">
                <a:latin typeface="Arial"/>
                <a:cs typeface="Arial"/>
              </a:rPr>
              <a:t>Мұнай құбырларының ықтимал жарылуынан болатын экологиялық қатерлерді болдырмау;</a:t>
            </a:r>
          </a:p>
          <a:p>
            <a:pPr marL="171450" indent="-171450" algn="just">
              <a:buClr>
                <a:schemeClr val="tx1"/>
              </a:buClr>
              <a:buFont typeface="Wingdings" panose="05000000000000000000" pitchFamily="2" charset="2"/>
              <a:buChar char="Ø"/>
            </a:pPr>
            <a:endParaRPr lang="ru-RU">
              <a:latin typeface="Arial" panose="020B0604020202020204" pitchFamily="34" charset="0"/>
              <a:cs typeface="Arial" panose="020B0604020202020204" pitchFamily="34" charset="0"/>
            </a:endParaRPr>
          </a:p>
          <a:p>
            <a:pPr marL="171450" indent="-171450" algn="just" rtl="0">
              <a:buClr>
                <a:schemeClr val="tx1"/>
              </a:buClr>
              <a:buFont typeface="Wingdings" panose="05000000000000000000" pitchFamily="2" charset="2"/>
              <a:buChar char="Ø"/>
            </a:pPr>
            <a:r>
              <a:rPr lang="kk" sz="1800" b="0" i="0" u="none" strike="noStrike">
                <a:latin typeface="Arial"/>
                <a:cs typeface="Arial"/>
              </a:rPr>
              <a:t>Төтенше жағдайлардың, өнеркәсіптік, экологиялық және өрт қауіпсіздігінің алдын алу жөніндегі талаптардың орындалуын қамтамасыз ету;</a:t>
            </a:r>
          </a:p>
          <a:p>
            <a:pPr marL="171450" indent="-171450" algn="just">
              <a:buClr>
                <a:schemeClr val="tx1"/>
              </a:buClr>
              <a:buFont typeface="Wingdings" panose="05000000000000000000" pitchFamily="2" charset="2"/>
              <a:buChar char="Ø"/>
            </a:pPr>
            <a:endParaRPr lang="ru-RU">
              <a:latin typeface="Arial" panose="020B0604020202020204" pitchFamily="34" charset="0"/>
              <a:cs typeface="Arial" panose="020B0604020202020204" pitchFamily="34" charset="0"/>
            </a:endParaRPr>
          </a:p>
          <a:p>
            <a:pPr marL="171450" indent="-171450" algn="just" rtl="0">
              <a:buClr>
                <a:schemeClr val="tx1"/>
              </a:buClr>
              <a:buFont typeface="Wingdings" panose="05000000000000000000" pitchFamily="2" charset="2"/>
              <a:buChar char="Ø"/>
            </a:pPr>
            <a:r>
              <a:rPr lang="kk" sz="1800" b="0" i="0" u="none" strike="noStrike">
                <a:latin typeface="Arial"/>
                <a:cs typeface="Arial"/>
              </a:rPr>
              <a:t>Құрылымдық бөлімшелердің объектілерінде профилактикалық, жоспарлы және жоспардан тыс жұмыстарды жүргізу және үздіксіз қызмет көрсетуге арналған арнайы техника мен жабдықтар паркін жаңарту.</a:t>
            </a:r>
          </a:p>
        </p:txBody>
      </p:sp>
      <p:sp>
        <p:nvSpPr>
          <p:cNvPr id="9" name="Прямоугольник 8">
            <a:extLst>
              <a:ext uri="{FF2B5EF4-FFF2-40B4-BE49-F238E27FC236}">
                <a16:creationId xmlns:a16="http://schemas.microsoft.com/office/drawing/2014/main" id="{FBB29E39-D716-410F-BDC6-C18FDDEAAC33}"/>
              </a:ext>
            </a:extLst>
          </p:cNvPr>
          <p:cNvSpPr/>
          <p:nvPr/>
        </p:nvSpPr>
        <p:spPr>
          <a:xfrm>
            <a:off x="0" y="0"/>
            <a:ext cx="12190413" cy="765498"/>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tIns="72000" rtlCol="0" anchor="t">
            <a:noAutofit/>
          </a:bodyPr>
          <a:lstStyle/>
          <a:p>
            <a:pPr algn="l" rtl="0"/>
            <a:r>
              <a:rPr lang="kk" sz="2000" b="0" i="0" u="none" strike="noStrike" dirty="0">
                <a:solidFill>
                  <a:srgbClr val="FFFFFF"/>
                </a:solidFill>
                <a:effectLst>
                  <a:outerShdw blurRad="38100" dist="38100" dir="2700000" algn="tl">
                    <a:srgbClr val="000000">
                      <a:alpha val="43137"/>
                    </a:srgbClr>
                  </a:outerShdw>
                </a:effectLst>
                <a:latin typeface="Arial"/>
                <a:cs typeface="Arial"/>
              </a:rPr>
              <a:t>2025 жылғы 1-жартыжылдықтағы инвестициялық бағдарламаны </a:t>
            </a:r>
          </a:p>
          <a:p>
            <a:pPr algn="l" rtl="0"/>
            <a:r>
              <a:rPr lang="kk" sz="2000" b="0" i="0" u="none" strike="noStrike" dirty="0">
                <a:solidFill>
                  <a:srgbClr val="FFFFFF"/>
                </a:solidFill>
                <a:effectLst>
                  <a:outerShdw blurRad="38100" dist="38100" dir="2700000" algn="tl">
                    <a:srgbClr val="000000">
                      <a:alpha val="43137"/>
                    </a:srgbClr>
                  </a:outerShdw>
                </a:effectLst>
                <a:latin typeface="Arial"/>
                <a:cs typeface="Arial"/>
              </a:rPr>
              <a:t>орындау нәтижелері </a:t>
            </a:r>
            <a:endParaRPr lang="ru-RU" alt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kumimoji="0" lang="ru-RU" sz="1550" b="1" i="0" u="none" strike="noStrike" kern="1200" cap="none" spc="0" normalizeH="0" baseline="0" noProof="0" dirty="0">
              <a:ln>
                <a:noFill/>
              </a:ln>
              <a:solidFill>
                <a:prstClr val="white"/>
              </a:solidFill>
              <a:effectLst/>
              <a:uLnTx/>
              <a:uFillTx/>
              <a:latin typeface="Roboto Light"/>
              <a:ea typeface="+mn-ea"/>
              <a:cs typeface="Arial" panose="020B0604020202020204" pitchFamily="34" charset="0"/>
            </a:endParaRPr>
          </a:p>
        </p:txBody>
      </p:sp>
      <p:pic>
        <p:nvPicPr>
          <p:cNvPr id="10" name="Рисунок 9">
            <a:extLst>
              <a:ext uri="{FF2B5EF4-FFF2-40B4-BE49-F238E27FC236}">
                <a16:creationId xmlns:a16="http://schemas.microsoft.com/office/drawing/2014/main" id="{009014A3-1076-4CEE-B988-B2902577F8AB}"/>
              </a:ext>
            </a:extLst>
          </p:cNvPr>
          <p:cNvPicPr>
            <a:picLocks noChangeAspect="1"/>
          </p:cNvPicPr>
          <p:nvPr/>
        </p:nvPicPr>
        <p:blipFill>
          <a:blip r:embed="rId4"/>
          <a:stretch>
            <a:fillRect/>
          </a:stretch>
        </p:blipFill>
        <p:spPr>
          <a:xfrm>
            <a:off x="9988530" y="68979"/>
            <a:ext cx="1782934" cy="414805"/>
          </a:xfrm>
          <a:prstGeom prst="rect">
            <a:avLst/>
          </a:prstGeom>
        </p:spPr>
      </p:pic>
    </p:spTree>
    <p:extLst>
      <p:ext uri="{BB962C8B-B14F-4D97-AF65-F5344CB8AC3E}">
        <p14:creationId xmlns:p14="http://schemas.microsoft.com/office/powerpoint/2010/main" val="2215388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1470704" y="6526168"/>
            <a:ext cx="647700" cy="307777"/>
          </a:xfrm>
          <a:prstGeom prst="rect">
            <a:avLst/>
          </a:prstGeom>
          <a:noFill/>
        </p:spPr>
        <p:txBody>
          <a:bodyPr wrap="square" rtlCol="0">
            <a:noAutofit/>
          </a:bodyPr>
          <a:lstStyle/>
          <a:p>
            <a:pPr algn="ctr" rtl="0"/>
            <a:r>
              <a:rPr lang="kk" sz="1400" b="1" i="0" u="none" strike="noStrike" spc="-150" dirty="0">
                <a:solidFill>
                  <a:srgbClr val="FFFFFF"/>
                </a:solidFill>
                <a:latin typeface="Arial"/>
                <a:cs typeface="Arial"/>
              </a:rPr>
              <a:t>№ </a:t>
            </a:r>
            <a:r>
              <a:rPr lang="kk" sz="1400" b="1" i="0" u="none" strike="noStrike" spc="-150" dirty="0">
                <a:solidFill>
                  <a:srgbClr val="4472C4"/>
                </a:solidFill>
                <a:latin typeface="Arial"/>
                <a:cs typeface="Arial"/>
              </a:rPr>
              <a:t>23</a:t>
            </a:r>
          </a:p>
        </p:txBody>
      </p:sp>
      <p:pic>
        <p:nvPicPr>
          <p:cNvPr id="20" name="Рисунок 19"/>
          <p:cNvPicPr>
            <a:picLocks noChangeAspect="1"/>
          </p:cNvPicPr>
          <p:nvPr/>
        </p:nvPicPr>
        <p:blipFill>
          <a:blip r:embed="rId3" cstate="print">
            <a:extLst>
              <a:ext uri="{28A0092B-C50C-407E-A947-70E740481C1C}">
                <a14:useLocalDpi xmlns:a14="http://schemas.microsoft.com/office/drawing/2010/main" val="0"/>
              </a:ext>
            </a:extLst>
          </a:blip>
          <a:srcRect l="12612" t="30428" b="22457"/>
          <a:stretch>
            <a:fillRect/>
          </a:stretch>
        </p:blipFill>
        <p:spPr>
          <a:xfrm>
            <a:off x="9937102" y="-98598"/>
            <a:ext cx="2494808" cy="918249"/>
          </a:xfrm>
          <a:prstGeom prst="rect">
            <a:avLst/>
          </a:prstGeom>
        </p:spPr>
      </p:pic>
      <p:sp>
        <p:nvSpPr>
          <p:cNvPr id="26" name="Прямоугольник 25"/>
          <p:cNvSpPr/>
          <p:nvPr/>
        </p:nvSpPr>
        <p:spPr>
          <a:xfrm>
            <a:off x="0" y="0"/>
            <a:ext cx="9172008" cy="819651"/>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ru-RU" sz="3600"/>
          </a:p>
        </p:txBody>
      </p:sp>
      <p:sp>
        <p:nvSpPr>
          <p:cNvPr id="27" name="Title 3"/>
          <p:cNvSpPr txBox="1"/>
          <p:nvPr/>
        </p:nvSpPr>
        <p:spPr>
          <a:xfrm>
            <a:off x="0" y="45419"/>
            <a:ext cx="9172009" cy="648072"/>
          </a:xfrm>
          <a:prstGeom prst="rect">
            <a:avLst/>
          </a:prstGeom>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rtl="0"/>
            <a:r>
              <a:rPr lang="kk" sz="1600" b="1" i="0" u="none" strike="noStrike">
                <a:solidFill>
                  <a:srgbClr val="FFFFFF"/>
                </a:solidFill>
                <a:latin typeface="Roboto Light"/>
                <a:cs typeface="Arial"/>
              </a:rPr>
              <a:t>Реттеліп көрсетілетін қызметтердің сапа және сенімділік көрсеткіштерін сақтау және қызмет тиімділігінің көрсеткіштеріне қол жеткізу. Қоғамның тұтынушылармен жүргізетін жұмысы. Реттеліп көрсетілетін қызметтерді ұсыну сапасы.</a:t>
            </a:r>
          </a:p>
        </p:txBody>
      </p:sp>
      <p:sp>
        <p:nvSpPr>
          <p:cNvPr id="21" name="Прямоугольник 20">
            <a:extLst>
              <a:ext uri="{FF2B5EF4-FFF2-40B4-BE49-F238E27FC236}">
                <a16:creationId xmlns:a16="http://schemas.microsoft.com/office/drawing/2014/main" id="{657F0BD6-6939-4827-BE63-AF698716B8B9}"/>
              </a:ext>
            </a:extLst>
          </p:cNvPr>
          <p:cNvSpPr/>
          <p:nvPr/>
        </p:nvSpPr>
        <p:spPr>
          <a:xfrm>
            <a:off x="46534" y="1239680"/>
            <a:ext cx="12071870" cy="4671022"/>
          </a:xfrm>
          <a:prstGeom prst="rect">
            <a:avLst/>
          </a:prstGeom>
          <a:noFill/>
        </p:spPr>
        <p:txBody>
          <a:bodyPr wrap="square">
            <a:noAutofit/>
          </a:bodyPr>
          <a:lstStyle/>
          <a:p>
            <a:pPr marL="171450" indent="-171450" algn="just" rtl="0">
              <a:lnSpc>
                <a:spcPct val="110000"/>
              </a:lnSpc>
              <a:spcAft>
                <a:spcPts val="1000"/>
              </a:spcAft>
              <a:buClr>
                <a:schemeClr val="tx1"/>
              </a:buClr>
              <a:buFont typeface="Wingdings" panose="05000000000000000000" pitchFamily="2" charset="2"/>
              <a:buChar char="Ø"/>
            </a:pPr>
            <a:r>
              <a:rPr lang="kk" sz="1800" b="0" i="0" u="none" strike="noStrike">
                <a:latin typeface="Roboto Light"/>
                <a:cs typeface="Arial"/>
              </a:rPr>
              <a:t>2025 жылдың 1-жартыжылдығында Қоғам 72 мұнай компаниясына мұнай тасымалдау бойынша қызметтер көрсетті.</a:t>
            </a:r>
          </a:p>
          <a:p>
            <a:pPr marL="171450" indent="-171450" algn="just" rtl="0">
              <a:lnSpc>
                <a:spcPct val="110000"/>
              </a:lnSpc>
              <a:spcAft>
                <a:spcPts val="1000"/>
              </a:spcAft>
              <a:buClr>
                <a:schemeClr val="tx1"/>
              </a:buClr>
              <a:buFont typeface="Wingdings" panose="05000000000000000000" pitchFamily="2" charset="2"/>
              <a:buChar char="Ø"/>
            </a:pPr>
            <a:r>
              <a:rPr lang="kk" sz="1800" b="0" i="0" u="none" strike="noStrike">
                <a:latin typeface="Roboto Light"/>
                <a:cs typeface="Arial"/>
              </a:rPr>
              <a:t>ҚР "Табиғи монополиялар туралы" заңына сәйкес барлық тұтынушыларға тең қолжетімділік шарттары қамтамасыз етіледі.</a:t>
            </a:r>
          </a:p>
          <a:p>
            <a:pPr marL="171450" indent="-171450" algn="just" rtl="0">
              <a:lnSpc>
                <a:spcPct val="110000"/>
              </a:lnSpc>
              <a:spcAft>
                <a:spcPts val="1000"/>
              </a:spcAft>
              <a:buClr>
                <a:schemeClr val="tx1"/>
              </a:buClr>
              <a:buFont typeface="Wingdings" panose="05000000000000000000" pitchFamily="2" charset="2"/>
              <a:buChar char="Ø"/>
            </a:pPr>
            <a:r>
              <a:rPr lang="kk" sz="1800" b="0" i="0" u="none" strike="noStrike">
                <a:latin typeface="Roboto Light"/>
                <a:cs typeface="Arial"/>
              </a:rPr>
              <a:t>ISO 9001 "Сапа менеджменті жүйесі. Талаптар" халықаралық стандартына сәйкес Қоғамда енгізілген сапа менеджменті жүйесі шеңберінде жыл сайын көрсетілетін қызметтердің сапасын жақсарту бойынша жұмыстар жүргізіледі. Қоғам қызметтерінің сапасын бағалаудың негізгі өлшемшарттарының бірі - олармен кері байланыс орнату арқылы тұтынушылардың қанағаттану дәрежесін анықтау</a:t>
            </a:r>
          </a:p>
          <a:p>
            <a:pPr marL="171450" indent="-171450" algn="just" rtl="0">
              <a:lnSpc>
                <a:spcPct val="110000"/>
              </a:lnSpc>
              <a:spcAft>
                <a:spcPts val="1000"/>
              </a:spcAft>
              <a:buClr>
                <a:schemeClr val="tx1"/>
              </a:buClr>
              <a:buFont typeface="Wingdings" panose="05000000000000000000" pitchFamily="2" charset="2"/>
              <a:buChar char="Ø"/>
            </a:pPr>
            <a:r>
              <a:rPr lang="kk" sz="1800" b="0" i="0" u="none" strike="noStrike">
                <a:latin typeface="Roboto Light"/>
                <a:cs typeface="Arial"/>
              </a:rPr>
              <a:t>2025 жылдың 1-жартыжылдығында Қоғам мұнайдың жоспарланған көлемін тасымалдауды орындады.</a:t>
            </a:r>
          </a:p>
          <a:p>
            <a:pPr marL="171450" indent="-171450" algn="just" rtl="0">
              <a:lnSpc>
                <a:spcPct val="110000"/>
              </a:lnSpc>
              <a:spcAft>
                <a:spcPts val="1000"/>
              </a:spcAft>
              <a:buClr>
                <a:schemeClr val="tx1"/>
              </a:buClr>
              <a:buFont typeface="Wingdings" panose="05000000000000000000" pitchFamily="2" charset="2"/>
              <a:buChar char="Ø"/>
            </a:pPr>
            <a:r>
              <a:rPr lang="kk" sz="1800" b="0" i="0" u="none" strike="noStrike">
                <a:latin typeface="Roboto Light"/>
                <a:cs typeface="Arial"/>
              </a:rPr>
              <a:t>Магистральдық мұнай құбырлары объектілері мен ММҚ жұмысының сенімділігі, қауіпсіздігі және апатсыз жұмыс істеуі қамтамасыз етілді</a:t>
            </a:r>
          </a:p>
          <a:p>
            <a:pPr marL="171450" indent="-171450" algn="just">
              <a:lnSpc>
                <a:spcPct val="110000"/>
              </a:lnSpc>
              <a:spcAft>
                <a:spcPts val="1000"/>
              </a:spcAft>
              <a:buClr>
                <a:schemeClr val="tx1"/>
              </a:buClr>
              <a:buFont typeface="Wingdings" panose="05000000000000000000" pitchFamily="2" charset="2"/>
              <a:buChar char="Ø"/>
            </a:pPr>
            <a:endParaRPr lang="ru-RU" altLang="ru-RU">
              <a:latin typeface="Arial" panose="020B0604020202020204" pitchFamily="34" charset="0"/>
              <a:cs typeface="Arial" panose="020B0604020202020204" pitchFamily="34" charset="0"/>
            </a:endParaRPr>
          </a:p>
        </p:txBody>
      </p:sp>
      <p:sp>
        <p:nvSpPr>
          <p:cNvPr id="2" name="Прямоугольник 1">
            <a:extLst>
              <a:ext uri="{FF2B5EF4-FFF2-40B4-BE49-F238E27FC236}">
                <a16:creationId xmlns:a16="http://schemas.microsoft.com/office/drawing/2014/main" id="{B6D49A74-8818-4F5B-9B36-18C043365BF1}"/>
              </a:ext>
            </a:extLst>
          </p:cNvPr>
          <p:cNvSpPr/>
          <p:nvPr/>
        </p:nvSpPr>
        <p:spPr>
          <a:xfrm>
            <a:off x="262558" y="6002948"/>
            <a:ext cx="11161240" cy="523220"/>
          </a:xfrm>
          <a:prstGeom prst="rect">
            <a:avLst/>
          </a:prstGeom>
        </p:spPr>
        <p:txBody>
          <a:bodyPr wrap="square">
            <a:noAutofit/>
          </a:bodyPr>
          <a:lstStyle/>
          <a:p>
            <a:pPr rtl="0"/>
            <a:r>
              <a:rPr lang="kk" sz="1400" b="0" i="1" u="none" strike="noStrike">
                <a:latin typeface="Arial"/>
                <a:cs typeface="Arial"/>
              </a:rPr>
              <a:t>Реттелетін қызметтердің сапасы мен сенімділігінің және қоғам үшін қызмет тиімділігінің көрсеткіштерін уәкілетті орган бекіткен жоқ</a:t>
            </a:r>
            <a:endParaRPr lang="ru-KZ" sz="1400" i="1">
              <a:latin typeface="Arial" panose="020B0604020202020204" pitchFamily="34" charset="0"/>
              <a:cs typeface="Arial" panose="020B0604020202020204" pitchFamily="34" charset="0"/>
            </a:endParaRPr>
          </a:p>
        </p:txBody>
      </p:sp>
      <p:sp>
        <p:nvSpPr>
          <p:cNvPr id="10" name="Прямоугольник 9">
            <a:extLst>
              <a:ext uri="{FF2B5EF4-FFF2-40B4-BE49-F238E27FC236}">
                <a16:creationId xmlns:a16="http://schemas.microsoft.com/office/drawing/2014/main" id="{5BA8CCDC-FF13-482D-8B01-9605F1C9668D}"/>
              </a:ext>
            </a:extLst>
          </p:cNvPr>
          <p:cNvSpPr/>
          <p:nvPr/>
        </p:nvSpPr>
        <p:spPr>
          <a:xfrm>
            <a:off x="-1" y="-1"/>
            <a:ext cx="12190413" cy="981148"/>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tIns="72000" rtlCol="0" anchor="t">
            <a:noAutofit/>
          </a:bodyPr>
          <a:lstStyle/>
          <a:p>
            <a:pPr algn="l" rtl="0"/>
            <a:r>
              <a:rPr lang="kk" sz="1800" b="0" i="0" u="none" strike="noStrike" dirty="0">
                <a:solidFill>
                  <a:srgbClr val="FFFFFF"/>
                </a:solidFill>
                <a:effectLst>
                  <a:outerShdw blurRad="38100" dist="38100" dir="2700000" algn="tl">
                    <a:srgbClr val="000000">
                      <a:alpha val="43137"/>
                    </a:srgbClr>
                  </a:outerShdw>
                </a:effectLst>
                <a:latin typeface="Arial"/>
                <a:cs typeface="Arial"/>
              </a:rPr>
              <a:t> Реттеліп көрсетілетін қызметтердің сапа және сенімділік көрсеткіштерін сақтау және </a:t>
            </a:r>
          </a:p>
          <a:p>
            <a:pPr algn="l" rtl="0"/>
            <a:r>
              <a:rPr lang="kk" sz="1800" b="0" i="0" u="none" strike="noStrike" dirty="0">
                <a:solidFill>
                  <a:srgbClr val="FFFFFF"/>
                </a:solidFill>
                <a:effectLst>
                  <a:outerShdw blurRad="38100" dist="38100" dir="2700000" algn="tl">
                    <a:srgbClr val="000000">
                      <a:alpha val="43137"/>
                    </a:srgbClr>
                  </a:outerShdw>
                </a:effectLst>
                <a:latin typeface="Arial"/>
                <a:cs typeface="Arial"/>
              </a:rPr>
              <a:t>қызмет тиімділігінің көрсеткіштеріне қол жеткізу. Қоғамның тұтынушылармен жүргізетін </a:t>
            </a:r>
          </a:p>
          <a:p>
            <a:pPr algn="l" rtl="0"/>
            <a:r>
              <a:rPr lang="kk" sz="1800" b="0" i="0" u="none" strike="noStrike" dirty="0">
                <a:solidFill>
                  <a:srgbClr val="FFFFFF"/>
                </a:solidFill>
                <a:effectLst>
                  <a:outerShdw blurRad="38100" dist="38100" dir="2700000" algn="tl">
                    <a:srgbClr val="000000">
                      <a:alpha val="43137"/>
                    </a:srgbClr>
                  </a:outerShdw>
                </a:effectLst>
                <a:latin typeface="Arial"/>
                <a:cs typeface="Arial"/>
              </a:rPr>
              <a:t>жұмысы. Реттеліп көрсетілетін қызметтерді ұсыну сапасы.</a:t>
            </a:r>
            <a:endParaRPr kumimoji="0" lang="ru-RU" sz="1550" b="1" i="0" u="none" strike="noStrike" kern="1200" cap="none" spc="0" normalizeH="0" baseline="0" noProof="0" dirty="0">
              <a:ln>
                <a:noFill/>
              </a:ln>
              <a:solidFill>
                <a:prstClr val="white"/>
              </a:solidFill>
              <a:effectLst/>
              <a:uLnTx/>
              <a:uFillTx/>
              <a:latin typeface="Roboto Light"/>
              <a:ea typeface="+mn-ea"/>
              <a:cs typeface="Arial" panose="020B0604020202020204" pitchFamily="34" charset="0"/>
            </a:endParaRPr>
          </a:p>
        </p:txBody>
      </p:sp>
      <p:pic>
        <p:nvPicPr>
          <p:cNvPr id="11" name="Рисунок 10">
            <a:extLst>
              <a:ext uri="{FF2B5EF4-FFF2-40B4-BE49-F238E27FC236}">
                <a16:creationId xmlns:a16="http://schemas.microsoft.com/office/drawing/2014/main" id="{EAA81DC0-4865-4ECD-A414-62C73BED5C35}"/>
              </a:ext>
            </a:extLst>
          </p:cNvPr>
          <p:cNvPicPr>
            <a:picLocks noChangeAspect="1"/>
          </p:cNvPicPr>
          <p:nvPr/>
        </p:nvPicPr>
        <p:blipFill>
          <a:blip r:embed="rId4"/>
          <a:stretch>
            <a:fillRect/>
          </a:stretch>
        </p:blipFill>
        <p:spPr>
          <a:xfrm>
            <a:off x="10288936" y="246417"/>
            <a:ext cx="1782934" cy="414805"/>
          </a:xfrm>
          <a:prstGeom prst="rect">
            <a:avLst/>
          </a:prstGeom>
        </p:spPr>
      </p:pic>
    </p:spTree>
    <p:extLst>
      <p:ext uri="{BB962C8B-B14F-4D97-AF65-F5344CB8AC3E}">
        <p14:creationId xmlns:p14="http://schemas.microsoft.com/office/powerpoint/2010/main" val="2733014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3"/>
          <p:cNvSpPr txBox="1"/>
          <p:nvPr/>
        </p:nvSpPr>
        <p:spPr>
          <a:xfrm>
            <a:off x="1" y="1"/>
            <a:ext cx="8904288" cy="450404"/>
          </a:xfrm>
          <a:prstGeom prst="rect">
            <a:avLst/>
          </a:prstGeom>
        </p:spPr>
        <p:txBody>
          <a:bodyPr vert="horz" lIns="91471" tIns="45735" rIns="91471" bIns="4573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rtl="0"/>
            <a:r>
              <a:rPr lang="kk" sz="1600" b="1" i="0" u="none" strike="noStrike">
                <a:solidFill>
                  <a:srgbClr val="FFFFFF"/>
                </a:solidFill>
                <a:latin typeface="Arial"/>
                <a:cs typeface="Arial"/>
              </a:rPr>
              <a:t> 2024 жылдың негізгі оқиғалары және 2025 жылға арналған жоспарлар</a:t>
            </a:r>
          </a:p>
        </p:txBody>
      </p:sp>
      <p:sp>
        <p:nvSpPr>
          <p:cNvPr id="12" name="Подзаголовок 2"/>
          <p:cNvSpPr txBox="1"/>
          <p:nvPr/>
        </p:nvSpPr>
        <p:spPr>
          <a:xfrm>
            <a:off x="1719139" y="1809028"/>
            <a:ext cx="6585055" cy="648306"/>
          </a:xfrm>
          <a:prstGeom prst="rect">
            <a:avLst/>
          </a:prstGeom>
        </p:spPr>
        <p:txBody>
          <a:bodyPr vert="horz" lIns="68579" tIns="34290" rIns="68579" bIns="34290" rtlCol="0">
            <a:noAutofit/>
          </a:bodyPr>
          <a:lstStyle>
            <a:lvl1pPr marL="342856" indent="-342856" algn="l" defTabSz="914284"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856" indent="-285713" algn="l" defTabSz="914284"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854" indent="-228571" algn="l" defTabSz="914284"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99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13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278"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420"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56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70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endParaRPr lang="ru-RU" sz="1425">
              <a:latin typeface="Arial" panose="020B0604020202020204" pitchFamily="34" charset="0"/>
              <a:cs typeface="Arial" panose="020B0604020202020204" pitchFamily="34" charset="0"/>
            </a:endParaRPr>
          </a:p>
        </p:txBody>
      </p:sp>
      <p:sp>
        <p:nvSpPr>
          <p:cNvPr id="13" name="Прямоугольник 12"/>
          <p:cNvSpPr/>
          <p:nvPr/>
        </p:nvSpPr>
        <p:spPr>
          <a:xfrm>
            <a:off x="609393" y="1465963"/>
            <a:ext cx="1525373" cy="294632"/>
          </a:xfrm>
          <a:prstGeom prst="rect">
            <a:avLst/>
          </a:prstGeom>
        </p:spPr>
        <p:txBody>
          <a:bodyPr wrap="square">
            <a:noAutofit/>
          </a:bodyPr>
          <a:lstStyle/>
          <a:p>
            <a:pPr algn="just">
              <a:lnSpc>
                <a:spcPct val="150000"/>
              </a:lnSpc>
              <a:spcAft>
                <a:spcPts val="800"/>
              </a:spcAft>
            </a:pPr>
            <a:endParaRPr lang="ru-RU" sz="1000">
              <a:latin typeface="Roboto Light"/>
              <a:ea typeface="Calibri" panose="020F0502020204030204" pitchFamily="34" charset="0"/>
              <a:cs typeface="Arial" panose="020B0604020202020204" pitchFamily="34" charset="0"/>
            </a:endParaRPr>
          </a:p>
        </p:txBody>
      </p:sp>
      <p:sp>
        <p:nvSpPr>
          <p:cNvPr id="16" name="TextBox 15"/>
          <p:cNvSpPr txBox="1"/>
          <p:nvPr/>
        </p:nvSpPr>
        <p:spPr>
          <a:xfrm>
            <a:off x="11542713" y="6526138"/>
            <a:ext cx="647700" cy="523220"/>
          </a:xfrm>
          <a:prstGeom prst="rect">
            <a:avLst/>
          </a:prstGeom>
          <a:noFill/>
        </p:spPr>
        <p:txBody>
          <a:bodyPr wrap="square" rtlCol="0">
            <a:noAutofit/>
          </a:bodyPr>
          <a:lstStyle/>
          <a:p>
            <a:pPr algn="ctr" rtl="0"/>
            <a:r>
              <a:rPr lang="kk" sz="1400" b="1" i="0" u="none" strike="noStrike" spc="-150">
                <a:solidFill>
                  <a:srgbClr val="FFFFFF"/>
                </a:solidFill>
                <a:latin typeface="Arial"/>
                <a:cs typeface="Arial"/>
              </a:rPr>
              <a:t>№ </a:t>
            </a:r>
            <a:r>
              <a:rPr lang="kk" sz="1400" b="1" i="0" u="none" strike="noStrike" spc="-150">
                <a:solidFill>
                  <a:srgbClr val="4472C4"/>
                </a:solidFill>
                <a:latin typeface="Arial"/>
                <a:cs typeface="Arial"/>
              </a:rPr>
              <a:t>24</a:t>
            </a:r>
            <a:endParaRPr lang="en-US" sz="1400" b="1" spc="-150">
              <a:solidFill>
                <a:srgbClr val="4472C4"/>
              </a:solidFill>
              <a:latin typeface="Arial" panose="020B0604020202020204" pitchFamily="34" charset="0"/>
              <a:cs typeface="Arial" panose="020B0604020202020204" pitchFamily="34" charset="0"/>
            </a:endParaRPr>
          </a:p>
          <a:p>
            <a:pPr algn="ctr"/>
            <a:endParaRPr lang="ru-RU" sz="1400" b="1" spc="-150">
              <a:solidFill>
                <a:schemeClr val="bg1"/>
              </a:solidFill>
              <a:latin typeface="Arial" panose="020B0604020202020204" pitchFamily="34" charset="0"/>
              <a:cs typeface="Arial" panose="020B0604020202020204" pitchFamily="34" charset="0"/>
            </a:endParaRPr>
          </a:p>
        </p:txBody>
      </p:sp>
      <p:pic>
        <p:nvPicPr>
          <p:cNvPr id="17" name="Рисунок 16"/>
          <p:cNvPicPr>
            <a:picLocks noChangeAspect="1"/>
          </p:cNvPicPr>
          <p:nvPr/>
        </p:nvPicPr>
        <p:blipFill>
          <a:blip r:embed="rId3" cstate="print">
            <a:extLst>
              <a:ext uri="{28A0092B-C50C-407E-A947-70E740481C1C}">
                <a14:useLocalDpi xmlns:a14="http://schemas.microsoft.com/office/drawing/2010/main" val="0"/>
              </a:ext>
            </a:extLst>
          </a:blip>
          <a:srcRect l="12612" t="30428" b="22457"/>
          <a:stretch>
            <a:fillRect/>
          </a:stretch>
        </p:blipFill>
        <p:spPr>
          <a:xfrm>
            <a:off x="9937102" y="-98598"/>
            <a:ext cx="2494808" cy="918249"/>
          </a:xfrm>
          <a:prstGeom prst="rect">
            <a:avLst/>
          </a:prstGeom>
        </p:spPr>
      </p:pic>
      <p:graphicFrame>
        <p:nvGraphicFramePr>
          <p:cNvPr id="19" name="Таблица 18"/>
          <p:cNvGraphicFramePr>
            <a:graphicFrameLocks noGrp="1"/>
          </p:cNvGraphicFramePr>
          <p:nvPr>
            <p:extLst>
              <p:ext uri="{D42A27DB-BD31-4B8C-83A1-F6EECF244321}">
                <p14:modId xmlns:p14="http://schemas.microsoft.com/office/powerpoint/2010/main" val="1641135322"/>
              </p:ext>
            </p:extLst>
          </p:nvPr>
        </p:nvGraphicFramePr>
        <p:xfrm>
          <a:off x="141784" y="779181"/>
          <a:ext cx="11858078" cy="5808793"/>
        </p:xfrm>
        <a:graphic>
          <a:graphicData uri="http://schemas.openxmlformats.org/drawingml/2006/table">
            <a:tbl>
              <a:tblPr firstRow="1" bandRow="1">
                <a:tableStyleId>{5C22544A-7EE6-4342-B048-85BDC9FD1C3A}</a:tableStyleId>
              </a:tblPr>
              <a:tblGrid>
                <a:gridCol w="5929039">
                  <a:extLst>
                    <a:ext uri="{9D8B030D-6E8A-4147-A177-3AD203B41FA5}">
                      <a16:colId xmlns:a16="http://schemas.microsoft.com/office/drawing/2014/main" val="96099379"/>
                    </a:ext>
                  </a:extLst>
                </a:gridCol>
                <a:gridCol w="5929039">
                  <a:extLst>
                    <a:ext uri="{9D8B030D-6E8A-4147-A177-3AD203B41FA5}">
                      <a16:colId xmlns:a16="http://schemas.microsoft.com/office/drawing/2014/main" val="3098179918"/>
                    </a:ext>
                  </a:extLst>
                </a:gridCol>
              </a:tblGrid>
              <a:tr h="256647">
                <a:tc>
                  <a:txBody>
                    <a:bodyPr/>
                    <a:lstStyle/>
                    <a:p>
                      <a:pPr marL="0" marR="0" lvl="0" indent="0" algn="ctr" defTabSz="1219170" rtl="0" eaLnBrk="1" fontAlgn="auto" latinLnBrk="0" hangingPunct="1">
                        <a:lnSpc>
                          <a:spcPct val="100000"/>
                        </a:lnSpc>
                        <a:spcBef>
                          <a:spcPct val="0"/>
                        </a:spcBef>
                        <a:spcAft>
                          <a:spcPct val="0"/>
                        </a:spcAft>
                        <a:buClrTx/>
                        <a:buSzTx/>
                        <a:buFontTx/>
                        <a:buNone/>
                        <a:defRPr/>
                      </a:pPr>
                      <a:r>
                        <a:rPr lang="kk" sz="1400" b="1" i="0" u="none" strike="noStrike">
                          <a:solidFill>
                            <a:srgbClr val="FFFFFF"/>
                          </a:solidFill>
                          <a:latin typeface="Arial"/>
                          <a:cs typeface="Arial"/>
                        </a:rPr>
                        <a:t>2025 жылғы 1-жартыжылдықтағы негізгі оқиғалар</a:t>
                      </a:r>
                      <a:endParaRPr lang="ru-RU" sz="140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472C4"/>
                    </a:solidFill>
                  </a:tcPr>
                </a:tc>
                <a:tc>
                  <a:txBody>
                    <a:bodyPr/>
                    <a:lstStyle/>
                    <a:p>
                      <a:pPr algn="ctr" rtl="0"/>
                      <a:r>
                        <a:rPr lang="kk" sz="1400" b="1" i="0" u="none" strike="noStrike">
                          <a:solidFill>
                            <a:srgbClr val="FFFFFF"/>
                          </a:solidFill>
                          <a:latin typeface="Arial"/>
                          <a:cs typeface="Arial"/>
                        </a:rPr>
                        <a:t>2025 жылдың 2-жартыжылдығына арналған жоспарлар</a:t>
                      </a:r>
                      <a:endParaRPr lang="ru-RU" sz="140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472C4"/>
                    </a:solidFill>
                  </a:tcPr>
                </a:tc>
                <a:extLst>
                  <a:ext uri="{0D108BD9-81ED-4DB2-BD59-A6C34878D82A}">
                    <a16:rowId xmlns:a16="http://schemas.microsoft.com/office/drawing/2014/main" val="1606029875"/>
                  </a:ext>
                </a:extLst>
              </a:tr>
              <a:tr h="5503993">
                <a:tc>
                  <a:txBody>
                    <a:bodyPr/>
                    <a:lstStyle/>
                    <a:p>
                      <a:pPr marL="171450" marR="0" lvl="0" indent="-171450" algn="just" defTabSz="914400" rtl="0" eaLnBrk="1" fontAlgn="auto" latinLnBrk="0" hangingPunct="1">
                        <a:lnSpc>
                          <a:spcPct val="114000"/>
                        </a:lnSpc>
                        <a:spcBef>
                          <a:spcPct val="0"/>
                        </a:spcBef>
                        <a:spcAft>
                          <a:spcPct val="0"/>
                        </a:spcAft>
                        <a:buClr>
                          <a:schemeClr val="tx1"/>
                        </a:buClr>
                        <a:buSzTx/>
                        <a:buFont typeface="Wingdings" panose="05000000000000000000" pitchFamily="2" charset="2"/>
                        <a:buChar char="Ø"/>
                        <a:defRPr/>
                      </a:pPr>
                      <a:r>
                        <a:rPr lang="kk" sz="1100" b="0" i="0" u="none" strike="noStrike" kern="1200" dirty="0">
                          <a:solidFill>
                            <a:srgbClr val="000000"/>
                          </a:solidFill>
                          <a:latin typeface="Arial"/>
                          <a:ea typeface="+mn-ea"/>
                          <a:cs typeface="Arial"/>
                        </a:rPr>
                        <a:t>Fitch Ratings халықаралық рейтингтік агенттігі "ҚазТрансОйл" АҚ эмитентінің ұзақ мерзімді дефолт рейтингін "BBB" деңгейінде растады, болжам "Тұрақты". </a:t>
                      </a:r>
                    </a:p>
                    <a:p>
                      <a:pPr marL="0" marR="0" lvl="0" indent="0" algn="just" defTabSz="914400" rtl="0" eaLnBrk="1" fontAlgn="auto" latinLnBrk="0" hangingPunct="1">
                        <a:lnSpc>
                          <a:spcPct val="114000"/>
                        </a:lnSpc>
                        <a:spcBef>
                          <a:spcPct val="0"/>
                        </a:spcBef>
                        <a:spcAft>
                          <a:spcPct val="0"/>
                        </a:spcAft>
                        <a:buClr>
                          <a:schemeClr val="tx1"/>
                        </a:buClr>
                        <a:buSzTx/>
                        <a:buFont typeface="Wingdings" panose="05000000000000000000" pitchFamily="2" charset="2"/>
                        <a:buNone/>
                        <a:defRPr/>
                      </a:pPr>
                      <a:endParaRPr lang="ru-RU" sz="1100" kern="1200" dirty="0">
                        <a:solidFill>
                          <a:schemeClr val="dk1"/>
                        </a:solidFill>
                        <a:effectLst/>
                        <a:latin typeface="Arial" panose="020B0604020202020204" pitchFamily="34" charset="0"/>
                        <a:ea typeface="+mn-ea"/>
                        <a:cs typeface="Arial" panose="020B0604020202020204" pitchFamily="34" charset="0"/>
                      </a:endParaRPr>
                    </a:p>
                    <a:p>
                      <a:pPr marL="171450" marR="0" lvl="0" indent="-171450" algn="just" defTabSz="914400" rtl="0" eaLnBrk="1" fontAlgn="auto" latinLnBrk="0" hangingPunct="1">
                        <a:lnSpc>
                          <a:spcPct val="114000"/>
                        </a:lnSpc>
                        <a:spcBef>
                          <a:spcPct val="0"/>
                        </a:spcBef>
                        <a:spcAft>
                          <a:spcPct val="0"/>
                        </a:spcAft>
                        <a:buClr>
                          <a:schemeClr val="tx1"/>
                        </a:buClr>
                        <a:buSzTx/>
                        <a:buFont typeface="Wingdings" panose="05000000000000000000" pitchFamily="2" charset="2"/>
                        <a:buChar char="Ø"/>
                        <a:defRPr/>
                      </a:pPr>
                      <a:r>
                        <a:rPr lang="kk" sz="1100" b="0" i="0" u="none" strike="noStrike" kern="1200" dirty="0">
                          <a:solidFill>
                            <a:srgbClr val="000000"/>
                          </a:solidFill>
                          <a:latin typeface="Arial"/>
                          <a:ea typeface="+mn-ea"/>
                          <a:cs typeface="Arial"/>
                        </a:rPr>
                        <a:t>2025 жылғы 1 маусымынан бастап Қазақстан Республикасы Ұлттық экономика министрлігі Табиғи монополияларды реттеу комитетінің бұйрығымен бірыңғай маршруттау жөніндегі операторлық қызметке 1 тонна үшін 4,02 теңге мөлшеріндегі тарифті бекітті (ҚҚС-сыз). </a:t>
                      </a:r>
                    </a:p>
                    <a:p>
                      <a:pPr marL="171450" marR="0" lvl="0" indent="-171450" algn="just" defTabSz="914400" rtl="0" eaLnBrk="1" fontAlgn="auto" latinLnBrk="0" hangingPunct="1">
                        <a:lnSpc>
                          <a:spcPct val="114000"/>
                        </a:lnSpc>
                        <a:spcBef>
                          <a:spcPct val="0"/>
                        </a:spcBef>
                        <a:spcAft>
                          <a:spcPct val="0"/>
                        </a:spcAft>
                        <a:buClr>
                          <a:schemeClr val="tx1"/>
                        </a:buClr>
                        <a:buSzTx/>
                        <a:buFont typeface="Wingdings" panose="05000000000000000000" pitchFamily="2" charset="2"/>
                        <a:buChar char="Ø"/>
                        <a:defRPr/>
                      </a:pPr>
                      <a:endParaRPr lang="ru-RU" sz="1100" kern="1200" dirty="0">
                        <a:solidFill>
                          <a:schemeClr val="dk1"/>
                        </a:solidFill>
                        <a:effectLst/>
                        <a:highlight>
                          <a:srgbClr val="FFFFFF"/>
                        </a:highlight>
                        <a:latin typeface="Arial" panose="020B0604020202020204" pitchFamily="34" charset="0"/>
                        <a:ea typeface="+mn-ea"/>
                        <a:cs typeface="Arial" panose="020B0604020202020204" pitchFamily="34" charset="0"/>
                      </a:endParaRPr>
                    </a:p>
                    <a:p>
                      <a:pPr marL="171450" marR="0" lvl="0" indent="-171450" algn="just" defTabSz="914400" rtl="0" eaLnBrk="1" fontAlgn="auto" latinLnBrk="0" hangingPunct="1">
                        <a:lnSpc>
                          <a:spcPct val="114000"/>
                        </a:lnSpc>
                        <a:spcBef>
                          <a:spcPct val="0"/>
                        </a:spcBef>
                        <a:spcAft>
                          <a:spcPct val="0"/>
                        </a:spcAft>
                        <a:buClr>
                          <a:schemeClr val="tx1"/>
                        </a:buClr>
                        <a:buSzTx/>
                        <a:buFont typeface="Wingdings" panose="05000000000000000000" pitchFamily="2" charset="2"/>
                        <a:buChar char="Ø"/>
                        <a:defRPr/>
                      </a:pPr>
                      <a:r>
                        <a:rPr lang="kk" sz="1100" b="0" i="0" u="none" strike="noStrike" kern="1200" dirty="0">
                          <a:solidFill>
                            <a:srgbClr val="000000"/>
                          </a:solidFill>
                          <a:latin typeface="Arial"/>
                          <a:ea typeface="+mn-ea"/>
                          <a:cs typeface="Arial"/>
                        </a:rPr>
                        <a:t>"Қазақстан-Қытай Құбыры" ЖШС және "МұнайТас" Солтүстік-Батыс құбыр компаниясы" ЖШС-пен мұнай тасымалдау бойынша қызметтер көрсетуге шарттар жасалды, оның шеңберінде "ҚазТрансОйл" АҚ жүк жөнелтушілердің атынан, есебінен және тапсырмасы бойынша әрекет етеді.</a:t>
                      </a:r>
                      <a:endParaRPr lang="ru-RU" sz="1100" kern="1200" dirty="0">
                        <a:solidFill>
                          <a:schemeClr val="dk1"/>
                        </a:solidFill>
                        <a:effectLst/>
                        <a:highlight>
                          <a:srgbClr val="FFFFFF"/>
                        </a:highlight>
                        <a:latin typeface="Arial" panose="020B0604020202020204" pitchFamily="34" charset="0"/>
                        <a:ea typeface="+mn-ea"/>
                        <a:cs typeface="Arial" panose="020B0604020202020204" pitchFamily="34" charset="0"/>
                      </a:endParaRPr>
                    </a:p>
                    <a:p>
                      <a:pPr marL="171450" marR="0" lvl="0" indent="-171450" algn="just" defTabSz="914400" rtl="0" eaLnBrk="1" fontAlgn="auto" latinLnBrk="0" hangingPunct="1">
                        <a:lnSpc>
                          <a:spcPct val="114000"/>
                        </a:lnSpc>
                        <a:spcBef>
                          <a:spcPct val="0"/>
                        </a:spcBef>
                        <a:spcAft>
                          <a:spcPct val="0"/>
                        </a:spcAft>
                        <a:buClr>
                          <a:schemeClr val="tx1"/>
                        </a:buClr>
                        <a:buSzTx/>
                        <a:buFont typeface="Wingdings" panose="05000000000000000000" pitchFamily="2" charset="2"/>
                        <a:buChar char="Ø"/>
                        <a:defRPr/>
                      </a:pPr>
                      <a:endParaRPr lang="ru-RU" sz="1200" kern="1200" dirty="0">
                        <a:solidFill>
                          <a:schemeClr val="dk1"/>
                        </a:solidFill>
                        <a:effectLst/>
                        <a:highlight>
                          <a:srgbClr val="FFFFFF"/>
                        </a:highlight>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1450" marR="0" lvl="0" indent="-171450" algn="just" defTabSz="914400" rtl="0" eaLnBrk="1" fontAlgn="auto" latinLnBrk="0" hangingPunct="1">
                        <a:lnSpc>
                          <a:spcPct val="114000"/>
                        </a:lnSpc>
                        <a:spcBef>
                          <a:spcPct val="0"/>
                        </a:spcBef>
                        <a:spcAft>
                          <a:spcPct val="0"/>
                        </a:spcAft>
                        <a:buClr>
                          <a:schemeClr val="tx1"/>
                        </a:buClr>
                        <a:buSzTx/>
                        <a:buFont typeface="Wingdings" panose="05000000000000000000" pitchFamily="2" charset="2"/>
                        <a:buChar char="Ø"/>
                        <a:defRPr/>
                      </a:pPr>
                      <a:r>
                        <a:rPr lang="kk" sz="1100" b="0" i="0" u="none" strike="noStrike" kern="1200" dirty="0">
                          <a:solidFill>
                            <a:srgbClr val="000000"/>
                          </a:solidFill>
                          <a:highlight>
                            <a:srgbClr val="FFFFFF"/>
                          </a:highlight>
                          <a:latin typeface="Arial"/>
                          <a:ea typeface="+mn-ea"/>
                          <a:cs typeface="Arial"/>
                        </a:rPr>
                        <a:t>Мұнайды сапалы, сенімді, үздіксіз және жоғары тиімді тасымалдауды қамтамасыз ету</a:t>
                      </a:r>
                    </a:p>
                    <a:p>
                      <a:pPr marL="171450" marR="0" lvl="0" indent="-171450" algn="just" defTabSz="914400" rtl="0" eaLnBrk="1" fontAlgn="auto" latinLnBrk="0" hangingPunct="1">
                        <a:lnSpc>
                          <a:spcPct val="114000"/>
                        </a:lnSpc>
                        <a:spcBef>
                          <a:spcPct val="0"/>
                        </a:spcBef>
                        <a:spcAft>
                          <a:spcPct val="0"/>
                        </a:spcAft>
                        <a:buClr>
                          <a:schemeClr val="tx1"/>
                        </a:buClr>
                        <a:buSzTx/>
                        <a:buFont typeface="Wingdings" panose="05000000000000000000" pitchFamily="2" charset="2"/>
                        <a:buChar char="Ø"/>
                        <a:defRPr/>
                      </a:pPr>
                      <a:endParaRPr lang="ru-RU" sz="1100" kern="1200" dirty="0">
                        <a:solidFill>
                          <a:schemeClr val="tx1"/>
                        </a:solidFill>
                        <a:highlight>
                          <a:srgbClr val="FFFFFF"/>
                        </a:highlight>
                        <a:latin typeface="Arial" panose="020B0604020202020204" pitchFamily="34" charset="0"/>
                        <a:ea typeface="+mn-ea"/>
                        <a:cs typeface="Arial" panose="020B0604020202020204" pitchFamily="34" charset="0"/>
                      </a:endParaRPr>
                    </a:p>
                    <a:p>
                      <a:pPr marL="171450" marR="0" lvl="0" indent="-171450" algn="just" defTabSz="914400" rtl="0" eaLnBrk="1" fontAlgn="auto" latinLnBrk="0" hangingPunct="1">
                        <a:lnSpc>
                          <a:spcPct val="114000"/>
                        </a:lnSpc>
                        <a:spcBef>
                          <a:spcPct val="0"/>
                        </a:spcBef>
                        <a:spcAft>
                          <a:spcPct val="0"/>
                        </a:spcAft>
                        <a:buClr>
                          <a:schemeClr val="tx1"/>
                        </a:buClr>
                        <a:buSzTx/>
                        <a:buFont typeface="Wingdings" panose="05000000000000000000" pitchFamily="2" charset="2"/>
                        <a:buChar char="Ø"/>
                        <a:defRPr/>
                      </a:pPr>
                      <a:r>
                        <a:rPr lang="kk" sz="1100" b="0" i="0" u="none" strike="noStrike" kern="1200" dirty="0">
                          <a:solidFill>
                            <a:srgbClr val="000000"/>
                          </a:solidFill>
                          <a:highlight>
                            <a:srgbClr val="FFFFFF"/>
                          </a:highlight>
                          <a:latin typeface="Arial"/>
                          <a:ea typeface="+mn-ea"/>
                          <a:cs typeface="Arial"/>
                        </a:rPr>
                        <a:t>Ресей мұнайының ҚХР бағытында жылына 10 млн тоннаға дейін транзитінің технологиялық мүмкіндігін қамтамасыз ету.</a:t>
                      </a:r>
                    </a:p>
                    <a:p>
                      <a:pPr marL="0" marR="0" lvl="0" indent="0" algn="just" defTabSz="914400" rtl="0" eaLnBrk="1" fontAlgn="auto" latinLnBrk="0" hangingPunct="1">
                        <a:lnSpc>
                          <a:spcPct val="114000"/>
                        </a:lnSpc>
                        <a:spcBef>
                          <a:spcPct val="0"/>
                        </a:spcBef>
                        <a:spcAft>
                          <a:spcPct val="0"/>
                        </a:spcAft>
                        <a:buClr>
                          <a:schemeClr val="tx1"/>
                        </a:buClr>
                        <a:buSzTx/>
                        <a:buFont typeface="Wingdings" panose="05000000000000000000" pitchFamily="2" charset="2"/>
                        <a:buNone/>
                        <a:defRPr/>
                      </a:pPr>
                      <a:r>
                        <a:rPr lang="ru-RU" sz="1100" kern="1200" dirty="0">
                          <a:solidFill>
                            <a:schemeClr val="tx1"/>
                          </a:solidFill>
                          <a:highlight>
                            <a:srgbClr val="FFFFFF"/>
                          </a:highlight>
                          <a:latin typeface="Arial" panose="020B0604020202020204" pitchFamily="34" charset="0"/>
                          <a:ea typeface="+mn-ea"/>
                          <a:cs typeface="Arial" panose="020B0604020202020204" pitchFamily="34" charset="0"/>
                        </a:rPr>
                        <a:t>	</a:t>
                      </a:r>
                    </a:p>
                    <a:p>
                      <a:pPr marL="171450" marR="0" lvl="0" indent="-171450" algn="just" defTabSz="914400" rtl="0" eaLnBrk="1" fontAlgn="auto" latinLnBrk="0" hangingPunct="1">
                        <a:lnSpc>
                          <a:spcPct val="114000"/>
                        </a:lnSpc>
                        <a:spcBef>
                          <a:spcPct val="0"/>
                        </a:spcBef>
                        <a:spcAft>
                          <a:spcPct val="0"/>
                        </a:spcAft>
                        <a:buClr>
                          <a:schemeClr val="tx1"/>
                        </a:buClr>
                        <a:buSzTx/>
                        <a:buFont typeface="Wingdings" panose="05000000000000000000" pitchFamily="2" charset="2"/>
                        <a:buChar char="Ø"/>
                        <a:defRPr/>
                      </a:pPr>
                      <a:r>
                        <a:rPr lang="kk" sz="1100" b="0" i="0" u="none" strike="noStrike" kern="1200" dirty="0">
                          <a:solidFill>
                            <a:srgbClr val="000000"/>
                          </a:solidFill>
                          <a:highlight>
                            <a:srgbClr val="FFFFFF"/>
                          </a:highlight>
                          <a:latin typeface="Arial"/>
                          <a:ea typeface="+mn-ea"/>
                          <a:cs typeface="Arial"/>
                        </a:rPr>
                        <a:t>"Теңізшевройл" ЖШС мұнайын ағызып алу, оны "Теңізшевройл" ЖШС ресурстарынан "Ақтау – Баку – Тбилиси-Джейхан" бағыты бойынша жылына 1,35 млн тонна көлемінде танкерлерге құюдың технологиялық мүмкіндігін қамтамасыз ету.</a:t>
                      </a:r>
                      <a:endParaRPr lang="en-US" sz="1100" kern="1200" dirty="0">
                        <a:solidFill>
                          <a:schemeClr val="tx1"/>
                        </a:solidFill>
                        <a:highlight>
                          <a:srgbClr val="FFFFFF"/>
                        </a:highlight>
                        <a:latin typeface="Arial" panose="020B0604020202020204" pitchFamily="34" charset="0"/>
                        <a:ea typeface="+mn-ea"/>
                        <a:cs typeface="Arial" panose="020B0604020202020204" pitchFamily="34" charset="0"/>
                      </a:endParaRPr>
                    </a:p>
                    <a:p>
                      <a:pPr marL="171450" marR="0" lvl="0" indent="-171450" algn="just" defTabSz="914400" rtl="0" eaLnBrk="1" fontAlgn="auto" latinLnBrk="0" hangingPunct="1">
                        <a:lnSpc>
                          <a:spcPct val="114000"/>
                        </a:lnSpc>
                        <a:spcBef>
                          <a:spcPct val="0"/>
                        </a:spcBef>
                        <a:spcAft>
                          <a:spcPct val="0"/>
                        </a:spcAft>
                        <a:buClr>
                          <a:schemeClr val="tx1"/>
                        </a:buClr>
                        <a:buSzTx/>
                        <a:buFont typeface="Wingdings" panose="05000000000000000000" pitchFamily="2" charset="2"/>
                        <a:buChar char="Ø"/>
                        <a:defRPr/>
                      </a:pPr>
                      <a:endParaRPr lang="ru-RU" sz="1200" kern="1200" dirty="0">
                        <a:solidFill>
                          <a:schemeClr val="tx1"/>
                        </a:solidFill>
                        <a:highlight>
                          <a:srgbClr val="FFFFFF"/>
                        </a:highlight>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58135300"/>
                  </a:ext>
                </a:extLst>
              </a:tr>
            </a:tbl>
          </a:graphicData>
        </a:graphic>
      </p:graphicFrame>
      <p:sp>
        <p:nvSpPr>
          <p:cNvPr id="11" name="Прямоугольник 10">
            <a:extLst>
              <a:ext uri="{FF2B5EF4-FFF2-40B4-BE49-F238E27FC236}">
                <a16:creationId xmlns:a16="http://schemas.microsoft.com/office/drawing/2014/main" id="{DE3DEA2B-BCEA-48EE-91EC-7E8D5C656C9F}"/>
              </a:ext>
            </a:extLst>
          </p:cNvPr>
          <p:cNvSpPr/>
          <p:nvPr/>
        </p:nvSpPr>
        <p:spPr>
          <a:xfrm>
            <a:off x="0" y="0"/>
            <a:ext cx="12190413" cy="680583"/>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tIns="72000" rtlCol="0" anchor="ctr">
            <a:noAutofit/>
          </a:bodyPr>
          <a:lstStyle/>
          <a:p>
            <a:pPr algn="l" rtl="0"/>
            <a:r>
              <a:rPr kumimoji="0" lang="kk" sz="1500" b="1" i="0" u="none" strike="noStrike" kern="1200" cap="none" spc="0" normalizeH="0" baseline="0" noProof="0" dirty="0">
                <a:ln>
                  <a:noFill/>
                </a:ln>
                <a:solidFill>
                  <a:srgbClr val="FFFFFF"/>
                </a:solidFill>
                <a:uLnTx/>
                <a:uFillTx/>
                <a:latin typeface="Roboto Light"/>
                <a:ea typeface="+mn-ea"/>
                <a:cs typeface="Arial"/>
              </a:rPr>
              <a:t> </a:t>
            </a:r>
            <a:r>
              <a:rPr lang="kk" sz="1800" b="0" i="0" u="none" strike="noStrike" dirty="0">
                <a:solidFill>
                  <a:srgbClr val="FFFFFF"/>
                </a:solidFill>
                <a:effectLst>
                  <a:outerShdw blurRad="38100" dist="38100" dir="2700000" algn="tl">
                    <a:srgbClr val="000000">
                      <a:alpha val="43137"/>
                    </a:srgbClr>
                  </a:outerShdw>
                </a:effectLst>
                <a:latin typeface="Arial"/>
                <a:cs typeface="Arial"/>
              </a:rPr>
              <a:t>2025 жылдың 1-жартыжылдығындағы негізгі</a:t>
            </a:r>
            <a:r>
              <a:rPr lang="kk" sz="2000" b="0" i="0" u="none" strike="noStrike" dirty="0">
                <a:solidFill>
                  <a:srgbClr val="FFFFFF"/>
                </a:solidFill>
                <a:effectLst>
                  <a:outerShdw blurRad="38100" dist="38100" dir="2700000" algn="tl">
                    <a:srgbClr val="000000">
                      <a:alpha val="43137"/>
                    </a:srgbClr>
                  </a:outerShdw>
                </a:effectLst>
                <a:latin typeface="Arial"/>
                <a:cs typeface="Arial"/>
              </a:rPr>
              <a:t> </a:t>
            </a:r>
            <a:r>
              <a:rPr lang="kk" sz="1800" b="0" i="0" u="none" strike="noStrike" dirty="0">
                <a:solidFill>
                  <a:srgbClr val="FFFFFF"/>
                </a:solidFill>
                <a:effectLst>
                  <a:outerShdw blurRad="38100" dist="38100" dir="2700000" algn="tl">
                    <a:srgbClr val="000000">
                      <a:alpha val="43137"/>
                    </a:srgbClr>
                  </a:outerShdw>
                </a:effectLst>
                <a:latin typeface="Arial"/>
                <a:cs typeface="Arial"/>
              </a:rPr>
              <a:t>оқиғалар</a:t>
            </a:r>
            <a:r>
              <a:rPr lang="kk" sz="2000" b="0" i="0" u="none" strike="noStrike" dirty="0">
                <a:solidFill>
                  <a:srgbClr val="FFFFFF"/>
                </a:solidFill>
                <a:effectLst>
                  <a:outerShdw blurRad="38100" dist="38100" dir="2700000" algn="tl">
                    <a:srgbClr val="000000">
                      <a:alpha val="43137"/>
                    </a:srgbClr>
                  </a:outerShdw>
                </a:effectLst>
                <a:latin typeface="Arial"/>
                <a:cs typeface="Arial"/>
              </a:rPr>
              <a:t> және 2025 жылдың </a:t>
            </a:r>
          </a:p>
          <a:p>
            <a:pPr algn="l" rtl="0"/>
            <a:r>
              <a:rPr lang="kk" b="0" i="0" u="none" strike="noStrike" dirty="0">
                <a:solidFill>
                  <a:srgbClr val="FFFFFF"/>
                </a:solidFill>
                <a:effectLst>
                  <a:outerShdw blurRad="38100" dist="38100" dir="2700000" algn="tl">
                    <a:srgbClr val="000000">
                      <a:alpha val="43137"/>
                    </a:srgbClr>
                  </a:outerShdw>
                </a:effectLst>
                <a:latin typeface="Arial"/>
                <a:cs typeface="Arial"/>
              </a:rPr>
              <a:t>2- жартыжылдығына арналған жоспарлар </a:t>
            </a:r>
            <a:endParaRPr kumimoji="0" lang="ru-RU" sz="140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oboto Light"/>
              <a:cs typeface="Arial" panose="020B0604020202020204" pitchFamily="34" charset="0"/>
            </a:endParaRPr>
          </a:p>
        </p:txBody>
      </p:sp>
      <p:pic>
        <p:nvPicPr>
          <p:cNvPr id="9" name="Рисунок 8">
            <a:extLst>
              <a:ext uri="{FF2B5EF4-FFF2-40B4-BE49-F238E27FC236}">
                <a16:creationId xmlns:a16="http://schemas.microsoft.com/office/drawing/2014/main" id="{4F509397-5E15-486B-98E2-281A860AA2FE}"/>
              </a:ext>
            </a:extLst>
          </p:cNvPr>
          <p:cNvPicPr>
            <a:picLocks noChangeAspect="1"/>
          </p:cNvPicPr>
          <p:nvPr/>
        </p:nvPicPr>
        <p:blipFill>
          <a:blip r:embed="rId4"/>
          <a:stretch>
            <a:fillRect/>
          </a:stretch>
        </p:blipFill>
        <p:spPr>
          <a:xfrm>
            <a:off x="10216928" y="123515"/>
            <a:ext cx="1782934" cy="414805"/>
          </a:xfrm>
          <a:prstGeom prst="rect">
            <a:avLst/>
          </a:prstGeom>
        </p:spPr>
      </p:pic>
    </p:spTree>
    <p:extLst>
      <p:ext uri="{BB962C8B-B14F-4D97-AF65-F5344CB8AC3E}">
        <p14:creationId xmlns:p14="http://schemas.microsoft.com/office/powerpoint/2010/main" val="4291271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5"/>
          <p:cNvSpPr txBox="1"/>
          <p:nvPr/>
        </p:nvSpPr>
        <p:spPr>
          <a:xfrm>
            <a:off x="682829" y="2882896"/>
            <a:ext cx="10817101" cy="812800"/>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0">
              <a:spcBef>
                <a:spcPct val="0"/>
              </a:spcBef>
              <a:buNone/>
            </a:pPr>
            <a:r>
              <a:rPr lang="kk" sz="4400" b="1" i="0" u="none" strike="noStrike">
                <a:solidFill>
                  <a:srgbClr val="FFFFFF"/>
                </a:solidFill>
                <a:latin typeface="Roboto Light"/>
                <a:cs typeface="Arial"/>
              </a:rPr>
              <a:t>Назарларыңызға рахмет!</a:t>
            </a:r>
            <a:endParaRPr lang="en-JM" sz="4400" b="1">
              <a:solidFill>
                <a:schemeClr val="bg1"/>
              </a:solidFill>
              <a:latin typeface="Roboto Light"/>
              <a:cs typeface="Arial" panose="020B0604020202020204" pitchFamily="34" charset="0"/>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rcRect l="12612" t="30428" b="22457"/>
          <a:stretch>
            <a:fillRect/>
          </a:stretch>
        </p:blipFill>
        <p:spPr>
          <a:xfrm>
            <a:off x="9937102" y="-98598"/>
            <a:ext cx="2494808" cy="918249"/>
          </a:xfrm>
          <a:prstGeom prst="rect">
            <a:avLst/>
          </a:prstGeom>
        </p:spPr>
      </p:pic>
      <p:sp>
        <p:nvSpPr>
          <p:cNvPr id="11" name="Прямоугольник 10">
            <a:extLst>
              <a:ext uri="{FF2B5EF4-FFF2-40B4-BE49-F238E27FC236}">
                <a16:creationId xmlns:a16="http://schemas.microsoft.com/office/drawing/2014/main" id="{E8A980C0-184A-412F-8BC7-1D741D654760}"/>
              </a:ext>
            </a:extLst>
          </p:cNvPr>
          <p:cNvSpPr/>
          <p:nvPr/>
        </p:nvSpPr>
        <p:spPr>
          <a:xfrm>
            <a:off x="0" y="-98598"/>
            <a:ext cx="12190413" cy="6958186"/>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marL="0" indent="0" algn="ctr" rtl="0">
              <a:spcBef>
                <a:spcPct val="0"/>
              </a:spcBef>
              <a:buNone/>
            </a:pPr>
            <a:r>
              <a:rPr lang="kk" sz="4400" b="1" i="0" u="none" strike="noStrike">
                <a:solidFill>
                  <a:srgbClr val="FFFFFF"/>
                </a:solidFill>
                <a:latin typeface="Arial"/>
                <a:cs typeface="Arial"/>
              </a:rPr>
              <a:t>Назарларыңызға рахмет!</a:t>
            </a:r>
            <a:endParaRPr lang="en-JM" sz="4400" b="1">
              <a:solidFill>
                <a:schemeClr val="bg1"/>
              </a:solidFill>
              <a:latin typeface="Arial" panose="020B0604020202020204" pitchFamily="34" charset="0"/>
              <a:cs typeface="Arial" panose="020B0604020202020204" pitchFamily="34" charset="0"/>
            </a:endParaRPr>
          </a:p>
        </p:txBody>
      </p:sp>
      <p:pic>
        <p:nvPicPr>
          <p:cNvPr id="6" name="Рисунок 5">
            <a:extLst>
              <a:ext uri="{FF2B5EF4-FFF2-40B4-BE49-F238E27FC236}">
                <a16:creationId xmlns:a16="http://schemas.microsoft.com/office/drawing/2014/main" id="{EDFD33AD-BB63-444A-8678-C4CA1C6A180A}"/>
              </a:ext>
            </a:extLst>
          </p:cNvPr>
          <p:cNvPicPr>
            <a:picLocks noChangeAspect="1"/>
          </p:cNvPicPr>
          <p:nvPr/>
        </p:nvPicPr>
        <p:blipFill>
          <a:blip r:embed="rId4"/>
          <a:stretch>
            <a:fillRect/>
          </a:stretch>
        </p:blipFill>
        <p:spPr>
          <a:xfrm>
            <a:off x="10169915" y="135620"/>
            <a:ext cx="1782934" cy="414805"/>
          </a:xfrm>
          <a:prstGeom prst="rect">
            <a:avLst/>
          </a:prstGeom>
        </p:spPr>
      </p:pic>
    </p:spTree>
    <p:extLst>
      <p:ext uri="{BB962C8B-B14F-4D97-AF65-F5344CB8AC3E}">
        <p14:creationId xmlns:p14="http://schemas.microsoft.com/office/powerpoint/2010/main" val="934963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Прямоугольник 50"/>
          <p:cNvSpPr/>
          <p:nvPr/>
        </p:nvSpPr>
        <p:spPr>
          <a:xfrm>
            <a:off x="581231" y="520932"/>
            <a:ext cx="11039789" cy="954103"/>
          </a:xfrm>
          <a:prstGeom prst="rect">
            <a:avLst/>
          </a:prstGeom>
        </p:spPr>
        <p:txBody>
          <a:bodyPr wrap="square" lIns="121917" tIns="60958" rIns="121917" bIns="60958">
            <a:noAutofit/>
          </a:bodyPr>
          <a:lstStyle/>
          <a:p>
            <a:pPr marL="285750" indent="-285750" algn="just">
              <a:buFont typeface="Arial" panose="020B0604020202020204" pitchFamily="34" charset="0"/>
              <a:buChar char="•"/>
              <a:tabLst>
                <a:tab pos="0" algn="l"/>
              </a:tabLst>
            </a:pPr>
            <a:endParaRPr lang="ru-RU" sz="130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tabLst>
                <a:tab pos="0" algn="l"/>
              </a:tabLst>
            </a:pPr>
            <a:endParaRPr lang="ru-RU" sz="1300">
              <a:latin typeface="Arial" panose="020B0604020202020204" pitchFamily="34" charset="0"/>
              <a:cs typeface="Arial" panose="020B0604020202020204" pitchFamily="34" charset="0"/>
            </a:endParaRPr>
          </a:p>
          <a:p>
            <a:pPr algn="just">
              <a:tabLst>
                <a:tab pos="0" algn="l"/>
              </a:tabLst>
            </a:pPr>
            <a:endParaRPr lang="ru-RU" sz="1200">
              <a:latin typeface="Arial" panose="020B0604020202020204" pitchFamily="34" charset="0"/>
              <a:cs typeface="Arial" panose="020B0604020202020204" pitchFamily="34" charset="0"/>
            </a:endParaRPr>
          </a:p>
          <a:p>
            <a:pPr algn="just">
              <a:tabLst>
                <a:tab pos="0" algn="l"/>
              </a:tabLst>
            </a:pPr>
            <a:endParaRPr lang="ru-RU" sz="1600" b="1">
              <a:latin typeface="Arial" panose="020B0604020202020204" pitchFamily="34" charset="0"/>
              <a:cs typeface="Arial" panose="020B0604020202020204" pitchFamily="34" charset="0"/>
            </a:endParaRPr>
          </a:p>
        </p:txBody>
      </p:sp>
      <p:sp>
        <p:nvSpPr>
          <p:cNvPr id="2" name="Прямоугольник 1"/>
          <p:cNvSpPr/>
          <p:nvPr/>
        </p:nvSpPr>
        <p:spPr>
          <a:xfrm>
            <a:off x="190550" y="693490"/>
            <a:ext cx="11881320" cy="5255670"/>
          </a:xfrm>
          <a:prstGeom prst="rect">
            <a:avLst/>
          </a:prstGeom>
          <a:solidFill>
            <a:schemeClr val="bg1"/>
          </a:solidFill>
        </p:spPr>
        <p:txBody>
          <a:bodyPr wrap="square">
            <a:noAutofit/>
          </a:bodyPr>
          <a:lstStyle/>
          <a:p>
            <a:pPr marL="285750" indent="-285750" algn="just" rtl="0">
              <a:lnSpc>
                <a:spcPct val="110000"/>
              </a:lnSpc>
              <a:spcAft>
                <a:spcPts val="1000"/>
              </a:spcAft>
              <a:buClr>
                <a:schemeClr val="tx1"/>
              </a:buClr>
              <a:buFont typeface="Wingdings" panose="05000000000000000000" pitchFamily="2" charset="2"/>
              <a:buChar char="Ø"/>
            </a:pPr>
            <a:r>
              <a:rPr lang="kk" sz="1600" b="0" i="0" u="none" strike="noStrike" dirty="0">
                <a:latin typeface="Arial"/>
                <a:cs typeface="Arial"/>
              </a:rPr>
              <a:t>Қоғам Табиғи монополиялар субъектілерінің мемлекеттік тіркелімінің Республикалық бөліміне енгізілген;</a:t>
            </a:r>
          </a:p>
          <a:p>
            <a:pPr marL="285750" indent="-285750" algn="just" rtl="0">
              <a:lnSpc>
                <a:spcPct val="110000"/>
              </a:lnSpc>
              <a:spcAft>
                <a:spcPts val="1000"/>
              </a:spcAft>
              <a:buClr>
                <a:schemeClr val="tx1"/>
              </a:buClr>
              <a:buFont typeface="Wingdings" panose="05000000000000000000" pitchFamily="2" charset="2"/>
              <a:buChar char="Ø"/>
            </a:pPr>
            <a:r>
              <a:rPr lang="kk" sz="1600" b="0" i="0" u="none" strike="noStrike" dirty="0">
                <a:latin typeface="Arial"/>
                <a:cs typeface="Arial"/>
              </a:rPr>
              <a:t>Қоғамның жарғылық капиталы 2025 жылғы 30 маусымға </a:t>
            </a:r>
            <a:r>
              <a:rPr lang="kk" sz="1600" b="1" i="0" u="none" strike="noStrike" dirty="0">
                <a:latin typeface="Arial"/>
                <a:cs typeface="Arial"/>
              </a:rPr>
              <a:t>61,9 млрд</a:t>
            </a:r>
            <a:r>
              <a:rPr lang="kk" sz="1600" b="0" i="0" u="none" strike="noStrike" dirty="0">
                <a:latin typeface="Arial"/>
                <a:cs typeface="Arial"/>
              </a:rPr>
              <a:t> теңгені, ал компанияның ұзақ мерзімді активтерінің баланстық құны </a:t>
            </a:r>
            <a:r>
              <a:rPr lang="kk" sz="1600" b="1" i="0" u="none" strike="noStrike" dirty="0">
                <a:latin typeface="Arial"/>
                <a:cs typeface="Arial"/>
              </a:rPr>
              <a:t>915,1</a:t>
            </a:r>
            <a:r>
              <a:rPr lang="kk" sz="1600" b="0" i="0" u="none" strike="noStrike" dirty="0">
                <a:latin typeface="Arial"/>
                <a:cs typeface="Arial"/>
              </a:rPr>
              <a:t> млрд теңгені құрады. </a:t>
            </a:r>
            <a:endParaRPr lang="ru-RU" sz="1600" b="1" dirty="0">
              <a:solidFill>
                <a:srgbClr val="FF0000"/>
              </a:solidFill>
              <a:latin typeface="Arial" panose="020B0604020202020204" pitchFamily="34" charset="0"/>
              <a:cs typeface="Arial" panose="020B0604020202020204" pitchFamily="34" charset="0"/>
            </a:endParaRPr>
          </a:p>
          <a:p>
            <a:pPr marL="285750" indent="-285750" algn="just" rtl="0">
              <a:lnSpc>
                <a:spcPct val="110000"/>
              </a:lnSpc>
              <a:spcAft>
                <a:spcPts val="1000"/>
              </a:spcAft>
              <a:buClr>
                <a:schemeClr val="tx1"/>
              </a:buClr>
              <a:buFont typeface="Wingdings" panose="05000000000000000000" pitchFamily="2" charset="2"/>
              <a:buChar char="Ø"/>
            </a:pPr>
            <a:r>
              <a:rPr lang="kk" sz="1600" b="0" i="0" u="none" strike="noStrike" dirty="0">
                <a:latin typeface="Arial"/>
                <a:cs typeface="Arial"/>
              </a:rPr>
              <a:t>Қазіргі уақытта Қоғам елімізде өндірілетін барлық мұнайдың шамамен </a:t>
            </a:r>
            <a:r>
              <a:rPr lang="kk" sz="1600" b="1" i="0" u="none" strike="noStrike" dirty="0">
                <a:latin typeface="Arial"/>
                <a:cs typeface="Arial"/>
              </a:rPr>
              <a:t>34%</a:t>
            </a:r>
            <a:r>
              <a:rPr lang="kk" sz="1600" b="0" i="0" u="none" strike="noStrike" dirty="0">
                <a:latin typeface="Arial"/>
                <a:cs typeface="Arial"/>
              </a:rPr>
              <a:t>  тасымалдауды қамтамасыз етеді.</a:t>
            </a:r>
            <a:endParaRPr lang="ru-RU" sz="1600" b="1" dirty="0">
              <a:solidFill>
                <a:srgbClr val="FF0000"/>
              </a:solidFill>
              <a:latin typeface="Arial" panose="020B0604020202020204" pitchFamily="34" charset="0"/>
              <a:cs typeface="Arial" panose="020B0604020202020204" pitchFamily="34" charset="0"/>
            </a:endParaRPr>
          </a:p>
          <a:p>
            <a:pPr marL="285750" indent="-285750" algn="just" rtl="0">
              <a:lnSpc>
                <a:spcPct val="110000"/>
              </a:lnSpc>
              <a:spcAft>
                <a:spcPts val="1000"/>
              </a:spcAft>
              <a:buClr>
                <a:schemeClr val="tx1"/>
              </a:buClr>
              <a:buFont typeface="Wingdings" panose="05000000000000000000" pitchFamily="2" charset="2"/>
              <a:buChar char="Ø"/>
            </a:pPr>
            <a:r>
              <a:rPr lang="kk" sz="1600" b="0" i="0" u="none" strike="noStrike" dirty="0">
                <a:latin typeface="Arial"/>
                <a:cs typeface="Arial"/>
              </a:rPr>
              <a:t>2012 жылы Қоғам қазақстандық компаниялардың алғашқысы болып "Халықтық IPO" бағдарламасы шеңберінде қор нарығында акцияларды орналастыруды жүзеге асырды. Акционерлердің  2025 жылғы құрылымы: акциялардың 90%  "ҚазМұнайГаз" ҰК  акциялардың 10% миноритарлық акционерлерге, негізінен Қазақстан Республикасының азаматтарына тиесілі. 2024 жылдың қорытындысы бойынша жалпы сомасы 33,1 млрд теңгеге дивидендтер төленді, оның ішінде миноритарлық акционерлерге – 3,3 млрд теңге.</a:t>
            </a:r>
          </a:p>
          <a:p>
            <a:pPr marL="285750" indent="-285750" algn="just" rtl="0">
              <a:lnSpc>
                <a:spcPct val="110000"/>
              </a:lnSpc>
              <a:spcAft>
                <a:spcPts val="1000"/>
              </a:spcAft>
              <a:buClr>
                <a:schemeClr val="tx1"/>
              </a:buClr>
              <a:buFont typeface="Wingdings" panose="05000000000000000000" pitchFamily="2" charset="2"/>
              <a:buChar char="Ø"/>
            </a:pPr>
            <a:r>
              <a:rPr lang="kk" sz="1600" b="0" i="0" u="none" strike="noStrike" dirty="0">
                <a:latin typeface="Arial"/>
                <a:cs typeface="Arial"/>
              </a:rPr>
              <a:t>Қоғам мынадай еншілес және бірлесіп бақыланатын ұйымдардың қатысушысы және акционері - "Қазақстан – Қытай құбыр желісі" ЖШС (50%), "МұнайТас" ЖШС (51%), "Батуми мұнай терминалы" ЖШҚ (100%), "Petrotrans Limited" компаниясы (100%), "Магистральдық су құбыры" ЖШС (100%).</a:t>
            </a:r>
          </a:p>
          <a:p>
            <a:pPr marL="285750" indent="-285750" algn="just" rtl="0">
              <a:lnSpc>
                <a:spcPct val="110000"/>
              </a:lnSpc>
              <a:spcAft>
                <a:spcPts val="1000"/>
              </a:spcAft>
              <a:buClr>
                <a:schemeClr val="tx1"/>
              </a:buClr>
              <a:buFont typeface="Wingdings" panose="05000000000000000000" pitchFamily="2" charset="2"/>
              <a:buChar char="Ø"/>
            </a:pPr>
            <a:r>
              <a:rPr lang="kk" sz="1600" b="0" i="0" u="none" strike="noStrike" dirty="0">
                <a:latin typeface="Arial"/>
                <a:cs typeface="Arial"/>
              </a:rPr>
              <a:t>Қоғам - Қазақстан Республикасының ірі салық төлеушілерінің бірі. 2025 жылдың 1-жартыжылдығында Қазақстан Республикасының бюджетіне 21,1 млрд теңге мөлшерінде салық және басқа да міндетті төлемдер төленді. </a:t>
            </a:r>
            <a:endParaRPr lang="ru-RU" sz="1600" b="1" dirty="0">
              <a:solidFill>
                <a:srgbClr val="FF0000"/>
              </a:solidFill>
              <a:latin typeface="Arial" panose="020B0604020202020204" pitchFamily="34" charset="0"/>
              <a:cs typeface="Arial" panose="020B0604020202020204" pitchFamily="34" charset="0"/>
            </a:endParaRPr>
          </a:p>
          <a:p>
            <a:pPr marL="285750" indent="-285750" algn="just" rtl="0">
              <a:lnSpc>
                <a:spcPct val="110000"/>
              </a:lnSpc>
              <a:spcAft>
                <a:spcPts val="1000"/>
              </a:spcAft>
              <a:buClr>
                <a:schemeClr val="tx1"/>
              </a:buClr>
              <a:buFont typeface="Wingdings" panose="05000000000000000000" pitchFamily="2" charset="2"/>
              <a:buChar char="Ø"/>
            </a:pPr>
            <a:r>
              <a:rPr lang="kk" sz="1600" b="0" i="0" u="none" strike="noStrike" dirty="0">
                <a:latin typeface="Arial"/>
                <a:cs typeface="Arial"/>
              </a:rPr>
              <a:t>2025 жылдың 1-жартыжылдығында жұмыскерлердің нақты саны - </a:t>
            </a:r>
            <a:r>
              <a:rPr lang="kk" sz="1600" b="1" i="0" u="none" strike="noStrike" dirty="0">
                <a:latin typeface="Arial"/>
                <a:cs typeface="Arial"/>
              </a:rPr>
              <a:t>6682 адам.</a:t>
            </a:r>
            <a:endParaRPr lang="ru-RU" sz="1600" b="1" dirty="0">
              <a:solidFill>
                <a:srgbClr val="FF0000"/>
              </a:solidFill>
              <a:latin typeface="Arial" panose="020B0604020202020204" pitchFamily="34" charset="0"/>
              <a:cs typeface="Arial" panose="020B0604020202020204" pitchFamily="34" charset="0"/>
            </a:endParaRPr>
          </a:p>
          <a:p>
            <a:pPr algn="just">
              <a:lnSpc>
                <a:spcPct val="110000"/>
              </a:lnSpc>
              <a:spcAft>
                <a:spcPts val="1000"/>
              </a:spcAft>
              <a:buClr>
                <a:schemeClr val="tx1"/>
              </a:buClr>
            </a:pPr>
            <a:endParaRPr lang="ru-RU" sz="1300" dirty="0">
              <a:latin typeface="Arial" panose="020B0604020202020204" pitchFamily="34" charset="0"/>
              <a:cs typeface="Arial" panose="020B0604020202020204" pitchFamily="34" charset="0"/>
            </a:endParaRPr>
          </a:p>
        </p:txBody>
      </p:sp>
      <p:pic>
        <p:nvPicPr>
          <p:cNvPr id="19" name="Рисунок 18"/>
          <p:cNvPicPr>
            <a:picLocks noChangeAspect="1"/>
          </p:cNvPicPr>
          <p:nvPr/>
        </p:nvPicPr>
        <p:blipFill>
          <a:blip r:embed="rId3" cstate="print">
            <a:extLst>
              <a:ext uri="{28A0092B-C50C-407E-A947-70E740481C1C}">
                <a14:useLocalDpi xmlns:a14="http://schemas.microsoft.com/office/drawing/2010/main" val="0"/>
              </a:ext>
            </a:extLst>
          </a:blip>
          <a:srcRect l="12612" t="30428" b="22457"/>
          <a:stretch>
            <a:fillRect/>
          </a:stretch>
        </p:blipFill>
        <p:spPr>
          <a:xfrm>
            <a:off x="9937102" y="-98598"/>
            <a:ext cx="2494808" cy="918249"/>
          </a:xfrm>
          <a:prstGeom prst="rect">
            <a:avLst/>
          </a:prstGeom>
        </p:spPr>
      </p:pic>
      <p:sp>
        <p:nvSpPr>
          <p:cNvPr id="21" name="Прямоугольник 20"/>
          <p:cNvSpPr/>
          <p:nvPr/>
        </p:nvSpPr>
        <p:spPr>
          <a:xfrm>
            <a:off x="0" y="-7845"/>
            <a:ext cx="9172008" cy="516813"/>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ru-RU" sz="3600">
              <a:latin typeface="Arial" panose="020B0604020202020204" pitchFamily="34" charset="0"/>
              <a:cs typeface="Arial" panose="020B0604020202020204" pitchFamily="34" charset="0"/>
            </a:endParaRPr>
          </a:p>
        </p:txBody>
      </p:sp>
      <p:sp>
        <p:nvSpPr>
          <p:cNvPr id="23" name="Title 3"/>
          <p:cNvSpPr txBox="1"/>
          <p:nvPr/>
        </p:nvSpPr>
        <p:spPr>
          <a:xfrm>
            <a:off x="0" y="28632"/>
            <a:ext cx="8866858" cy="461731"/>
          </a:xfrm>
          <a:prstGeom prst="rect">
            <a:avLst/>
          </a:prstGeom>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rtl="0"/>
            <a:r>
              <a:rPr lang="kk" sz="1800" b="1" i="0" u="none" strike="noStrike">
                <a:solidFill>
                  <a:srgbClr val="FFFFFF"/>
                </a:solidFill>
                <a:latin typeface="Arial"/>
                <a:cs typeface="Arial"/>
              </a:rPr>
              <a:t>"ҚазТрансОйл" АҚ туралы жалпы мәліметтер</a:t>
            </a:r>
          </a:p>
        </p:txBody>
      </p:sp>
      <p:sp>
        <p:nvSpPr>
          <p:cNvPr id="13" name="Прямоугольник 12">
            <a:extLst>
              <a:ext uri="{FF2B5EF4-FFF2-40B4-BE49-F238E27FC236}">
                <a16:creationId xmlns:a16="http://schemas.microsoft.com/office/drawing/2014/main" id="{8D879061-A5EC-4A05-8815-593A7FBE69EF}"/>
              </a:ext>
            </a:extLst>
          </p:cNvPr>
          <p:cNvSpPr/>
          <p:nvPr/>
        </p:nvSpPr>
        <p:spPr>
          <a:xfrm>
            <a:off x="-1" y="-37321"/>
            <a:ext cx="12190413" cy="558138"/>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rtl="0">
              <a:lnSpc>
                <a:spcPct val="107000"/>
              </a:lnSpc>
              <a:spcAft>
                <a:spcPts val="800"/>
              </a:spcAft>
            </a:pPr>
            <a:r>
              <a:rPr lang="kk" sz="2000" b="0" i="0" u="none" strike="noStrike">
                <a:effectLst>
                  <a:outerShdw blurRad="38100" dist="38100" dir="2700000" algn="tl">
                    <a:srgbClr val="000000">
                      <a:alpha val="43137"/>
                    </a:srgbClr>
                  </a:outerShdw>
                </a:effectLst>
                <a:latin typeface="Arial"/>
                <a:ea typeface="Calibri"/>
                <a:cs typeface="Arial"/>
              </a:rPr>
              <a:t>"ҚазТрансОйл" АҚ туралы жалпы мәліметтер</a:t>
            </a:r>
            <a:endParaRPr lang="ru-KZ" sz="200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p:txBody>
      </p:sp>
      <p:pic>
        <p:nvPicPr>
          <p:cNvPr id="14" name="Рисунок 13">
            <a:extLst>
              <a:ext uri="{FF2B5EF4-FFF2-40B4-BE49-F238E27FC236}">
                <a16:creationId xmlns:a16="http://schemas.microsoft.com/office/drawing/2014/main" id="{5D84CDFA-FC13-4234-83A9-39FE3C6A7FD3}"/>
              </a:ext>
            </a:extLst>
          </p:cNvPr>
          <p:cNvPicPr>
            <a:picLocks noChangeAspect="1"/>
          </p:cNvPicPr>
          <p:nvPr/>
        </p:nvPicPr>
        <p:blipFill>
          <a:blip r:embed="rId4"/>
          <a:stretch>
            <a:fillRect/>
          </a:stretch>
        </p:blipFill>
        <p:spPr>
          <a:xfrm>
            <a:off x="10190873" y="35676"/>
            <a:ext cx="1782934" cy="414805"/>
          </a:xfrm>
          <a:prstGeom prst="rect">
            <a:avLst/>
          </a:prstGeom>
        </p:spPr>
      </p:pic>
      <p:sp>
        <p:nvSpPr>
          <p:cNvPr id="24" name="TextBox 23"/>
          <p:cNvSpPr txBox="1"/>
          <p:nvPr/>
        </p:nvSpPr>
        <p:spPr>
          <a:xfrm>
            <a:off x="11542712" y="6551811"/>
            <a:ext cx="647700" cy="307777"/>
          </a:xfrm>
          <a:prstGeom prst="rect">
            <a:avLst/>
          </a:prstGeom>
          <a:noFill/>
        </p:spPr>
        <p:txBody>
          <a:bodyPr wrap="square" rtlCol="0">
            <a:noAutofit/>
          </a:bodyPr>
          <a:lstStyle/>
          <a:p>
            <a:pPr algn="ctr" rtl="0"/>
            <a:r>
              <a:rPr lang="kk" sz="1400" b="1" i="0" u="none" strike="noStrike" spc="-150">
                <a:solidFill>
                  <a:srgbClr val="4472C4"/>
                </a:solidFill>
                <a:latin typeface="Arial"/>
                <a:cs typeface="Arial"/>
              </a:rPr>
              <a:t>3</a:t>
            </a:r>
          </a:p>
        </p:txBody>
      </p:sp>
    </p:spTree>
    <p:extLst>
      <p:ext uri="{BB962C8B-B14F-4D97-AF65-F5344CB8AC3E}">
        <p14:creationId xmlns:p14="http://schemas.microsoft.com/office/powerpoint/2010/main" val="4154599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Прямоугольник 50"/>
          <p:cNvSpPr/>
          <p:nvPr/>
        </p:nvSpPr>
        <p:spPr>
          <a:xfrm>
            <a:off x="581231" y="520932"/>
            <a:ext cx="11039789" cy="954103"/>
          </a:xfrm>
          <a:prstGeom prst="rect">
            <a:avLst/>
          </a:prstGeom>
        </p:spPr>
        <p:txBody>
          <a:bodyPr wrap="square" lIns="121917" tIns="60958" rIns="121917" bIns="60958">
            <a:noAutofit/>
          </a:bodyPr>
          <a:lstStyle/>
          <a:p>
            <a:pPr marL="285750" indent="-285750" algn="just">
              <a:buFont typeface="Arial" panose="020B0604020202020204" pitchFamily="34" charset="0"/>
              <a:buChar char="•"/>
              <a:tabLst>
                <a:tab pos="0" algn="l"/>
              </a:tabLst>
            </a:pPr>
            <a:endParaRPr lang="ru-RU" sz="130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tabLst>
                <a:tab pos="0" algn="l"/>
              </a:tabLst>
            </a:pPr>
            <a:endParaRPr lang="ru-RU" sz="1300">
              <a:latin typeface="Arial" panose="020B0604020202020204" pitchFamily="34" charset="0"/>
              <a:cs typeface="Arial" panose="020B0604020202020204" pitchFamily="34" charset="0"/>
            </a:endParaRPr>
          </a:p>
          <a:p>
            <a:pPr algn="just">
              <a:tabLst>
                <a:tab pos="0" algn="l"/>
              </a:tabLst>
            </a:pPr>
            <a:endParaRPr lang="ru-RU" sz="1200">
              <a:latin typeface="Arial" panose="020B0604020202020204" pitchFamily="34" charset="0"/>
              <a:cs typeface="Arial" panose="020B0604020202020204" pitchFamily="34" charset="0"/>
            </a:endParaRPr>
          </a:p>
          <a:p>
            <a:pPr algn="just">
              <a:tabLst>
                <a:tab pos="0" algn="l"/>
              </a:tabLst>
            </a:pPr>
            <a:endParaRPr lang="ru-RU" sz="1600" b="1">
              <a:latin typeface="Arial" panose="020B0604020202020204" pitchFamily="34" charset="0"/>
              <a:cs typeface="Arial" panose="020B0604020202020204" pitchFamily="34" charset="0"/>
            </a:endParaRPr>
          </a:p>
        </p:txBody>
      </p:sp>
      <p:sp>
        <p:nvSpPr>
          <p:cNvPr id="23" name="Title 3"/>
          <p:cNvSpPr txBox="1"/>
          <p:nvPr/>
        </p:nvSpPr>
        <p:spPr>
          <a:xfrm>
            <a:off x="0" y="28632"/>
            <a:ext cx="8866858" cy="461731"/>
          </a:xfrm>
          <a:prstGeom prst="rect">
            <a:avLst/>
          </a:prstGeom>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rtl="0"/>
            <a:r>
              <a:rPr lang="kk" sz="1800" b="1" i="0" u="none" strike="noStrike">
                <a:solidFill>
                  <a:srgbClr val="FFFFFF"/>
                </a:solidFill>
                <a:latin typeface="Roboto Light"/>
                <a:cs typeface="Arial"/>
              </a:rPr>
              <a:t>I. "ҚазТрансОйл" АҚ негізгі нысандары туралы ақпарат</a:t>
            </a:r>
            <a:endParaRPr lang="ru-RU" sz="1800" b="1">
              <a:solidFill>
                <a:srgbClr val="FF0000"/>
              </a:solidFill>
              <a:latin typeface="Roboto Light"/>
              <a:cs typeface="Arial" panose="020B0604020202020204" pitchFamily="34" charset="0"/>
            </a:endParaRPr>
          </a:p>
        </p:txBody>
      </p:sp>
      <p:pic>
        <p:nvPicPr>
          <p:cNvPr id="13" name="Picture 2" descr="E:\Isken\Работа\КазТрансОйл\Медиа\pic37.p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18519" y="737014"/>
            <a:ext cx="1762043" cy="119255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D:\Iskendir\Сотрудники\Мои\КазТрансОйл\Медиа\pic40.png"/>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08296" y="2300830"/>
            <a:ext cx="2029088" cy="115662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D:\Iskendir\Сотрудники\Мои\КазТрансОйл\Медиа\pic41.png"/>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208296" y="5468727"/>
            <a:ext cx="1762043" cy="1030536"/>
          </a:xfrm>
          <a:prstGeom prst="rect">
            <a:avLst/>
          </a:prstGeom>
          <a:noFill/>
          <a:extLst>
            <a:ext uri="{909E8E84-426E-40DD-AFC4-6F175D3DCCD1}">
              <a14:hiddenFill xmlns:a14="http://schemas.microsoft.com/office/drawing/2010/main">
                <a:solidFill>
                  <a:srgbClr val="FFFFFF"/>
                </a:solidFill>
              </a14:hiddenFill>
            </a:ext>
          </a:extLst>
        </p:spPr>
      </p:pic>
      <p:sp>
        <p:nvSpPr>
          <p:cNvPr id="17" name="Прямоугольник 16">
            <a:extLst>
              <a:ext uri="{FF2B5EF4-FFF2-40B4-BE49-F238E27FC236}">
                <a16:creationId xmlns:a16="http://schemas.microsoft.com/office/drawing/2014/main" id="{CD1BB940-C556-4CF8-837D-7337DBDA2A5F}"/>
              </a:ext>
            </a:extLst>
          </p:cNvPr>
          <p:cNvSpPr/>
          <p:nvPr/>
        </p:nvSpPr>
        <p:spPr>
          <a:xfrm>
            <a:off x="2463109" y="649313"/>
            <a:ext cx="2796058" cy="1420731"/>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r>
              <a:rPr lang="kk" sz="1800" b="0" i="0" u="none" strike="noStrike">
                <a:solidFill>
                  <a:srgbClr val="203864"/>
                </a:solidFill>
                <a:latin typeface="Arial"/>
                <a:cs typeface="Arial"/>
              </a:rPr>
              <a:t>Мұнай құбырлары</a:t>
            </a:r>
          </a:p>
          <a:p>
            <a:pPr algn="ctr" rtl="0"/>
            <a:r>
              <a:rPr lang="kk" sz="2400" b="0" i="0" u="none" strike="noStrike">
                <a:solidFill>
                  <a:srgbClr val="203864"/>
                </a:solidFill>
                <a:latin typeface="Arial"/>
                <a:cs typeface="Arial"/>
              </a:rPr>
              <a:t>5 196,433 км</a:t>
            </a:r>
            <a:endParaRPr lang="ru-RU" sz="1600">
              <a:solidFill>
                <a:schemeClr val="accent5">
                  <a:lumMod val="50000"/>
                </a:schemeClr>
              </a:solidFill>
              <a:latin typeface="Arial" panose="020B0604020202020204" pitchFamily="34" charset="0"/>
              <a:cs typeface="Arial" panose="020B0604020202020204" pitchFamily="34" charset="0"/>
            </a:endParaRPr>
          </a:p>
        </p:txBody>
      </p:sp>
      <p:sp>
        <p:nvSpPr>
          <p:cNvPr id="18" name="Прямоугольник 17">
            <a:extLst>
              <a:ext uri="{FF2B5EF4-FFF2-40B4-BE49-F238E27FC236}">
                <a16:creationId xmlns:a16="http://schemas.microsoft.com/office/drawing/2014/main" id="{CD1BB940-C556-4CF8-837D-7337DBDA2A5F}"/>
              </a:ext>
            </a:extLst>
          </p:cNvPr>
          <p:cNvSpPr/>
          <p:nvPr/>
        </p:nvSpPr>
        <p:spPr>
          <a:xfrm>
            <a:off x="2435357" y="2198426"/>
            <a:ext cx="2849120" cy="1395794"/>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r>
              <a:rPr lang="kk" sz="1800" b="0" i="0" u="none" strike="noStrike">
                <a:solidFill>
                  <a:srgbClr val="203864"/>
                </a:solidFill>
                <a:latin typeface="Arial"/>
                <a:cs typeface="Arial"/>
              </a:rPr>
              <a:t>Мұнайға арналған резервуар паркі </a:t>
            </a:r>
          </a:p>
          <a:p>
            <a:pPr algn="ctr" rtl="0"/>
            <a:r>
              <a:rPr lang="kk" sz="2400" b="0" i="0" u="none" strike="noStrike">
                <a:solidFill>
                  <a:srgbClr val="203864"/>
                </a:solidFill>
                <a:latin typeface="Arial"/>
                <a:cs typeface="Arial"/>
              </a:rPr>
              <a:t>118 бірлік</a:t>
            </a:r>
          </a:p>
        </p:txBody>
      </p:sp>
      <p:sp>
        <p:nvSpPr>
          <p:cNvPr id="25" name="Прямоугольник 24">
            <a:extLst>
              <a:ext uri="{FF2B5EF4-FFF2-40B4-BE49-F238E27FC236}">
                <a16:creationId xmlns:a16="http://schemas.microsoft.com/office/drawing/2014/main" id="{CD1BB940-C556-4CF8-837D-7337DBDA2A5F}"/>
              </a:ext>
            </a:extLst>
          </p:cNvPr>
          <p:cNvSpPr/>
          <p:nvPr/>
        </p:nvSpPr>
        <p:spPr>
          <a:xfrm>
            <a:off x="2410047" y="3778567"/>
            <a:ext cx="2849120" cy="1387583"/>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r>
              <a:rPr lang="kk" sz="1800" b="0" i="0" u="none" strike="noStrike">
                <a:solidFill>
                  <a:srgbClr val="203864"/>
                </a:solidFill>
                <a:latin typeface="Arial"/>
                <a:cs typeface="Arial"/>
              </a:rPr>
              <a:t>Сорғы агрегаттары</a:t>
            </a:r>
          </a:p>
          <a:p>
            <a:pPr algn="ctr" rtl="0"/>
            <a:r>
              <a:rPr lang="kk" sz="2400" b="0" i="0" u="none" strike="noStrike">
                <a:solidFill>
                  <a:srgbClr val="203864"/>
                </a:solidFill>
                <a:latin typeface="Arial"/>
                <a:cs typeface="Arial"/>
              </a:rPr>
              <a:t>226 бірлік</a:t>
            </a:r>
            <a:endParaRPr lang="ru-RU" sz="1200">
              <a:solidFill>
                <a:schemeClr val="accent5">
                  <a:lumMod val="50000"/>
                </a:schemeClr>
              </a:solidFill>
              <a:latin typeface="Roboto Light"/>
              <a:cs typeface="Arial" panose="020B0604020202020204" pitchFamily="34" charset="0"/>
            </a:endParaRPr>
          </a:p>
        </p:txBody>
      </p:sp>
      <p:sp>
        <p:nvSpPr>
          <p:cNvPr id="26" name="Прямоугольник 25">
            <a:extLst>
              <a:ext uri="{FF2B5EF4-FFF2-40B4-BE49-F238E27FC236}">
                <a16:creationId xmlns:a16="http://schemas.microsoft.com/office/drawing/2014/main" id="{CD1BB940-C556-4CF8-837D-7337DBDA2A5F}"/>
              </a:ext>
            </a:extLst>
          </p:cNvPr>
          <p:cNvSpPr/>
          <p:nvPr/>
        </p:nvSpPr>
        <p:spPr>
          <a:xfrm>
            <a:off x="2410047" y="5312556"/>
            <a:ext cx="2874430" cy="1213612"/>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r>
              <a:rPr lang="kk" sz="2000" b="0" i="0" u="none" strike="noStrike">
                <a:solidFill>
                  <a:srgbClr val="203864"/>
                </a:solidFill>
                <a:latin typeface="Arial"/>
                <a:cs typeface="Arial"/>
              </a:rPr>
              <a:t>Жылыту пештері </a:t>
            </a:r>
          </a:p>
          <a:p>
            <a:pPr algn="ctr" rtl="0"/>
            <a:r>
              <a:rPr lang="kk" sz="2400" b="0" i="0" u="none" strike="noStrike">
                <a:solidFill>
                  <a:srgbClr val="203864"/>
                </a:solidFill>
                <a:latin typeface="Arial"/>
                <a:cs typeface="Arial"/>
              </a:rPr>
              <a:t>68 дана.</a:t>
            </a:r>
          </a:p>
        </p:txBody>
      </p:sp>
      <p:sp>
        <p:nvSpPr>
          <p:cNvPr id="27" name="Прямоугольник 26">
            <a:extLst>
              <a:ext uri="{FF2B5EF4-FFF2-40B4-BE49-F238E27FC236}">
                <a16:creationId xmlns:a16="http://schemas.microsoft.com/office/drawing/2014/main" id="{CD1BB940-C556-4CF8-837D-7337DBDA2A5F}"/>
              </a:ext>
            </a:extLst>
          </p:cNvPr>
          <p:cNvSpPr/>
          <p:nvPr/>
        </p:nvSpPr>
        <p:spPr>
          <a:xfrm>
            <a:off x="5519142" y="649314"/>
            <a:ext cx="6468732" cy="1731112"/>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rtl="0"/>
            <a:r>
              <a:rPr lang="kk" sz="1800" b="0" i="0" u="none" strike="noStrike">
                <a:solidFill>
                  <a:srgbClr val="203864"/>
                </a:solidFill>
                <a:latin typeface="Arial"/>
                <a:cs typeface="Arial"/>
              </a:rPr>
              <a:t>Мұнай айдау станциялары-</a:t>
            </a:r>
            <a:r>
              <a:rPr lang="kk" sz="2400" b="0" i="0" u="none" strike="noStrike">
                <a:solidFill>
                  <a:srgbClr val="203864"/>
                </a:solidFill>
                <a:latin typeface="Arial"/>
                <a:cs typeface="Arial"/>
              </a:rPr>
              <a:t>36 дана</a:t>
            </a:r>
            <a:r>
              <a:rPr lang="kk" sz="1800" b="0" i="0" u="none" strike="noStrike">
                <a:solidFill>
                  <a:srgbClr val="203864"/>
                </a:solidFill>
                <a:latin typeface="Arial"/>
                <a:cs typeface="Arial"/>
              </a:rPr>
              <a:t>.</a:t>
            </a:r>
          </a:p>
          <a:p>
            <a:pPr rtl="0">
              <a:lnSpc>
                <a:spcPct val="150000"/>
              </a:lnSpc>
            </a:pPr>
            <a:r>
              <a:rPr lang="kk" sz="1800" b="0" i="0" u="none" strike="noStrike">
                <a:solidFill>
                  <a:srgbClr val="203864"/>
                </a:solidFill>
                <a:latin typeface="Arial"/>
                <a:cs typeface="Arial"/>
              </a:rPr>
              <a:t>Мұнай жылыту станциялары – </a:t>
            </a:r>
            <a:r>
              <a:rPr lang="kk" sz="2400" b="0" i="0" u="none" strike="noStrike">
                <a:solidFill>
                  <a:srgbClr val="203864"/>
                </a:solidFill>
                <a:latin typeface="Arial"/>
                <a:cs typeface="Arial"/>
              </a:rPr>
              <a:t>7 дана.</a:t>
            </a:r>
          </a:p>
          <a:p>
            <a:pPr rtl="0"/>
            <a:r>
              <a:rPr lang="kk" sz="1800" b="0" i="0" u="none" strike="noStrike">
                <a:solidFill>
                  <a:srgbClr val="203864"/>
                </a:solidFill>
                <a:latin typeface="Arial"/>
                <a:cs typeface="Arial"/>
              </a:rPr>
              <a:t>Төгу – құю темір жол эстакадалары-</a:t>
            </a:r>
            <a:r>
              <a:rPr lang="kk" sz="2400" b="0" i="0" u="none" strike="noStrike">
                <a:solidFill>
                  <a:srgbClr val="203864"/>
                </a:solidFill>
                <a:latin typeface="Arial"/>
                <a:cs typeface="Arial"/>
              </a:rPr>
              <a:t>5 дана.</a:t>
            </a:r>
          </a:p>
        </p:txBody>
      </p:sp>
      <p:sp>
        <p:nvSpPr>
          <p:cNvPr id="35" name="Прямоугольник 34">
            <a:extLst>
              <a:ext uri="{FF2B5EF4-FFF2-40B4-BE49-F238E27FC236}">
                <a16:creationId xmlns:a16="http://schemas.microsoft.com/office/drawing/2014/main" id="{CD1BB940-C556-4CF8-837D-7337DBDA2A5F}"/>
              </a:ext>
            </a:extLst>
          </p:cNvPr>
          <p:cNvSpPr/>
          <p:nvPr/>
        </p:nvSpPr>
        <p:spPr>
          <a:xfrm>
            <a:off x="5482450" y="2709714"/>
            <a:ext cx="6505424" cy="1705542"/>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r>
              <a:rPr lang="kk" sz="2800" b="1" i="0" u="none" strike="noStrike">
                <a:solidFill>
                  <a:srgbClr val="00B050"/>
                </a:solidFill>
                <a:latin typeface="Arial"/>
                <a:cs typeface="Arial"/>
              </a:rPr>
              <a:t>        0</a:t>
            </a:r>
          </a:p>
          <a:p>
            <a:pPr algn="ctr" rtl="0"/>
            <a:r>
              <a:rPr lang="kk" sz="1800" b="1" i="0" u="none" strike="noStrike">
                <a:solidFill>
                  <a:srgbClr val="203864"/>
                </a:solidFill>
                <a:latin typeface="Arial"/>
                <a:cs typeface="Arial"/>
              </a:rPr>
              <a:t>                 </a:t>
            </a:r>
            <a:r>
              <a:rPr lang="kk" sz="1800" b="0" i="0" u="none" strike="noStrike">
                <a:solidFill>
                  <a:srgbClr val="203864"/>
                </a:solidFill>
                <a:latin typeface="Arial"/>
                <a:cs typeface="Arial"/>
              </a:rPr>
              <a:t>2025 жылғы 1-жартыжылдықтағы апаттар саны</a:t>
            </a:r>
          </a:p>
          <a:p>
            <a:pPr algn="ctr"/>
            <a:endParaRPr lang="ru-RU" b="1" u="sng">
              <a:solidFill>
                <a:schemeClr val="accent5">
                  <a:lumMod val="50000"/>
                </a:schemeClr>
              </a:solidFill>
              <a:latin typeface="Arial" panose="020B0604020202020204" pitchFamily="34" charset="0"/>
              <a:cs typeface="Arial" panose="020B0604020202020204" pitchFamily="34" charset="0"/>
            </a:endParaRPr>
          </a:p>
        </p:txBody>
      </p:sp>
      <p:pic>
        <p:nvPicPr>
          <p:cNvPr id="29" name="Picture 10" descr="E:\Isken\Работа\КазТрансОйл\Медиа\pic39.png"/>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5612945" y="3160345"/>
            <a:ext cx="936104" cy="826929"/>
          </a:xfrm>
          <a:prstGeom prst="rect">
            <a:avLst/>
          </a:prstGeom>
          <a:noFill/>
          <a:extLst>
            <a:ext uri="{909E8E84-426E-40DD-AFC4-6F175D3DCCD1}">
              <a14:hiddenFill xmlns:a14="http://schemas.microsoft.com/office/drawing/2010/main">
                <a:solidFill>
                  <a:srgbClr val="FFFFFF"/>
                </a:solidFill>
              </a14:hiddenFill>
            </a:ext>
          </a:extLst>
        </p:spPr>
      </p:pic>
      <p:sp>
        <p:nvSpPr>
          <p:cNvPr id="38" name="Прямоугольник 37">
            <a:extLst>
              <a:ext uri="{FF2B5EF4-FFF2-40B4-BE49-F238E27FC236}">
                <a16:creationId xmlns:a16="http://schemas.microsoft.com/office/drawing/2014/main" id="{CD1BB940-C556-4CF8-837D-7337DBDA2A5F}"/>
              </a:ext>
            </a:extLst>
          </p:cNvPr>
          <p:cNvSpPr/>
          <p:nvPr/>
        </p:nvSpPr>
        <p:spPr>
          <a:xfrm>
            <a:off x="5450700" y="4725938"/>
            <a:ext cx="6568924" cy="1770762"/>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r>
              <a:rPr lang="kk" sz="1600" b="0" i="0" u="none" strike="noStrike">
                <a:solidFill>
                  <a:srgbClr val="000000"/>
                </a:solidFill>
                <a:latin typeface="Roboto Light"/>
                <a:cs typeface="Arial"/>
              </a:rPr>
              <a:t>Сауалнама нәтижелері бойынша тұтынушылардың 2025 жылдың 1 жартыжылдығында мұнайды тасымалдау бойынша және қазақстандық мұнайды басқа мемлекеттердің құбыржол жүйелері арқылы тасымалдауды және транзитті ұйымдастыру бойынша көрсетілген қызметтердің сапасына қанағаттану дәрежесі-</a:t>
            </a:r>
            <a:r>
              <a:rPr lang="kk" sz="2800" b="1" i="0" u="none" strike="noStrike">
                <a:solidFill>
                  <a:srgbClr val="00B050"/>
                </a:solidFill>
                <a:latin typeface="Arial"/>
                <a:cs typeface="Arial"/>
              </a:rPr>
              <a:t>100%</a:t>
            </a:r>
            <a:endParaRPr lang="ru-RU" sz="2800" b="1">
              <a:solidFill>
                <a:srgbClr val="00B050"/>
              </a:solidFill>
              <a:latin typeface="Arial" panose="020B0604020202020204" pitchFamily="34" charset="0"/>
              <a:cs typeface="Arial" panose="020B0604020202020204" pitchFamily="34" charset="0"/>
            </a:endParaRPr>
          </a:p>
        </p:txBody>
      </p:sp>
      <p:sp>
        <p:nvSpPr>
          <p:cNvPr id="28" name="Прямоугольник 27">
            <a:extLst>
              <a:ext uri="{FF2B5EF4-FFF2-40B4-BE49-F238E27FC236}">
                <a16:creationId xmlns:a16="http://schemas.microsoft.com/office/drawing/2014/main" id="{8CE67F60-0C75-4555-A5CA-A8D8F214A644}"/>
              </a:ext>
            </a:extLst>
          </p:cNvPr>
          <p:cNvSpPr/>
          <p:nvPr/>
        </p:nvSpPr>
        <p:spPr>
          <a:xfrm>
            <a:off x="0" y="3409"/>
            <a:ext cx="12190413" cy="558138"/>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rtl="0">
              <a:lnSpc>
                <a:spcPct val="107000"/>
              </a:lnSpc>
              <a:spcAft>
                <a:spcPts val="800"/>
              </a:spcAft>
            </a:pPr>
            <a:r>
              <a:rPr lang="kk" sz="2000" b="0" i="0" u="none" strike="noStrike">
                <a:solidFill>
                  <a:srgbClr val="FFFFFF"/>
                </a:solidFill>
                <a:effectLst>
                  <a:outerShdw blurRad="38100" dist="38100" dir="2700000" algn="tl">
                    <a:srgbClr val="000000">
                      <a:alpha val="43137"/>
                    </a:srgbClr>
                  </a:outerShdw>
                </a:effectLst>
                <a:latin typeface="Arial"/>
                <a:cs typeface="Arial"/>
              </a:rPr>
              <a:t>"ҚазТрансОйл" АҚ негізгі объектілері туралы ақпарат </a:t>
            </a:r>
            <a:endParaRPr lang="ru-KZ" sz="200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p:txBody>
      </p:sp>
      <p:pic>
        <p:nvPicPr>
          <p:cNvPr id="30" name="Рисунок 29">
            <a:extLst>
              <a:ext uri="{FF2B5EF4-FFF2-40B4-BE49-F238E27FC236}">
                <a16:creationId xmlns:a16="http://schemas.microsoft.com/office/drawing/2014/main" id="{3C4EAB79-CF59-490C-AF94-725167C8C434}"/>
              </a:ext>
            </a:extLst>
          </p:cNvPr>
          <p:cNvPicPr>
            <a:picLocks noChangeAspect="1"/>
          </p:cNvPicPr>
          <p:nvPr/>
        </p:nvPicPr>
        <p:blipFill>
          <a:blip r:embed="rId7"/>
          <a:stretch>
            <a:fillRect/>
          </a:stretch>
        </p:blipFill>
        <p:spPr>
          <a:xfrm>
            <a:off x="10190873" y="35676"/>
            <a:ext cx="1782934" cy="414805"/>
          </a:xfrm>
          <a:prstGeom prst="rect">
            <a:avLst/>
          </a:prstGeom>
        </p:spPr>
      </p:pic>
      <p:sp>
        <p:nvSpPr>
          <p:cNvPr id="31" name="TextBox 30">
            <a:extLst>
              <a:ext uri="{FF2B5EF4-FFF2-40B4-BE49-F238E27FC236}">
                <a16:creationId xmlns:a16="http://schemas.microsoft.com/office/drawing/2014/main" id="{53D51928-647F-44EC-B0C7-77A09E38351F}"/>
              </a:ext>
            </a:extLst>
          </p:cNvPr>
          <p:cNvSpPr txBox="1"/>
          <p:nvPr/>
        </p:nvSpPr>
        <p:spPr>
          <a:xfrm>
            <a:off x="11595644" y="6575708"/>
            <a:ext cx="647466" cy="307666"/>
          </a:xfrm>
          <a:prstGeom prst="rect">
            <a:avLst/>
          </a:prstGeom>
          <a:noFill/>
        </p:spPr>
        <p:txBody>
          <a:bodyPr wrap="square" rtlCol="0">
            <a:noAutofit/>
          </a:bodyPr>
          <a:lstStyle/>
          <a:p>
            <a:pPr algn="ctr" rtl="0"/>
            <a:r>
              <a:rPr lang="en-US" sz="1400" b="1" i="0" u="none" strike="noStrike" spc="-150" dirty="0">
                <a:solidFill>
                  <a:srgbClr val="4472C4"/>
                </a:solidFill>
                <a:latin typeface="Arial"/>
                <a:cs typeface="Arial"/>
              </a:rPr>
              <a:t>4</a:t>
            </a:r>
            <a:endParaRPr lang="kk" sz="1400" b="1" i="0" u="none" strike="noStrike" spc="-150" dirty="0">
              <a:solidFill>
                <a:srgbClr val="4472C4"/>
              </a:solidFill>
              <a:latin typeface="Arial"/>
              <a:cs typeface="Arial"/>
            </a:endParaRPr>
          </a:p>
        </p:txBody>
      </p:sp>
    </p:spTree>
    <p:extLst>
      <p:ext uri="{BB962C8B-B14F-4D97-AF65-F5344CB8AC3E}">
        <p14:creationId xmlns:p14="http://schemas.microsoft.com/office/powerpoint/2010/main" val="364870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11542713" y="6561452"/>
            <a:ext cx="647700" cy="307777"/>
          </a:xfrm>
          <a:prstGeom prst="rect">
            <a:avLst/>
          </a:prstGeom>
          <a:noFill/>
        </p:spPr>
        <p:txBody>
          <a:bodyPr wrap="square" rtlCol="0">
            <a:noAutofit/>
          </a:bodyPr>
          <a:lstStyle/>
          <a:p>
            <a:pPr algn="ctr" rtl="0"/>
            <a:r>
              <a:rPr lang="kk" sz="1400" b="1" i="0" u="none" strike="noStrike" spc="-150">
                <a:solidFill>
                  <a:srgbClr val="4472C4"/>
                </a:solidFill>
                <a:latin typeface="Arial"/>
                <a:cs typeface="Arial"/>
              </a:rPr>
              <a:t>5</a:t>
            </a:r>
          </a:p>
        </p:txBody>
      </p:sp>
      <p:pic>
        <p:nvPicPr>
          <p:cNvPr id="65" name="Рисунок 64"/>
          <p:cNvPicPr>
            <a:picLocks noChangeAspect="1"/>
          </p:cNvPicPr>
          <p:nvPr/>
        </p:nvPicPr>
        <p:blipFill>
          <a:blip r:embed="rId3" cstate="print">
            <a:extLst>
              <a:ext uri="{28A0092B-C50C-407E-A947-70E740481C1C}">
                <a14:useLocalDpi xmlns:a14="http://schemas.microsoft.com/office/drawing/2010/main" val="0"/>
              </a:ext>
            </a:extLst>
          </a:blip>
          <a:srcRect l="12612" t="30428" b="22457"/>
          <a:stretch>
            <a:fillRect/>
          </a:stretch>
        </p:blipFill>
        <p:spPr>
          <a:xfrm>
            <a:off x="9937102" y="-98598"/>
            <a:ext cx="2494808" cy="918249"/>
          </a:xfrm>
          <a:prstGeom prst="rect">
            <a:avLst/>
          </a:prstGeom>
        </p:spPr>
      </p:pic>
      <p:sp>
        <p:nvSpPr>
          <p:cNvPr id="30" name="Прямоугольник 29">
            <a:extLst>
              <a:ext uri="{FF2B5EF4-FFF2-40B4-BE49-F238E27FC236}">
                <a16:creationId xmlns:a16="http://schemas.microsoft.com/office/drawing/2014/main" id="{C83DF44F-6D60-44C4-A0FD-8A82178BB1C8}"/>
              </a:ext>
            </a:extLst>
          </p:cNvPr>
          <p:cNvSpPr/>
          <p:nvPr/>
        </p:nvSpPr>
        <p:spPr>
          <a:xfrm>
            <a:off x="0" y="6772"/>
            <a:ext cx="9172008" cy="639615"/>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ru-RU" sz="3600">
              <a:latin typeface="Arial" panose="020B0604020202020204" pitchFamily="34" charset="0"/>
              <a:cs typeface="Arial" panose="020B0604020202020204" pitchFamily="34" charset="0"/>
            </a:endParaRPr>
          </a:p>
        </p:txBody>
      </p:sp>
      <p:sp>
        <p:nvSpPr>
          <p:cNvPr id="31" name="Title 3">
            <a:extLst>
              <a:ext uri="{FF2B5EF4-FFF2-40B4-BE49-F238E27FC236}">
                <a16:creationId xmlns:a16="http://schemas.microsoft.com/office/drawing/2014/main" id="{EE38D0DD-C71A-4FD1-9E15-BCF544CD1969}"/>
              </a:ext>
            </a:extLst>
          </p:cNvPr>
          <p:cNvSpPr txBox="1"/>
          <p:nvPr/>
        </p:nvSpPr>
        <p:spPr>
          <a:xfrm>
            <a:off x="0" y="49966"/>
            <a:ext cx="8588051" cy="567606"/>
          </a:xfrm>
          <a:prstGeom prst="rect">
            <a:avLst/>
          </a:prstGeom>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rtl="0"/>
            <a:r>
              <a:rPr lang="kk" sz="1600" b="1" i="0" u="none" strike="noStrike">
                <a:solidFill>
                  <a:srgbClr val="FFFFFF"/>
                </a:solidFill>
                <a:latin typeface="Arial"/>
                <a:cs typeface="Arial"/>
              </a:rPr>
              <a:t> </a:t>
            </a:r>
            <a:r>
              <a:rPr lang="kk" sz="1800" b="1" i="0" u="none" strike="noStrike">
                <a:solidFill>
                  <a:srgbClr val="FFFFFF"/>
                </a:solidFill>
                <a:latin typeface="Arial"/>
                <a:cs typeface="Arial"/>
              </a:rPr>
              <a:t>Қызметтің 2024 жылғы  өндірістік және негізгі қаржылық-экономикалық көрсеткіштері</a:t>
            </a:r>
            <a:endParaRPr lang="ru-RU" sz="1800" b="1">
              <a:solidFill>
                <a:srgbClr val="FF0000"/>
              </a:solidFill>
              <a:latin typeface="Arial" panose="020B0604020202020204" pitchFamily="34" charset="0"/>
              <a:cs typeface="Arial" panose="020B0604020202020204" pitchFamily="34" charset="0"/>
            </a:endParaRPr>
          </a:p>
        </p:txBody>
      </p:sp>
      <p:graphicFrame>
        <p:nvGraphicFramePr>
          <p:cNvPr id="32" name="Диаграмма 31">
            <a:extLst>
              <a:ext uri="{FF2B5EF4-FFF2-40B4-BE49-F238E27FC236}">
                <a16:creationId xmlns:a16="http://schemas.microsoft.com/office/drawing/2014/main" id="{F2A19D55-E0DD-4632-96CB-D145BE3B4D38}"/>
              </a:ext>
            </a:extLst>
          </p:cNvPr>
          <p:cNvGraphicFramePr/>
          <p:nvPr>
            <p:extLst>
              <p:ext uri="{D42A27DB-BD31-4B8C-83A1-F6EECF244321}">
                <p14:modId xmlns:p14="http://schemas.microsoft.com/office/powerpoint/2010/main" val="4151438953"/>
              </p:ext>
            </p:extLst>
          </p:nvPr>
        </p:nvGraphicFramePr>
        <p:xfrm>
          <a:off x="6478160" y="1010701"/>
          <a:ext cx="5161661" cy="260722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3" name="Диаграмма 32">
            <a:extLst>
              <a:ext uri="{FF2B5EF4-FFF2-40B4-BE49-F238E27FC236}">
                <a16:creationId xmlns:a16="http://schemas.microsoft.com/office/drawing/2014/main" id="{B45BB76F-C538-44C0-A8CB-8A00530DAECB}"/>
              </a:ext>
            </a:extLst>
          </p:cNvPr>
          <p:cNvGraphicFramePr/>
          <p:nvPr>
            <p:extLst>
              <p:ext uri="{D42A27DB-BD31-4B8C-83A1-F6EECF244321}">
                <p14:modId xmlns:p14="http://schemas.microsoft.com/office/powerpoint/2010/main" val="1454729515"/>
              </p:ext>
            </p:extLst>
          </p:nvPr>
        </p:nvGraphicFramePr>
        <p:xfrm>
          <a:off x="766615" y="3825214"/>
          <a:ext cx="5161660" cy="273623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8" name="Диаграмма 37">
            <a:extLst>
              <a:ext uri="{FF2B5EF4-FFF2-40B4-BE49-F238E27FC236}">
                <a16:creationId xmlns:a16="http://schemas.microsoft.com/office/drawing/2014/main" id="{748568FB-6713-4117-9EA4-1DFE38BDA457}"/>
              </a:ext>
            </a:extLst>
          </p:cNvPr>
          <p:cNvGraphicFramePr/>
          <p:nvPr>
            <p:extLst>
              <p:ext uri="{D42A27DB-BD31-4B8C-83A1-F6EECF244321}">
                <p14:modId xmlns:p14="http://schemas.microsoft.com/office/powerpoint/2010/main" val="2757984874"/>
              </p:ext>
            </p:extLst>
          </p:nvPr>
        </p:nvGraphicFramePr>
        <p:xfrm>
          <a:off x="6478160" y="3825214"/>
          <a:ext cx="5161660" cy="2736238"/>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2" name="Диаграмма 11">
            <a:extLst>
              <a:ext uri="{FF2B5EF4-FFF2-40B4-BE49-F238E27FC236}">
                <a16:creationId xmlns:a16="http://schemas.microsoft.com/office/drawing/2014/main" id="{A01BB83A-FC2B-428D-9A5D-7CA428C96EE6}"/>
              </a:ext>
            </a:extLst>
          </p:cNvPr>
          <p:cNvGraphicFramePr/>
          <p:nvPr>
            <p:extLst>
              <p:ext uri="{D42A27DB-BD31-4B8C-83A1-F6EECF244321}">
                <p14:modId xmlns:p14="http://schemas.microsoft.com/office/powerpoint/2010/main" val="495598789"/>
              </p:ext>
            </p:extLst>
          </p:nvPr>
        </p:nvGraphicFramePr>
        <p:xfrm>
          <a:off x="766615" y="1012755"/>
          <a:ext cx="5161660" cy="2605170"/>
        </p:xfrm>
        <a:graphic>
          <a:graphicData uri="http://schemas.openxmlformats.org/drawingml/2006/chart">
            <c:chart xmlns:c="http://schemas.openxmlformats.org/drawingml/2006/chart" xmlns:r="http://schemas.openxmlformats.org/officeDocument/2006/relationships" r:id="rId7"/>
          </a:graphicData>
        </a:graphic>
      </p:graphicFrame>
      <p:sp>
        <p:nvSpPr>
          <p:cNvPr id="13" name="Прямоугольник 12">
            <a:extLst>
              <a:ext uri="{FF2B5EF4-FFF2-40B4-BE49-F238E27FC236}">
                <a16:creationId xmlns:a16="http://schemas.microsoft.com/office/drawing/2014/main" id="{38920894-0720-4BF4-9826-B2D60AA88FF6}"/>
              </a:ext>
            </a:extLst>
          </p:cNvPr>
          <p:cNvSpPr/>
          <p:nvPr/>
        </p:nvSpPr>
        <p:spPr>
          <a:xfrm>
            <a:off x="1384" y="1"/>
            <a:ext cx="12190413" cy="819650"/>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rtl="0"/>
            <a:r>
              <a:rPr lang="kk" sz="2000" b="0" i="0" u="none" strike="noStrike" dirty="0">
                <a:solidFill>
                  <a:srgbClr val="FFFFFF"/>
                </a:solidFill>
                <a:effectLst>
                  <a:outerShdw blurRad="38100" dist="38100" dir="2700000" algn="tl">
                    <a:srgbClr val="000000">
                      <a:alpha val="43137"/>
                    </a:srgbClr>
                  </a:outerShdw>
                </a:effectLst>
                <a:latin typeface="Arial"/>
                <a:cs typeface="Arial"/>
              </a:rPr>
              <a:t>Қызметтің 2025 жылғы 1-жартыжылдықтағы  өндірістік және негізгі </a:t>
            </a:r>
          </a:p>
          <a:p>
            <a:pPr rtl="0"/>
            <a:r>
              <a:rPr lang="kk" sz="2000" b="0" i="0" u="none" strike="noStrike" dirty="0">
                <a:solidFill>
                  <a:srgbClr val="FFFFFF"/>
                </a:solidFill>
                <a:effectLst>
                  <a:outerShdw blurRad="38100" dist="38100" dir="2700000" algn="tl">
                    <a:srgbClr val="000000">
                      <a:alpha val="43137"/>
                    </a:srgbClr>
                  </a:outerShdw>
                </a:effectLst>
                <a:latin typeface="Arial"/>
                <a:cs typeface="Arial"/>
              </a:rPr>
              <a:t>қаржы-экономикалық көрсеткіштері </a:t>
            </a:r>
            <a:endParaRPr lang="ru-KZ" sz="2000"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p:txBody>
      </p:sp>
      <p:pic>
        <p:nvPicPr>
          <p:cNvPr id="14" name="Рисунок 13">
            <a:extLst>
              <a:ext uri="{FF2B5EF4-FFF2-40B4-BE49-F238E27FC236}">
                <a16:creationId xmlns:a16="http://schemas.microsoft.com/office/drawing/2014/main" id="{3EEEF595-15FD-40FA-A2D6-854345AD3EBD}"/>
              </a:ext>
            </a:extLst>
          </p:cNvPr>
          <p:cNvPicPr>
            <a:picLocks noChangeAspect="1"/>
          </p:cNvPicPr>
          <p:nvPr/>
        </p:nvPicPr>
        <p:blipFill>
          <a:blip r:embed="rId8"/>
          <a:stretch>
            <a:fillRect/>
          </a:stretch>
        </p:blipFill>
        <p:spPr>
          <a:xfrm>
            <a:off x="10222119" y="98344"/>
            <a:ext cx="1782934" cy="414805"/>
          </a:xfrm>
          <a:prstGeom prst="rect">
            <a:avLst/>
          </a:prstGeom>
        </p:spPr>
      </p:pic>
    </p:spTree>
    <p:extLst>
      <p:ext uri="{BB962C8B-B14F-4D97-AF65-F5344CB8AC3E}">
        <p14:creationId xmlns:p14="http://schemas.microsoft.com/office/powerpoint/2010/main" val="1009282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Прямоугольник 36"/>
          <p:cNvSpPr/>
          <p:nvPr/>
        </p:nvSpPr>
        <p:spPr>
          <a:xfrm>
            <a:off x="0" y="1"/>
            <a:ext cx="9172008" cy="685032"/>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ru-RU" sz="3600">
              <a:latin typeface="Arial" panose="020B0604020202020204" pitchFamily="34" charset="0"/>
              <a:cs typeface="Arial" panose="020B0604020202020204" pitchFamily="34" charset="0"/>
            </a:endParaRPr>
          </a:p>
        </p:txBody>
      </p:sp>
      <p:sp>
        <p:nvSpPr>
          <p:cNvPr id="56" name="Title 3"/>
          <p:cNvSpPr txBox="1"/>
          <p:nvPr/>
        </p:nvSpPr>
        <p:spPr>
          <a:xfrm>
            <a:off x="-1" y="31274"/>
            <a:ext cx="8634586" cy="567606"/>
          </a:xfrm>
          <a:prstGeom prst="rect">
            <a:avLst/>
          </a:prstGeom>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rtl="0"/>
            <a:r>
              <a:rPr lang="kk" sz="1800" b="1" i="0" u="none" strike="noStrike">
                <a:solidFill>
                  <a:srgbClr val="FFFFFF"/>
                </a:solidFill>
                <a:latin typeface="Arial"/>
                <a:cs typeface="Arial"/>
              </a:rPr>
              <a:t>Қызметтің 2024 жылғы  өндірістік және негізгі қаржылық-экономикалық көрсеткіштері</a:t>
            </a:r>
            <a:endParaRPr lang="ru-RU" sz="1800" b="1">
              <a:solidFill>
                <a:srgbClr val="FF0000"/>
              </a:solidFill>
              <a:latin typeface="Arial" panose="020B0604020202020204" pitchFamily="34" charset="0"/>
              <a:cs typeface="Arial" panose="020B0604020202020204" pitchFamily="34" charset="0"/>
            </a:endParaRPr>
          </a:p>
        </p:txBody>
      </p:sp>
      <p:sp>
        <p:nvSpPr>
          <p:cNvPr id="32" name="TextBox 31"/>
          <p:cNvSpPr txBox="1"/>
          <p:nvPr/>
        </p:nvSpPr>
        <p:spPr>
          <a:xfrm>
            <a:off x="11649957" y="6551811"/>
            <a:ext cx="647700" cy="307777"/>
          </a:xfrm>
          <a:prstGeom prst="rect">
            <a:avLst/>
          </a:prstGeom>
          <a:noFill/>
        </p:spPr>
        <p:txBody>
          <a:bodyPr wrap="square" rtlCol="0">
            <a:noAutofit/>
          </a:bodyPr>
          <a:lstStyle/>
          <a:p>
            <a:pPr algn="ctr" rtl="0"/>
            <a:r>
              <a:rPr lang="kk" sz="1400" b="1" i="0" u="none" strike="noStrike" spc="-150">
                <a:solidFill>
                  <a:srgbClr val="4472C4"/>
                </a:solidFill>
                <a:latin typeface="Arial"/>
                <a:cs typeface="Arial"/>
              </a:rPr>
              <a:t>6</a:t>
            </a:r>
            <a:endParaRPr lang="ru-RU" sz="1400" b="1" spc="-150">
              <a:solidFill>
                <a:srgbClr val="4472C4"/>
              </a:solidFill>
              <a:latin typeface="Arial" panose="020B0604020202020204" pitchFamily="34" charset="0"/>
              <a:cs typeface="Arial" panose="020B0604020202020204" pitchFamily="34" charset="0"/>
            </a:endParaRPr>
          </a:p>
        </p:txBody>
      </p:sp>
      <p:pic>
        <p:nvPicPr>
          <p:cNvPr id="33" name="Рисунок 32"/>
          <p:cNvPicPr>
            <a:picLocks noChangeAspect="1"/>
          </p:cNvPicPr>
          <p:nvPr/>
        </p:nvPicPr>
        <p:blipFill>
          <a:blip r:embed="rId3" cstate="print">
            <a:extLst>
              <a:ext uri="{28A0092B-C50C-407E-A947-70E740481C1C}">
                <a14:useLocalDpi xmlns:a14="http://schemas.microsoft.com/office/drawing/2010/main" val="0"/>
              </a:ext>
            </a:extLst>
          </a:blip>
          <a:srcRect l="12612" t="30428" b="22457"/>
          <a:stretch>
            <a:fillRect/>
          </a:stretch>
        </p:blipFill>
        <p:spPr>
          <a:xfrm>
            <a:off x="9937102" y="-98598"/>
            <a:ext cx="2494808" cy="918249"/>
          </a:xfrm>
          <a:prstGeom prst="rect">
            <a:avLst/>
          </a:prstGeom>
        </p:spPr>
      </p:pic>
      <p:graphicFrame>
        <p:nvGraphicFramePr>
          <p:cNvPr id="34" name="Диаграмма 33">
            <a:extLst>
              <a:ext uri="{FF2B5EF4-FFF2-40B4-BE49-F238E27FC236}">
                <a16:creationId xmlns:a16="http://schemas.microsoft.com/office/drawing/2014/main" id="{5A5DFF11-4B9D-4E1E-9313-B117F471124D}"/>
              </a:ext>
            </a:extLst>
          </p:cNvPr>
          <p:cNvGraphicFramePr/>
          <p:nvPr>
            <p:extLst>
              <p:ext uri="{D42A27DB-BD31-4B8C-83A1-F6EECF244321}">
                <p14:modId xmlns:p14="http://schemas.microsoft.com/office/powerpoint/2010/main" val="2980753153"/>
              </p:ext>
            </p:extLst>
          </p:nvPr>
        </p:nvGraphicFramePr>
        <p:xfrm>
          <a:off x="6511485" y="951610"/>
          <a:ext cx="4968552" cy="265019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5" name="Диаграмма 34">
            <a:extLst>
              <a:ext uri="{FF2B5EF4-FFF2-40B4-BE49-F238E27FC236}">
                <a16:creationId xmlns:a16="http://schemas.microsoft.com/office/drawing/2014/main" id="{A4B1BB5F-4BB0-41BC-82A0-C1B3CDF00787}"/>
              </a:ext>
            </a:extLst>
          </p:cNvPr>
          <p:cNvGraphicFramePr/>
          <p:nvPr>
            <p:extLst>
              <p:ext uri="{D42A27DB-BD31-4B8C-83A1-F6EECF244321}">
                <p14:modId xmlns:p14="http://schemas.microsoft.com/office/powerpoint/2010/main" val="4030380885"/>
              </p:ext>
            </p:extLst>
          </p:nvPr>
        </p:nvGraphicFramePr>
        <p:xfrm>
          <a:off x="759078" y="3845124"/>
          <a:ext cx="5112567" cy="286057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6" name="Диаграмма 35">
            <a:extLst>
              <a:ext uri="{FF2B5EF4-FFF2-40B4-BE49-F238E27FC236}">
                <a16:creationId xmlns:a16="http://schemas.microsoft.com/office/drawing/2014/main" id="{09BF5226-4AC6-4D27-A260-2489447FD766}"/>
              </a:ext>
            </a:extLst>
          </p:cNvPr>
          <p:cNvGraphicFramePr/>
          <p:nvPr>
            <p:extLst>
              <p:ext uri="{D42A27DB-BD31-4B8C-83A1-F6EECF244321}">
                <p14:modId xmlns:p14="http://schemas.microsoft.com/office/powerpoint/2010/main" val="2929247303"/>
              </p:ext>
            </p:extLst>
          </p:nvPr>
        </p:nvGraphicFramePr>
        <p:xfrm>
          <a:off x="6506126" y="3845123"/>
          <a:ext cx="4973911" cy="286057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3" name="Диаграмма 12">
            <a:extLst>
              <a:ext uri="{FF2B5EF4-FFF2-40B4-BE49-F238E27FC236}">
                <a16:creationId xmlns:a16="http://schemas.microsoft.com/office/drawing/2014/main" id="{025B3D58-8370-469E-BADF-28C22AABB571}"/>
              </a:ext>
            </a:extLst>
          </p:cNvPr>
          <p:cNvGraphicFramePr/>
          <p:nvPr>
            <p:extLst>
              <p:ext uri="{D42A27DB-BD31-4B8C-83A1-F6EECF244321}">
                <p14:modId xmlns:p14="http://schemas.microsoft.com/office/powerpoint/2010/main" val="1656849037"/>
              </p:ext>
            </p:extLst>
          </p:nvPr>
        </p:nvGraphicFramePr>
        <p:xfrm>
          <a:off x="754420" y="962652"/>
          <a:ext cx="5112568" cy="2628108"/>
        </p:xfrm>
        <a:graphic>
          <a:graphicData uri="http://schemas.openxmlformats.org/drawingml/2006/chart">
            <c:chart xmlns:c="http://schemas.openxmlformats.org/drawingml/2006/chart" xmlns:r="http://schemas.openxmlformats.org/officeDocument/2006/relationships" r:id="rId7"/>
          </a:graphicData>
        </a:graphic>
      </p:graphicFrame>
      <p:pic>
        <p:nvPicPr>
          <p:cNvPr id="12" name="Рисунок 11">
            <a:extLst>
              <a:ext uri="{FF2B5EF4-FFF2-40B4-BE49-F238E27FC236}">
                <a16:creationId xmlns:a16="http://schemas.microsoft.com/office/drawing/2014/main" id="{0A7EAECC-7FF8-4D27-A2AA-688BD06F5A26}"/>
              </a:ext>
            </a:extLst>
          </p:cNvPr>
          <p:cNvPicPr>
            <a:picLocks noChangeAspect="1"/>
          </p:cNvPicPr>
          <p:nvPr/>
        </p:nvPicPr>
        <p:blipFill>
          <a:blip r:embed="rId8"/>
          <a:stretch>
            <a:fillRect/>
          </a:stretch>
        </p:blipFill>
        <p:spPr>
          <a:xfrm>
            <a:off x="10190873" y="35676"/>
            <a:ext cx="1782934" cy="414805"/>
          </a:xfrm>
          <a:prstGeom prst="rect">
            <a:avLst/>
          </a:prstGeom>
        </p:spPr>
      </p:pic>
      <p:sp>
        <p:nvSpPr>
          <p:cNvPr id="14" name="Прямоугольник 13">
            <a:extLst>
              <a:ext uri="{FF2B5EF4-FFF2-40B4-BE49-F238E27FC236}">
                <a16:creationId xmlns:a16="http://schemas.microsoft.com/office/drawing/2014/main" id="{D402E94D-EE7F-4E5B-B2E5-BB76159399C9}"/>
              </a:ext>
            </a:extLst>
          </p:cNvPr>
          <p:cNvSpPr/>
          <p:nvPr/>
        </p:nvSpPr>
        <p:spPr>
          <a:xfrm>
            <a:off x="-2" y="-10884"/>
            <a:ext cx="12190413" cy="719174"/>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rtl="0"/>
            <a:r>
              <a:rPr lang="kk" sz="1800" b="1" i="0" u="none" strike="noStrike">
                <a:solidFill>
                  <a:srgbClr val="FFFFFF"/>
                </a:solidFill>
                <a:latin typeface="Arial"/>
                <a:cs typeface="Arial"/>
              </a:rPr>
              <a:t>Қызметтің 2023 жылғы  өндірістік және негізгі қаржылық-экономикалық көрсеткіштері  </a:t>
            </a:r>
          </a:p>
          <a:p>
            <a:pPr rtl="0"/>
            <a:r>
              <a:rPr lang="kk" sz="1800" b="1" i="0" u="none" strike="noStrike">
                <a:solidFill>
                  <a:srgbClr val="FFFFFF"/>
                </a:solidFill>
                <a:latin typeface="Arial"/>
                <a:cs typeface="Arial"/>
              </a:rPr>
              <a:t>   </a:t>
            </a:r>
            <a:endParaRPr lang="ru-KZ" sz="1800">
              <a:effectLst/>
              <a:latin typeface="Arial" panose="020B0604020202020204" pitchFamily="34" charset="0"/>
              <a:ea typeface="Calibri" panose="020F0502020204030204" pitchFamily="34" charset="0"/>
              <a:cs typeface="Arial" panose="020B0604020202020204" pitchFamily="34" charset="0"/>
            </a:endParaRPr>
          </a:p>
        </p:txBody>
      </p:sp>
      <p:pic>
        <p:nvPicPr>
          <p:cNvPr id="15" name="Рисунок 14">
            <a:extLst>
              <a:ext uri="{FF2B5EF4-FFF2-40B4-BE49-F238E27FC236}">
                <a16:creationId xmlns:a16="http://schemas.microsoft.com/office/drawing/2014/main" id="{EAF8BC0A-5E16-4EE4-856C-134B6D3DFC55}"/>
              </a:ext>
            </a:extLst>
          </p:cNvPr>
          <p:cNvPicPr>
            <a:picLocks noChangeAspect="1"/>
          </p:cNvPicPr>
          <p:nvPr/>
        </p:nvPicPr>
        <p:blipFill>
          <a:blip r:embed="rId8"/>
          <a:stretch>
            <a:fillRect/>
          </a:stretch>
        </p:blipFill>
        <p:spPr>
          <a:xfrm>
            <a:off x="10222119" y="98344"/>
            <a:ext cx="1782934" cy="414805"/>
          </a:xfrm>
          <a:prstGeom prst="rect">
            <a:avLst/>
          </a:prstGeom>
        </p:spPr>
      </p:pic>
      <p:sp>
        <p:nvSpPr>
          <p:cNvPr id="16" name="Прямоугольник 15">
            <a:extLst>
              <a:ext uri="{FF2B5EF4-FFF2-40B4-BE49-F238E27FC236}">
                <a16:creationId xmlns:a16="http://schemas.microsoft.com/office/drawing/2014/main" id="{FC37DD7F-02E9-4EDD-B953-A84EFD0A9B96}"/>
              </a:ext>
            </a:extLst>
          </p:cNvPr>
          <p:cNvSpPr/>
          <p:nvPr/>
        </p:nvSpPr>
        <p:spPr>
          <a:xfrm>
            <a:off x="-2" y="-28992"/>
            <a:ext cx="12190413" cy="714025"/>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r>
              <a:rPr lang="kk" sz="2000" dirty="0">
                <a:solidFill>
                  <a:srgbClr val="FFFFFF"/>
                </a:solidFill>
                <a:effectLst>
                  <a:outerShdw blurRad="38100" dist="38100" dir="2700000" algn="tl">
                    <a:srgbClr val="000000">
                      <a:alpha val="43137"/>
                    </a:srgbClr>
                  </a:outerShdw>
                </a:effectLst>
                <a:latin typeface="Arial"/>
              </a:rPr>
              <a:t>Қызметтің 2025 жылғы 1-жартыжылдықтағы  өндірістік және негізгі </a:t>
            </a:r>
          </a:p>
          <a:p>
            <a:r>
              <a:rPr lang="kk" sz="2000" dirty="0">
                <a:solidFill>
                  <a:srgbClr val="FFFFFF"/>
                </a:solidFill>
                <a:effectLst>
                  <a:outerShdw blurRad="38100" dist="38100" dir="2700000" algn="tl">
                    <a:srgbClr val="000000">
                      <a:alpha val="43137"/>
                    </a:srgbClr>
                  </a:outerShdw>
                </a:effectLst>
                <a:latin typeface="Arial"/>
              </a:rPr>
              <a:t>қаржы-экономикалық көрсеткіштері </a:t>
            </a:r>
            <a:endParaRPr lang="ru-KZ" sz="2000"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p:txBody>
      </p:sp>
      <p:pic>
        <p:nvPicPr>
          <p:cNvPr id="17" name="Рисунок 16">
            <a:extLst>
              <a:ext uri="{FF2B5EF4-FFF2-40B4-BE49-F238E27FC236}">
                <a16:creationId xmlns:a16="http://schemas.microsoft.com/office/drawing/2014/main" id="{F2281106-4465-4284-A4EC-AF2E244CB1C4}"/>
              </a:ext>
            </a:extLst>
          </p:cNvPr>
          <p:cNvPicPr>
            <a:picLocks noChangeAspect="1"/>
          </p:cNvPicPr>
          <p:nvPr/>
        </p:nvPicPr>
        <p:blipFill>
          <a:blip r:embed="rId8"/>
          <a:stretch>
            <a:fillRect/>
          </a:stretch>
        </p:blipFill>
        <p:spPr>
          <a:xfrm>
            <a:off x="10046057" y="98343"/>
            <a:ext cx="1782934" cy="414805"/>
          </a:xfrm>
          <a:prstGeom prst="rect">
            <a:avLst/>
          </a:prstGeom>
        </p:spPr>
      </p:pic>
    </p:spTree>
    <p:extLst>
      <p:ext uri="{BB962C8B-B14F-4D97-AF65-F5344CB8AC3E}">
        <p14:creationId xmlns:p14="http://schemas.microsoft.com/office/powerpoint/2010/main" val="2575370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1629116" y="6550217"/>
            <a:ext cx="647466" cy="307666"/>
          </a:xfrm>
          <a:prstGeom prst="rect">
            <a:avLst/>
          </a:prstGeom>
          <a:noFill/>
        </p:spPr>
        <p:txBody>
          <a:bodyPr wrap="square" rtlCol="0">
            <a:noAutofit/>
          </a:bodyPr>
          <a:lstStyle/>
          <a:p>
            <a:pPr algn="ctr" rtl="0"/>
            <a:r>
              <a:rPr lang="kk" sz="1400" b="1" i="0" u="none" strike="noStrike" spc="-150">
                <a:solidFill>
                  <a:srgbClr val="4472C4"/>
                </a:solidFill>
                <a:latin typeface="Arial"/>
                <a:cs typeface="Arial"/>
              </a:rPr>
              <a:t>7</a:t>
            </a:r>
          </a:p>
        </p:txBody>
      </p:sp>
      <p:pic>
        <p:nvPicPr>
          <p:cNvPr id="20" name="Рисунок 19"/>
          <p:cNvPicPr>
            <a:picLocks noChangeAspect="1"/>
          </p:cNvPicPr>
          <p:nvPr/>
        </p:nvPicPr>
        <p:blipFill>
          <a:blip r:embed="rId3" cstate="print">
            <a:extLst>
              <a:ext uri="{28A0092B-C50C-407E-A947-70E740481C1C}">
                <a14:useLocalDpi xmlns:a14="http://schemas.microsoft.com/office/drawing/2010/main" val="0"/>
              </a:ext>
            </a:extLst>
          </a:blip>
          <a:srcRect l="12612" t="30428" b="22457"/>
          <a:stretch>
            <a:fillRect/>
          </a:stretch>
        </p:blipFill>
        <p:spPr>
          <a:xfrm>
            <a:off x="9704630" y="28433"/>
            <a:ext cx="2493906" cy="917916"/>
          </a:xfrm>
          <a:prstGeom prst="rect">
            <a:avLst/>
          </a:prstGeom>
        </p:spPr>
      </p:pic>
      <p:sp>
        <p:nvSpPr>
          <p:cNvPr id="26" name="Прямоугольник 25"/>
          <p:cNvSpPr/>
          <p:nvPr/>
        </p:nvSpPr>
        <p:spPr>
          <a:xfrm>
            <a:off x="2205" y="1241"/>
            <a:ext cx="9166382" cy="692521"/>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ru-RU" sz="3599">
              <a:latin typeface="Arial" panose="020B0604020202020204" pitchFamily="34" charset="0"/>
              <a:cs typeface="Arial" panose="020B0604020202020204" pitchFamily="34" charset="0"/>
            </a:endParaRPr>
          </a:p>
        </p:txBody>
      </p:sp>
      <p:sp>
        <p:nvSpPr>
          <p:cNvPr id="27" name="Title 3"/>
          <p:cNvSpPr txBox="1"/>
          <p:nvPr/>
        </p:nvSpPr>
        <p:spPr>
          <a:xfrm>
            <a:off x="2205" y="59397"/>
            <a:ext cx="9476153" cy="461564"/>
          </a:xfrm>
          <a:prstGeom prst="rect">
            <a:avLst/>
          </a:prstGeom>
        </p:spPr>
        <p:txBody>
          <a:bodyPr vert="horz" lIns="121873" tIns="60936" rIns="121873" bIns="60936"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rtl="0"/>
            <a:r>
              <a:rPr lang="kk" sz="1600" b="1" i="0" u="none" strike="noStrike">
                <a:solidFill>
                  <a:srgbClr val="FFFFFF"/>
                </a:solidFill>
                <a:latin typeface="Arial"/>
                <a:cs typeface="Arial"/>
              </a:rPr>
              <a:t> </a:t>
            </a:r>
            <a:r>
              <a:rPr lang="kk" sz="1800" b="1" i="0" u="none" strike="noStrike">
                <a:solidFill>
                  <a:srgbClr val="FFFFFF"/>
                </a:solidFill>
                <a:latin typeface="Arial"/>
                <a:cs typeface="Arial"/>
              </a:rPr>
              <a:t>Қоғамның реттелетін қызметтері</a:t>
            </a:r>
          </a:p>
        </p:txBody>
      </p:sp>
      <p:sp>
        <p:nvSpPr>
          <p:cNvPr id="21" name="Прямоугольник 20">
            <a:extLst>
              <a:ext uri="{FF2B5EF4-FFF2-40B4-BE49-F238E27FC236}">
                <a16:creationId xmlns:a16="http://schemas.microsoft.com/office/drawing/2014/main" id="{657F0BD6-6939-4827-BE63-AF698716B8B9}"/>
              </a:ext>
            </a:extLst>
          </p:cNvPr>
          <p:cNvSpPr/>
          <p:nvPr/>
        </p:nvSpPr>
        <p:spPr>
          <a:xfrm>
            <a:off x="120704" y="773548"/>
            <a:ext cx="11949005" cy="2415685"/>
          </a:xfrm>
          <a:prstGeom prst="rect">
            <a:avLst/>
          </a:prstGeom>
          <a:noFill/>
        </p:spPr>
        <p:txBody>
          <a:bodyPr wrap="square">
            <a:noAutofit/>
          </a:bodyPr>
          <a:lstStyle/>
          <a:p>
            <a:pPr algn="just" rtl="0">
              <a:lnSpc>
                <a:spcPct val="110000"/>
              </a:lnSpc>
              <a:spcAft>
                <a:spcPts val="1000"/>
              </a:spcAft>
              <a:buClr>
                <a:schemeClr val="tx1"/>
              </a:buClr>
            </a:pPr>
            <a:r>
              <a:rPr lang="kk" sz="1600" b="0" i="0" u="none" strike="noStrike">
                <a:latin typeface="Arial"/>
                <a:cs typeface="Arial"/>
              </a:rPr>
              <a:t>Қоғам есепті кезеңде мынадай реттеліп көрсетілетін қызметтерді көрсетті, олар бойынша Табиғи монополия субъектілерінің мемлекеттік тіркелімінің Республикалық бөліміне енгізілді:</a:t>
            </a:r>
          </a:p>
          <a:p>
            <a:pPr marL="285664" indent="-285664" algn="just" rtl="0">
              <a:lnSpc>
                <a:spcPct val="110000"/>
              </a:lnSpc>
              <a:spcAft>
                <a:spcPts val="1000"/>
              </a:spcAft>
              <a:buClr>
                <a:schemeClr val="tx1"/>
              </a:buClr>
              <a:buFont typeface="Wingdings" panose="05000000000000000000" pitchFamily="2" charset="2"/>
              <a:buChar char="§"/>
            </a:pPr>
            <a:r>
              <a:rPr lang="kk" sz="1500" b="0" i="0" u="none" strike="noStrike">
                <a:latin typeface="Arial"/>
                <a:cs typeface="Arial"/>
              </a:rPr>
              <a:t>Мұнайды  магистральдық құбыржолдар жүйесі бойынша тасымалдау (мұнайды Қазақстан Республикасының аумағы арқылы транзиттеу және Қазақстан Республикасының шегінен тыс жерге экспорттау мақсатында тасымалдауды қоспағанда);</a:t>
            </a:r>
          </a:p>
          <a:p>
            <a:pPr marL="285664" indent="-285664" algn="just" rtl="0">
              <a:lnSpc>
                <a:spcPct val="110000"/>
              </a:lnSpc>
              <a:spcAft>
                <a:spcPts val="1000"/>
              </a:spcAft>
              <a:buClr>
                <a:schemeClr val="tx1"/>
              </a:buClr>
              <a:buFont typeface="Wingdings" panose="05000000000000000000" pitchFamily="2" charset="2"/>
              <a:buChar char="§"/>
            </a:pPr>
            <a:r>
              <a:rPr lang="kk" sz="1500" b="0" i="0" u="none" strike="noStrike">
                <a:latin typeface="Arial"/>
                <a:cs typeface="Arial"/>
              </a:rPr>
              <a:t>Жылу энергиясын өндіру, беру және тарату;</a:t>
            </a:r>
          </a:p>
          <a:p>
            <a:pPr marL="285664" indent="-285664" algn="just" rtl="0">
              <a:lnSpc>
                <a:spcPct val="110000"/>
              </a:lnSpc>
              <a:spcAft>
                <a:spcPts val="1000"/>
              </a:spcAft>
              <a:buClr>
                <a:schemeClr val="tx1"/>
              </a:buClr>
              <a:buFont typeface="Wingdings" panose="05000000000000000000" pitchFamily="2" charset="2"/>
              <a:buChar char="§"/>
            </a:pPr>
            <a:r>
              <a:rPr lang="kk" sz="1500" b="0" i="0" u="none" strike="noStrike">
                <a:latin typeface="Arial"/>
                <a:cs typeface="Arial"/>
              </a:rPr>
              <a:t>Электр энергиясын беру;</a:t>
            </a:r>
          </a:p>
          <a:p>
            <a:pPr marL="285664" indent="-285664" algn="just" rtl="0">
              <a:lnSpc>
                <a:spcPct val="110000"/>
              </a:lnSpc>
              <a:spcAft>
                <a:spcPts val="1000"/>
              </a:spcAft>
              <a:buClr>
                <a:schemeClr val="tx1"/>
              </a:buClr>
              <a:buFont typeface="Wingdings" panose="05000000000000000000" pitchFamily="2" charset="2"/>
              <a:buChar char="§"/>
            </a:pPr>
            <a:r>
              <a:rPr lang="kk" sz="1500" b="0" i="0" u="none" strike="noStrike">
                <a:latin typeface="Arial"/>
                <a:cs typeface="Arial"/>
              </a:rPr>
              <a:t>Ағынды суларды бұру.</a:t>
            </a:r>
          </a:p>
        </p:txBody>
      </p:sp>
      <p:graphicFrame>
        <p:nvGraphicFramePr>
          <p:cNvPr id="2" name="Таблица 2">
            <a:extLst>
              <a:ext uri="{FF2B5EF4-FFF2-40B4-BE49-F238E27FC236}">
                <a16:creationId xmlns:a16="http://schemas.microsoft.com/office/drawing/2014/main" id="{1D3DB771-9590-431D-81CA-FE040A47E895}"/>
              </a:ext>
            </a:extLst>
          </p:cNvPr>
          <p:cNvGraphicFramePr>
            <a:graphicFrameLocks noGrp="1"/>
          </p:cNvGraphicFramePr>
          <p:nvPr>
            <p:extLst>
              <p:ext uri="{D42A27DB-BD31-4B8C-83A1-F6EECF244321}">
                <p14:modId xmlns:p14="http://schemas.microsoft.com/office/powerpoint/2010/main" val="3107207797"/>
              </p:ext>
            </p:extLst>
          </p:nvPr>
        </p:nvGraphicFramePr>
        <p:xfrm>
          <a:off x="262558" y="3934347"/>
          <a:ext cx="11593287" cy="2240469"/>
        </p:xfrm>
        <a:graphic>
          <a:graphicData uri="http://schemas.openxmlformats.org/drawingml/2006/table">
            <a:tbl>
              <a:tblPr firstRow="1" bandRow="1">
                <a:tableStyleId>{7DF18680-E054-41AD-8BC1-D1AEF772440D}</a:tableStyleId>
              </a:tblPr>
              <a:tblGrid>
                <a:gridCol w="505605">
                  <a:extLst>
                    <a:ext uri="{9D8B030D-6E8A-4147-A177-3AD203B41FA5}">
                      <a16:colId xmlns:a16="http://schemas.microsoft.com/office/drawing/2014/main" val="3503628699"/>
                    </a:ext>
                  </a:extLst>
                </a:gridCol>
                <a:gridCol w="9327587">
                  <a:extLst>
                    <a:ext uri="{9D8B030D-6E8A-4147-A177-3AD203B41FA5}">
                      <a16:colId xmlns:a16="http://schemas.microsoft.com/office/drawing/2014/main" val="1214937824"/>
                    </a:ext>
                  </a:extLst>
                </a:gridCol>
                <a:gridCol w="1760095">
                  <a:extLst>
                    <a:ext uri="{9D8B030D-6E8A-4147-A177-3AD203B41FA5}">
                      <a16:colId xmlns:a16="http://schemas.microsoft.com/office/drawing/2014/main" val="1876162679"/>
                    </a:ext>
                  </a:extLst>
                </a:gridCol>
              </a:tblGrid>
              <a:tr h="441699">
                <a:tc>
                  <a:txBody>
                    <a:bodyPr/>
                    <a:lstStyle/>
                    <a:p>
                      <a:pPr marL="0" marR="0" lvl="0" indent="0" algn="ctr" defTabSz="914309" rtl="0" eaLnBrk="1" fontAlgn="auto" latinLnBrk="0" hangingPunct="1">
                        <a:lnSpc>
                          <a:spcPct val="100000"/>
                        </a:lnSpc>
                        <a:spcBef>
                          <a:spcPct val="0"/>
                        </a:spcBef>
                        <a:spcAft>
                          <a:spcPct val="0"/>
                        </a:spcAft>
                        <a:buClrTx/>
                        <a:buSzTx/>
                        <a:buFontTx/>
                        <a:buNone/>
                        <a:defRPr/>
                      </a:pPr>
                      <a:r>
                        <a:rPr lang="kk" sz="1200" b="1" i="0" u="none" strike="noStrike">
                          <a:solidFill>
                            <a:srgbClr val="FFFFFF"/>
                          </a:solidFill>
                          <a:latin typeface="Calibri"/>
                        </a:rPr>
                        <a:t>№ р/б</a:t>
                      </a:r>
                      <a:endParaRPr lang="ru-RU" sz="1200" b="1" i="0">
                        <a:solidFill>
                          <a:schemeClr val="bg1"/>
                        </a:solidFill>
                        <a:latin typeface="Roboto Light"/>
                        <a:cs typeface="Arial" panose="020B0604020202020204" pitchFamily="34" charset="0"/>
                      </a:endParaRPr>
                    </a:p>
                  </a:txBody>
                  <a:tcPr marL="121860" marR="121860" marT="45714" marB="45714" anchor="ctr"/>
                </a:tc>
                <a:tc>
                  <a:txBody>
                    <a:bodyPr/>
                    <a:lstStyle/>
                    <a:p>
                      <a:pPr marL="0" marR="0" lvl="0" indent="0" algn="ctr" defTabSz="914309" rtl="0" eaLnBrk="1" fontAlgn="auto" latinLnBrk="0" hangingPunct="1">
                        <a:lnSpc>
                          <a:spcPct val="100000"/>
                        </a:lnSpc>
                        <a:spcBef>
                          <a:spcPct val="0"/>
                        </a:spcBef>
                        <a:spcAft>
                          <a:spcPct val="0"/>
                        </a:spcAft>
                        <a:buClrTx/>
                        <a:buSzTx/>
                        <a:buFontTx/>
                        <a:buNone/>
                        <a:defRPr/>
                      </a:pPr>
                      <a:r>
                        <a:rPr lang="kk" sz="1200" b="1" i="0" u="none" strike="noStrike" noProof="0">
                          <a:solidFill>
                            <a:srgbClr val="FFFFFF"/>
                          </a:solidFill>
                          <a:latin typeface="Calibri"/>
                        </a:rPr>
                        <a:t>Қызмет</a:t>
                      </a:r>
                      <a:endParaRPr lang="ru-RU" sz="1200" b="1" i="0" noProof="0">
                        <a:solidFill>
                          <a:schemeClr val="bg1"/>
                        </a:solidFill>
                        <a:latin typeface="Roboto Light"/>
                        <a:cs typeface="Arial" panose="020B0604020202020204" pitchFamily="34" charset="0"/>
                      </a:endParaRPr>
                    </a:p>
                  </a:txBody>
                  <a:tcPr marL="121860" marR="121860" marT="45714" marB="45714" anchor="ctr">
                    <a:solidFill>
                      <a:srgbClr val="4472C4"/>
                    </a:solidFill>
                  </a:tcPr>
                </a:tc>
                <a:tc>
                  <a:txBody>
                    <a:bodyPr/>
                    <a:lstStyle/>
                    <a:p>
                      <a:pPr marL="0" marR="0" lvl="0" indent="0" algn="ctr" defTabSz="914309" rtl="0" eaLnBrk="1" fontAlgn="auto" latinLnBrk="0" hangingPunct="1">
                        <a:lnSpc>
                          <a:spcPct val="100000"/>
                        </a:lnSpc>
                        <a:spcBef>
                          <a:spcPct val="0"/>
                        </a:spcBef>
                        <a:spcAft>
                          <a:spcPct val="0"/>
                        </a:spcAft>
                        <a:buClrTx/>
                        <a:buSzTx/>
                        <a:buFontTx/>
                        <a:buNone/>
                        <a:defRPr/>
                      </a:pPr>
                      <a:r>
                        <a:rPr lang="kk" sz="1200" b="1" i="0" u="none" strike="noStrike">
                          <a:solidFill>
                            <a:srgbClr val="FFFFFF"/>
                          </a:solidFill>
                          <a:latin typeface="Calibri"/>
                        </a:rPr>
                        <a:t>2024 жылғы табыс</a:t>
                      </a:r>
                      <a:endParaRPr lang="ru-RU" sz="1200" b="1" i="0">
                        <a:solidFill>
                          <a:schemeClr val="bg1"/>
                        </a:solidFill>
                        <a:latin typeface="Roboto Light"/>
                        <a:cs typeface="Arial" panose="020B0604020202020204" pitchFamily="34" charset="0"/>
                      </a:endParaRPr>
                    </a:p>
                  </a:txBody>
                  <a:tcPr marL="91407" marR="91407" marT="45703" marB="45703" anchor="ctr"/>
                </a:tc>
                <a:extLst>
                  <a:ext uri="{0D108BD9-81ED-4DB2-BD59-A6C34878D82A}">
                    <a16:rowId xmlns:a16="http://schemas.microsoft.com/office/drawing/2014/main" val="1045916940"/>
                  </a:ext>
                </a:extLst>
              </a:tr>
              <a:tr h="250291">
                <a:tc>
                  <a:txBody>
                    <a:bodyPr/>
                    <a:lstStyle/>
                    <a:p>
                      <a:pPr algn="ctr" rtl="0"/>
                      <a:r>
                        <a:rPr lang="kk" sz="1100" b="0" i="0" u="none" strike="noStrike">
                          <a:latin typeface="Arial"/>
                          <a:cs typeface="Arial"/>
                        </a:rPr>
                        <a:t>1</a:t>
                      </a:r>
                    </a:p>
                  </a:txBody>
                  <a:tcPr marL="121860" marR="121860" marT="45714" marB="45714" anchor="ctr"/>
                </a:tc>
                <a:tc>
                  <a:txBody>
                    <a:bodyPr/>
                    <a:lstStyle/>
                    <a:p>
                      <a:pPr algn="l" rtl="0"/>
                      <a:r>
                        <a:rPr lang="kk" sz="1100" b="0" i="0" u="none" strike="noStrike">
                          <a:latin typeface="Arial"/>
                          <a:cs typeface="Arial"/>
                        </a:rPr>
                        <a:t>Мұнайды ішкі нарыққа айдау</a:t>
                      </a:r>
                    </a:p>
                  </a:txBody>
                  <a:tcPr marL="121860" marR="121860" marT="45714" marB="45714" anchor="ctr"/>
                </a:tc>
                <a:tc>
                  <a:txBody>
                    <a:bodyPr/>
                    <a:lstStyle/>
                    <a:p>
                      <a:pPr algn="ctr" rtl="0" fontAlgn="ctr"/>
                      <a:r>
                        <a:rPr lang="kk" sz="1100" b="0" i="0" u="none" strike="noStrike">
                          <a:solidFill>
                            <a:srgbClr val="000000"/>
                          </a:solidFill>
                          <a:latin typeface="Arial"/>
                          <a:cs typeface="Arial"/>
                        </a:rPr>
                        <a:t>77 342,302</a:t>
                      </a:r>
                    </a:p>
                  </a:txBody>
                  <a:tcPr marL="9525" marR="9525" marT="9525" marB="0" anchor="ctr"/>
                </a:tc>
                <a:extLst>
                  <a:ext uri="{0D108BD9-81ED-4DB2-BD59-A6C34878D82A}">
                    <a16:rowId xmlns:a16="http://schemas.microsoft.com/office/drawing/2014/main" val="1337723011"/>
                  </a:ext>
                </a:extLst>
              </a:tr>
              <a:tr h="412252">
                <a:tc>
                  <a:txBody>
                    <a:bodyPr/>
                    <a:lstStyle/>
                    <a:p>
                      <a:pPr algn="ctr" rtl="0"/>
                      <a:r>
                        <a:rPr lang="kk" sz="1100" b="0" i="0" u="none" strike="noStrike">
                          <a:latin typeface="Arial"/>
                          <a:cs typeface="Arial"/>
                        </a:rPr>
                        <a:t>2</a:t>
                      </a:r>
                    </a:p>
                  </a:txBody>
                  <a:tcPr marL="121860" marR="121860" marT="45714" marB="45714" anchor="ctr"/>
                </a:tc>
                <a:tc>
                  <a:txBody>
                    <a:bodyPr/>
                    <a:lstStyle/>
                    <a:p>
                      <a:pPr algn="l" rtl="0"/>
                      <a:r>
                        <a:rPr lang="kk" sz="1100" b="0" i="0" u="none" strike="noStrike">
                          <a:latin typeface="Arial"/>
                          <a:cs typeface="Arial"/>
                        </a:rPr>
                        <a:t>Мұнайды ішкі нарыққа тасымалдау жөніндегі қосымша қызметтер (мұнайды ауыстырып тиеу, төгу, құю, сақтау, бірыңғай маршруттау бойынша операторлық қызмет)</a:t>
                      </a:r>
                      <a:endParaRPr lang="ru-RU" sz="1100" b="0">
                        <a:latin typeface="Arial" panose="020B0604020202020204" pitchFamily="34" charset="0"/>
                        <a:cs typeface="Arial" panose="020B0604020202020204" pitchFamily="34" charset="0"/>
                      </a:endParaRPr>
                    </a:p>
                  </a:txBody>
                  <a:tcPr marL="121860" marR="121860" marT="45714" marB="45714" anchor="ctr"/>
                </a:tc>
                <a:tc>
                  <a:txBody>
                    <a:bodyPr/>
                    <a:lstStyle/>
                    <a:p>
                      <a:pPr marL="0" algn="ctr" defTabSz="914309" rtl="0" eaLnBrk="1" latinLnBrk="0" hangingPunct="1"/>
                      <a:r>
                        <a:rPr lang="kk" sz="1100" b="0" i="0" u="none" strike="noStrike" kern="1200">
                          <a:solidFill>
                            <a:srgbClr val="000000"/>
                          </a:solidFill>
                          <a:latin typeface="Arial"/>
                          <a:ea typeface="+mn-ea"/>
                          <a:cs typeface="Arial"/>
                        </a:rPr>
                        <a:t>1 522,169</a:t>
                      </a:r>
                      <a:endParaRPr lang="ru-KZ" sz="1100" b="0" kern="1200">
                        <a:solidFill>
                          <a:schemeClr val="tx1"/>
                        </a:solidFill>
                        <a:latin typeface="Arial" panose="020B0604020202020204" pitchFamily="34" charset="0"/>
                        <a:ea typeface="+mn-ea"/>
                        <a:cs typeface="Arial" panose="020B0604020202020204" pitchFamily="34" charset="0"/>
                      </a:endParaRPr>
                    </a:p>
                  </a:txBody>
                  <a:tcPr marL="91407" marR="91407" marT="45703" marB="45703" anchor="ctr"/>
                </a:tc>
                <a:extLst>
                  <a:ext uri="{0D108BD9-81ED-4DB2-BD59-A6C34878D82A}">
                    <a16:rowId xmlns:a16="http://schemas.microsoft.com/office/drawing/2014/main" val="2684025444"/>
                  </a:ext>
                </a:extLst>
              </a:tr>
              <a:tr h="287921">
                <a:tc>
                  <a:txBody>
                    <a:bodyPr/>
                    <a:lstStyle/>
                    <a:p>
                      <a:pPr algn="ctr" rtl="0"/>
                      <a:r>
                        <a:rPr lang="kk" sz="1100" b="0" i="0" u="none" strike="noStrike">
                          <a:latin typeface="Arial"/>
                          <a:cs typeface="Arial"/>
                        </a:rPr>
                        <a:t>3</a:t>
                      </a:r>
                    </a:p>
                  </a:txBody>
                  <a:tcPr marL="121860" marR="121860" marT="45714" marB="45714" anchor="ctr"/>
                </a:tc>
                <a:tc>
                  <a:txBody>
                    <a:bodyPr/>
                    <a:lstStyle/>
                    <a:p>
                      <a:pPr algn="l" rtl="0"/>
                      <a:r>
                        <a:rPr lang="kk" sz="1100" b="0" i="0" u="none" strike="noStrike">
                          <a:latin typeface="Arial"/>
                          <a:cs typeface="Arial"/>
                        </a:rPr>
                        <a:t>Жылу энергиясын өндіру, беру және тарату </a:t>
                      </a:r>
                    </a:p>
                  </a:txBody>
                  <a:tcPr marL="121860" marR="121860" marT="45714" marB="45714" anchor="ctr"/>
                </a:tc>
                <a:tc>
                  <a:txBody>
                    <a:bodyPr/>
                    <a:lstStyle/>
                    <a:p>
                      <a:pPr algn="ctr" rtl="0"/>
                      <a:r>
                        <a:rPr lang="kk" sz="1100" b="0" i="0" u="none" strike="noStrike">
                          <a:latin typeface="Arial"/>
                          <a:cs typeface="Arial"/>
                        </a:rPr>
                        <a:t>14,9</a:t>
                      </a:r>
                      <a:endParaRPr lang="ru-KZ" sz="1100" b="0">
                        <a:latin typeface="Arial" panose="020B0604020202020204" pitchFamily="34" charset="0"/>
                        <a:cs typeface="Arial" panose="020B0604020202020204" pitchFamily="34" charset="0"/>
                      </a:endParaRPr>
                    </a:p>
                  </a:txBody>
                  <a:tcPr marL="91407" marR="91407" marT="45703" marB="45703" anchor="ctr"/>
                </a:tc>
                <a:extLst>
                  <a:ext uri="{0D108BD9-81ED-4DB2-BD59-A6C34878D82A}">
                    <a16:rowId xmlns:a16="http://schemas.microsoft.com/office/drawing/2014/main" val="1974849357"/>
                  </a:ext>
                </a:extLst>
              </a:tr>
              <a:tr h="320428">
                <a:tc>
                  <a:txBody>
                    <a:bodyPr/>
                    <a:lstStyle/>
                    <a:p>
                      <a:pPr algn="ctr" rtl="0"/>
                      <a:r>
                        <a:rPr lang="kk" sz="1100" b="0" i="0" u="none" strike="noStrike">
                          <a:latin typeface="Arial"/>
                          <a:cs typeface="Arial"/>
                        </a:rPr>
                        <a:t>4</a:t>
                      </a:r>
                    </a:p>
                  </a:txBody>
                  <a:tcPr marL="121860" marR="121860" marT="45714" marB="45714" anchor="ctr"/>
                </a:tc>
                <a:tc>
                  <a:txBody>
                    <a:bodyPr/>
                    <a:lstStyle/>
                    <a:p>
                      <a:pPr algn="l" rtl="0"/>
                      <a:r>
                        <a:rPr lang="kk" sz="1100" b="0" i="0" u="none" strike="noStrike">
                          <a:latin typeface="Arial"/>
                          <a:cs typeface="Arial"/>
                        </a:rPr>
                        <a:t>Электр энергиясын беру</a:t>
                      </a:r>
                    </a:p>
                  </a:txBody>
                  <a:tcPr marL="121860" marR="121860" marT="45714" marB="45714" anchor="ctr"/>
                </a:tc>
                <a:tc>
                  <a:txBody>
                    <a:bodyPr/>
                    <a:lstStyle/>
                    <a:p>
                      <a:pPr marL="0" indent="0" algn="ctr" rtl="0">
                        <a:buFontTx/>
                        <a:buNone/>
                      </a:pPr>
                      <a:r>
                        <a:rPr lang="kk" sz="1100" b="0" i="0" u="none" strike="noStrike">
                          <a:latin typeface="Arial"/>
                          <a:cs typeface="Arial"/>
                        </a:rPr>
                        <a:t>15,8</a:t>
                      </a:r>
                    </a:p>
                  </a:txBody>
                  <a:tcPr marL="91407" marR="91407" marT="45703" marB="45703" anchor="ctr"/>
                </a:tc>
                <a:extLst>
                  <a:ext uri="{0D108BD9-81ED-4DB2-BD59-A6C34878D82A}">
                    <a16:rowId xmlns:a16="http://schemas.microsoft.com/office/drawing/2014/main" val="1821721370"/>
                  </a:ext>
                </a:extLst>
              </a:tr>
              <a:tr h="489156">
                <a:tc>
                  <a:txBody>
                    <a:bodyPr/>
                    <a:lstStyle/>
                    <a:p>
                      <a:pPr algn="ctr" rtl="0"/>
                      <a:r>
                        <a:rPr lang="kk" sz="1100" b="0" i="0" u="none" strike="noStrike">
                          <a:latin typeface="Arial"/>
                          <a:cs typeface="Arial"/>
                        </a:rPr>
                        <a:t>5</a:t>
                      </a:r>
                      <a:endParaRPr lang="ru-RU" sz="1100" b="0">
                        <a:latin typeface="Arial" panose="020B0604020202020204" pitchFamily="34" charset="0"/>
                        <a:cs typeface="Arial" panose="020B0604020202020204" pitchFamily="34" charset="0"/>
                      </a:endParaRPr>
                    </a:p>
                  </a:txBody>
                  <a:tcPr marL="121860" marR="121860" marT="45714" marB="45714" anchor="ctr"/>
                </a:tc>
                <a:tc>
                  <a:txBody>
                    <a:bodyPr/>
                    <a:lstStyle/>
                    <a:p>
                      <a:pPr algn="l" rtl="0"/>
                      <a:r>
                        <a:rPr lang="kk" sz="1100" b="0" i="0" u="none" strike="noStrike">
                          <a:latin typeface="Arial"/>
                          <a:cs typeface="Arial"/>
                        </a:rPr>
                        <a:t>Ағынды суларды бұру</a:t>
                      </a:r>
                      <a:endParaRPr lang="ru-RU" sz="1100" b="0">
                        <a:latin typeface="Arial" panose="020B0604020202020204" pitchFamily="34" charset="0"/>
                        <a:cs typeface="Arial" panose="020B0604020202020204" pitchFamily="34" charset="0"/>
                      </a:endParaRPr>
                    </a:p>
                  </a:txBody>
                  <a:tcPr marL="121860" marR="121860" marT="45714" marB="45714" anchor="ctr"/>
                </a:tc>
                <a:tc>
                  <a:txBody>
                    <a:bodyPr/>
                    <a:lstStyle/>
                    <a:p>
                      <a:pPr marL="0" marR="0" lvl="0" indent="0" algn="ctr" defTabSz="914309" rtl="0" eaLnBrk="1" fontAlgn="auto" latinLnBrk="0" hangingPunct="1">
                        <a:lnSpc>
                          <a:spcPct val="100000"/>
                        </a:lnSpc>
                        <a:spcBef>
                          <a:spcPct val="0"/>
                        </a:spcBef>
                        <a:spcAft>
                          <a:spcPct val="0"/>
                        </a:spcAft>
                        <a:buClrTx/>
                        <a:buSzTx/>
                        <a:buFontTx/>
                        <a:buNone/>
                        <a:defRPr/>
                      </a:pPr>
                      <a:r>
                        <a:rPr lang="kk" sz="1100" b="0" i="0" u="none" strike="noStrike">
                          <a:solidFill>
                            <a:srgbClr val="000000"/>
                          </a:solidFill>
                          <a:latin typeface="Arial"/>
                          <a:cs typeface="Arial"/>
                        </a:rPr>
                        <a:t>0,2</a:t>
                      </a:r>
                    </a:p>
                  </a:txBody>
                  <a:tcPr marL="91407" marR="91407" marT="45703" marB="45703" anchor="ctr"/>
                </a:tc>
                <a:extLst>
                  <a:ext uri="{0D108BD9-81ED-4DB2-BD59-A6C34878D82A}">
                    <a16:rowId xmlns:a16="http://schemas.microsoft.com/office/drawing/2014/main" val="1892554858"/>
                  </a:ext>
                </a:extLst>
              </a:tr>
            </a:tbl>
          </a:graphicData>
        </a:graphic>
      </p:graphicFrame>
      <p:sp>
        <p:nvSpPr>
          <p:cNvPr id="22" name="Прямоугольник 21">
            <a:extLst>
              <a:ext uri="{FF2B5EF4-FFF2-40B4-BE49-F238E27FC236}">
                <a16:creationId xmlns:a16="http://schemas.microsoft.com/office/drawing/2014/main" id="{59DA6710-6E02-4DC3-86D8-77F4A5DDA63B}"/>
              </a:ext>
            </a:extLst>
          </p:cNvPr>
          <p:cNvSpPr/>
          <p:nvPr/>
        </p:nvSpPr>
        <p:spPr>
          <a:xfrm>
            <a:off x="10971940" y="3687045"/>
            <a:ext cx="884538" cy="276899"/>
          </a:xfrm>
          <a:prstGeom prst="rect">
            <a:avLst/>
          </a:prstGeom>
          <a:noFill/>
        </p:spPr>
        <p:txBody>
          <a:bodyPr wrap="none" lIns="91407" tIns="45703" rIns="91407" bIns="45703">
            <a:noAutofit/>
          </a:bodyPr>
          <a:lstStyle/>
          <a:p>
            <a:pPr algn="ctr" rtl="0"/>
            <a:r>
              <a:rPr lang="kk" sz="1200" b="0" i="0" u="none" strike="noStrike">
                <a:ln w="0"/>
                <a:effectLst>
                  <a:outerShdw blurRad="38100" dist="19050" dir="2700000" algn="tl" rotWithShape="0">
                    <a:schemeClr val="dk1">
                      <a:alpha val="40000"/>
                    </a:schemeClr>
                  </a:outerShdw>
                </a:effectLst>
                <a:latin typeface="Arial"/>
                <a:cs typeface="Arial"/>
              </a:rPr>
              <a:t>млн теңге</a:t>
            </a:r>
          </a:p>
        </p:txBody>
      </p:sp>
      <p:pic>
        <p:nvPicPr>
          <p:cNvPr id="5" name="Рисунок 4"/>
          <p:cNvPicPr>
            <a:picLocks noChangeAspect="1"/>
          </p:cNvPicPr>
          <p:nvPr/>
        </p:nvPicPr>
        <p:blipFill>
          <a:blip r:embed="rId4"/>
          <a:stretch>
            <a:fillRect/>
          </a:stretch>
        </p:blipFill>
        <p:spPr>
          <a:xfrm>
            <a:off x="694606" y="3384507"/>
            <a:ext cx="6768751" cy="475874"/>
          </a:xfrm>
          <a:prstGeom prst="rect">
            <a:avLst/>
          </a:prstGeom>
        </p:spPr>
      </p:pic>
      <p:sp>
        <p:nvSpPr>
          <p:cNvPr id="7" name="Заголовок 6"/>
          <p:cNvSpPr>
            <a:spLocks noGrp="1"/>
          </p:cNvSpPr>
          <p:nvPr>
            <p:ph type="title"/>
          </p:nvPr>
        </p:nvSpPr>
        <p:spPr>
          <a:xfrm>
            <a:off x="622598" y="3466499"/>
            <a:ext cx="7641872" cy="311889"/>
          </a:xfrm>
        </p:spPr>
        <p:txBody>
          <a:bodyPr>
            <a:noAutofit/>
          </a:bodyPr>
          <a:lstStyle/>
          <a:p>
            <a:pPr rtl="0"/>
            <a:r>
              <a:rPr lang="kk" sz="1800" b="1" i="0" u="none" strike="noStrike">
                <a:solidFill>
                  <a:srgbClr val="FFFFFF"/>
                </a:solidFill>
                <a:latin typeface="Arial"/>
                <a:cs typeface="Arial"/>
              </a:rPr>
              <a:t>  Реттелетін қызметтен түсетін кірістер туралы ақпарат</a:t>
            </a:r>
            <a:endParaRPr lang="ru-RU" sz="3200" b="1">
              <a:solidFill>
                <a:schemeClr val="bg1"/>
              </a:solidFill>
              <a:latin typeface="Arial" panose="020B0604020202020204" pitchFamily="34" charset="0"/>
              <a:cs typeface="Arial" panose="020B0604020202020204" pitchFamily="34" charset="0"/>
            </a:endParaRPr>
          </a:p>
        </p:txBody>
      </p:sp>
      <p:pic>
        <p:nvPicPr>
          <p:cNvPr id="13" name="Рисунок 12">
            <a:extLst>
              <a:ext uri="{FF2B5EF4-FFF2-40B4-BE49-F238E27FC236}">
                <a16:creationId xmlns:a16="http://schemas.microsoft.com/office/drawing/2014/main" id="{9677B82B-0691-47C8-BB25-F54D4F81C3EF}"/>
              </a:ext>
            </a:extLst>
          </p:cNvPr>
          <p:cNvPicPr>
            <a:picLocks noChangeAspect="1"/>
          </p:cNvPicPr>
          <p:nvPr/>
        </p:nvPicPr>
        <p:blipFill>
          <a:blip r:embed="rId5"/>
          <a:stretch>
            <a:fillRect/>
          </a:stretch>
        </p:blipFill>
        <p:spPr>
          <a:xfrm>
            <a:off x="10222119" y="98344"/>
            <a:ext cx="1782934" cy="414805"/>
          </a:xfrm>
          <a:prstGeom prst="rect">
            <a:avLst/>
          </a:prstGeom>
        </p:spPr>
      </p:pic>
      <p:sp>
        <p:nvSpPr>
          <p:cNvPr id="14" name="Прямоугольник 13">
            <a:extLst>
              <a:ext uri="{FF2B5EF4-FFF2-40B4-BE49-F238E27FC236}">
                <a16:creationId xmlns:a16="http://schemas.microsoft.com/office/drawing/2014/main" id="{9CDBF1DD-5FA9-4E5C-B3E3-91C5EE47EF39}"/>
              </a:ext>
            </a:extLst>
          </p:cNvPr>
          <p:cNvSpPr/>
          <p:nvPr/>
        </p:nvSpPr>
        <p:spPr>
          <a:xfrm>
            <a:off x="-2" y="-10884"/>
            <a:ext cx="12190413" cy="719174"/>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rtl="0"/>
            <a:r>
              <a:rPr lang="kk" sz="2000" b="0" i="0" u="none" strike="noStrike">
                <a:solidFill>
                  <a:srgbClr val="FFFFFF"/>
                </a:solidFill>
                <a:effectLst>
                  <a:outerShdw blurRad="38100" dist="38100" dir="2700000" algn="tl">
                    <a:srgbClr val="000000">
                      <a:alpha val="43137"/>
                    </a:srgbClr>
                  </a:outerShdw>
                </a:effectLst>
                <a:latin typeface="Arial"/>
                <a:cs typeface="Arial"/>
              </a:rPr>
              <a:t>Қоғамның реттелетін қызметтері</a:t>
            </a:r>
            <a:endParaRPr lang="ru-KZ" sz="200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p:txBody>
      </p:sp>
      <p:pic>
        <p:nvPicPr>
          <p:cNvPr id="15" name="Рисунок 14">
            <a:extLst>
              <a:ext uri="{FF2B5EF4-FFF2-40B4-BE49-F238E27FC236}">
                <a16:creationId xmlns:a16="http://schemas.microsoft.com/office/drawing/2014/main" id="{AB4C9D3A-4709-4006-9F63-31D30249F805}"/>
              </a:ext>
            </a:extLst>
          </p:cNvPr>
          <p:cNvPicPr>
            <a:picLocks noChangeAspect="1"/>
          </p:cNvPicPr>
          <p:nvPr/>
        </p:nvPicPr>
        <p:blipFill>
          <a:blip r:embed="rId5"/>
          <a:stretch>
            <a:fillRect/>
          </a:stretch>
        </p:blipFill>
        <p:spPr>
          <a:xfrm>
            <a:off x="10169915" y="135620"/>
            <a:ext cx="1782934" cy="414805"/>
          </a:xfrm>
          <a:prstGeom prst="rect">
            <a:avLst/>
          </a:prstGeom>
        </p:spPr>
      </p:pic>
      <p:sp>
        <p:nvSpPr>
          <p:cNvPr id="16" name="Прямоугольник 15">
            <a:extLst>
              <a:ext uri="{FF2B5EF4-FFF2-40B4-BE49-F238E27FC236}">
                <a16:creationId xmlns:a16="http://schemas.microsoft.com/office/drawing/2014/main" id="{9E56DB58-6A30-414C-9E63-0DE3D263C365}"/>
              </a:ext>
            </a:extLst>
          </p:cNvPr>
          <p:cNvSpPr/>
          <p:nvPr/>
        </p:nvSpPr>
        <p:spPr>
          <a:xfrm>
            <a:off x="694606" y="3364137"/>
            <a:ext cx="7641872" cy="501319"/>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rtl="0"/>
            <a:r>
              <a:rPr lang="kk" sz="1800" b="1" i="0" u="none" strike="noStrike">
                <a:solidFill>
                  <a:srgbClr val="FFFFFF"/>
                </a:solidFill>
                <a:latin typeface="Arial"/>
                <a:cs typeface="Arial"/>
              </a:rPr>
              <a:t> </a:t>
            </a:r>
            <a:r>
              <a:rPr lang="kk" sz="2000" b="0" i="0" u="none" strike="noStrike">
                <a:solidFill>
                  <a:srgbClr val="FFFFFF"/>
                </a:solidFill>
                <a:effectLst>
                  <a:outerShdw blurRad="38100" dist="38100" dir="2700000" algn="tl">
                    <a:srgbClr val="000000">
                      <a:alpha val="43137"/>
                    </a:srgbClr>
                  </a:outerShdw>
                </a:effectLst>
                <a:latin typeface="Arial"/>
                <a:cs typeface="Arial"/>
              </a:rPr>
              <a:t>Реттелетін қызметтен түсетін кірістер туралы ақпарат</a:t>
            </a:r>
            <a:endParaRPr lang="ru-KZ" sz="180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p:txBody>
      </p:sp>
      <p:graphicFrame>
        <p:nvGraphicFramePr>
          <p:cNvPr id="17" name="Таблица 2">
            <a:extLst>
              <a:ext uri="{FF2B5EF4-FFF2-40B4-BE49-F238E27FC236}">
                <a16:creationId xmlns:a16="http://schemas.microsoft.com/office/drawing/2014/main" id="{6F9576EC-5014-4002-B15E-59C5357FB9C7}"/>
              </a:ext>
            </a:extLst>
          </p:cNvPr>
          <p:cNvGraphicFramePr>
            <a:graphicFrameLocks noGrp="1"/>
          </p:cNvGraphicFramePr>
          <p:nvPr>
            <p:extLst>
              <p:ext uri="{D42A27DB-BD31-4B8C-83A1-F6EECF244321}">
                <p14:modId xmlns:p14="http://schemas.microsoft.com/office/powerpoint/2010/main" val="2026733456"/>
              </p:ext>
            </p:extLst>
          </p:nvPr>
        </p:nvGraphicFramePr>
        <p:xfrm>
          <a:off x="263191" y="3963944"/>
          <a:ext cx="11593287" cy="2457020"/>
        </p:xfrm>
        <a:graphic>
          <a:graphicData uri="http://schemas.openxmlformats.org/drawingml/2006/table">
            <a:tbl>
              <a:tblPr firstRow="1" bandRow="1">
                <a:tableStyleId>{7DF18680-E054-41AD-8BC1-D1AEF772440D}</a:tableStyleId>
              </a:tblPr>
              <a:tblGrid>
                <a:gridCol w="505605">
                  <a:extLst>
                    <a:ext uri="{9D8B030D-6E8A-4147-A177-3AD203B41FA5}">
                      <a16:colId xmlns:a16="http://schemas.microsoft.com/office/drawing/2014/main" val="3503628699"/>
                    </a:ext>
                  </a:extLst>
                </a:gridCol>
                <a:gridCol w="9327587">
                  <a:extLst>
                    <a:ext uri="{9D8B030D-6E8A-4147-A177-3AD203B41FA5}">
                      <a16:colId xmlns:a16="http://schemas.microsoft.com/office/drawing/2014/main" val="1214937824"/>
                    </a:ext>
                  </a:extLst>
                </a:gridCol>
                <a:gridCol w="1760095">
                  <a:extLst>
                    <a:ext uri="{9D8B030D-6E8A-4147-A177-3AD203B41FA5}">
                      <a16:colId xmlns:a16="http://schemas.microsoft.com/office/drawing/2014/main" val="1876162679"/>
                    </a:ext>
                  </a:extLst>
                </a:gridCol>
              </a:tblGrid>
              <a:tr h="441699">
                <a:tc>
                  <a:txBody>
                    <a:bodyPr/>
                    <a:lstStyle/>
                    <a:p>
                      <a:pPr marL="0" marR="0" lvl="0" indent="0" algn="ctr" defTabSz="914309" rtl="0" eaLnBrk="1" fontAlgn="auto" latinLnBrk="0" hangingPunct="1">
                        <a:lnSpc>
                          <a:spcPct val="100000"/>
                        </a:lnSpc>
                        <a:spcBef>
                          <a:spcPct val="0"/>
                        </a:spcBef>
                        <a:spcAft>
                          <a:spcPct val="0"/>
                        </a:spcAft>
                        <a:buClrTx/>
                        <a:buSzTx/>
                        <a:buFontTx/>
                        <a:buNone/>
                        <a:defRPr/>
                      </a:pPr>
                      <a:r>
                        <a:rPr lang="kk" sz="1200" b="1" i="0" u="none" strike="noStrike">
                          <a:solidFill>
                            <a:srgbClr val="FFFFFF"/>
                          </a:solidFill>
                          <a:latin typeface="Calibri"/>
                        </a:rPr>
                        <a:t>№ р/б</a:t>
                      </a:r>
                      <a:endParaRPr lang="ru-RU" sz="1200" b="1" i="0">
                        <a:solidFill>
                          <a:schemeClr val="bg1"/>
                        </a:solidFill>
                        <a:latin typeface="Roboto Light"/>
                        <a:cs typeface="Arial" panose="020B0604020202020204" pitchFamily="34" charset="0"/>
                      </a:endParaRPr>
                    </a:p>
                  </a:txBody>
                  <a:tcPr marL="121860" marR="121860" marT="45714" marB="45714" anchor="ctr"/>
                </a:tc>
                <a:tc>
                  <a:txBody>
                    <a:bodyPr/>
                    <a:lstStyle/>
                    <a:p>
                      <a:pPr marL="0" marR="0" lvl="0" indent="0" algn="ctr" defTabSz="914309" rtl="0" eaLnBrk="1" fontAlgn="auto" latinLnBrk="0" hangingPunct="1">
                        <a:lnSpc>
                          <a:spcPct val="100000"/>
                        </a:lnSpc>
                        <a:spcBef>
                          <a:spcPct val="0"/>
                        </a:spcBef>
                        <a:spcAft>
                          <a:spcPct val="0"/>
                        </a:spcAft>
                        <a:buClrTx/>
                        <a:buSzTx/>
                        <a:buFontTx/>
                        <a:buNone/>
                        <a:defRPr/>
                      </a:pPr>
                      <a:r>
                        <a:rPr lang="kk" sz="1200" b="1" i="0" u="none" strike="noStrike" noProof="0" dirty="0">
                          <a:solidFill>
                            <a:srgbClr val="FFFFFF"/>
                          </a:solidFill>
                          <a:latin typeface="Calibri"/>
                        </a:rPr>
                        <a:t>Қызмет</a:t>
                      </a:r>
                      <a:endParaRPr lang="ru-RU" sz="1200" b="1" i="0" noProof="0" dirty="0">
                        <a:solidFill>
                          <a:schemeClr val="bg1"/>
                        </a:solidFill>
                        <a:latin typeface="Roboto Light"/>
                        <a:cs typeface="Arial" panose="020B0604020202020204" pitchFamily="34" charset="0"/>
                      </a:endParaRPr>
                    </a:p>
                  </a:txBody>
                  <a:tcPr marL="121860" marR="121860" marT="45714" marB="45714" anchor="ctr">
                    <a:solidFill>
                      <a:srgbClr val="4472C4"/>
                    </a:solidFill>
                  </a:tcPr>
                </a:tc>
                <a:tc>
                  <a:txBody>
                    <a:bodyPr/>
                    <a:lstStyle/>
                    <a:p>
                      <a:pPr marL="0" marR="0" lvl="0" indent="0" algn="ctr" defTabSz="914309" rtl="0" eaLnBrk="1" fontAlgn="auto" latinLnBrk="0" hangingPunct="1">
                        <a:lnSpc>
                          <a:spcPct val="100000"/>
                        </a:lnSpc>
                        <a:spcBef>
                          <a:spcPct val="0"/>
                        </a:spcBef>
                        <a:spcAft>
                          <a:spcPct val="0"/>
                        </a:spcAft>
                        <a:buClrTx/>
                        <a:buSzTx/>
                        <a:buFontTx/>
                        <a:buNone/>
                        <a:defRPr/>
                      </a:pPr>
                      <a:r>
                        <a:rPr lang="kk" sz="1200" b="1" i="0" u="none" strike="noStrike">
                          <a:solidFill>
                            <a:srgbClr val="FFFFFF"/>
                          </a:solidFill>
                          <a:latin typeface="Calibri"/>
                        </a:rPr>
                        <a:t>2025 жылғы 1-жартыжылдықтағы табыс</a:t>
                      </a:r>
                      <a:endParaRPr lang="ru-RU" sz="1200" b="1" i="0">
                        <a:solidFill>
                          <a:schemeClr val="bg1"/>
                        </a:solidFill>
                        <a:latin typeface="Roboto Light"/>
                        <a:cs typeface="Arial" panose="020B0604020202020204" pitchFamily="34" charset="0"/>
                      </a:endParaRPr>
                    </a:p>
                  </a:txBody>
                  <a:tcPr marL="91407" marR="91407" marT="45703" marB="45703" anchor="ctr"/>
                </a:tc>
                <a:extLst>
                  <a:ext uri="{0D108BD9-81ED-4DB2-BD59-A6C34878D82A}">
                    <a16:rowId xmlns:a16="http://schemas.microsoft.com/office/drawing/2014/main" val="1045916940"/>
                  </a:ext>
                </a:extLst>
              </a:tr>
              <a:tr h="448822">
                <a:tc>
                  <a:txBody>
                    <a:bodyPr/>
                    <a:lstStyle/>
                    <a:p>
                      <a:pPr algn="ctr" rtl="0"/>
                      <a:r>
                        <a:rPr lang="kk" sz="1100" b="0" i="0" u="none" strike="noStrike">
                          <a:latin typeface="Arial"/>
                          <a:cs typeface="Arial"/>
                        </a:rPr>
                        <a:t>1</a:t>
                      </a:r>
                    </a:p>
                  </a:txBody>
                  <a:tcPr marL="121860" marR="121860" marT="45714" marB="45714" anchor="ctr"/>
                </a:tc>
                <a:tc>
                  <a:txBody>
                    <a:bodyPr/>
                    <a:lstStyle/>
                    <a:p>
                      <a:pPr algn="l" rtl="0"/>
                      <a:r>
                        <a:rPr lang="kk" sz="1100" b="0" i="0" u="none" strike="noStrike">
                          <a:latin typeface="Arial"/>
                          <a:cs typeface="Arial"/>
                        </a:rPr>
                        <a:t>Мұнайды ішкі нарыққа айдау</a:t>
                      </a:r>
                    </a:p>
                  </a:txBody>
                  <a:tcPr marL="121860" marR="121860" marT="45714" marB="45714" anchor="ctr"/>
                </a:tc>
                <a:tc>
                  <a:txBody>
                    <a:bodyPr/>
                    <a:lstStyle/>
                    <a:p>
                      <a:pPr algn="ctr" rtl="0" fontAlgn="ctr"/>
                      <a:r>
                        <a:rPr lang="kk" sz="1100" b="1" i="0" u="none" strike="noStrike" dirty="0">
                          <a:solidFill>
                            <a:srgbClr val="000000"/>
                          </a:solidFill>
                          <a:latin typeface="Arial"/>
                          <a:cs typeface="Arial"/>
                        </a:rPr>
                        <a:t>38 165</a:t>
                      </a:r>
                    </a:p>
                  </a:txBody>
                  <a:tcPr marL="9525" marR="9525" marT="9525" marB="0" anchor="ctr"/>
                </a:tc>
                <a:extLst>
                  <a:ext uri="{0D108BD9-81ED-4DB2-BD59-A6C34878D82A}">
                    <a16:rowId xmlns:a16="http://schemas.microsoft.com/office/drawing/2014/main" val="1337723011"/>
                  </a:ext>
                </a:extLst>
              </a:tr>
              <a:tr h="412252">
                <a:tc>
                  <a:txBody>
                    <a:bodyPr/>
                    <a:lstStyle/>
                    <a:p>
                      <a:pPr algn="ctr" rtl="0"/>
                      <a:r>
                        <a:rPr lang="kk" sz="1100" b="0" i="0" u="none" strike="noStrike">
                          <a:latin typeface="Arial"/>
                          <a:cs typeface="Arial"/>
                        </a:rPr>
                        <a:t>2</a:t>
                      </a:r>
                    </a:p>
                  </a:txBody>
                  <a:tcPr marL="121860" marR="121860" marT="45714" marB="45714" anchor="ctr"/>
                </a:tc>
                <a:tc>
                  <a:txBody>
                    <a:bodyPr/>
                    <a:lstStyle/>
                    <a:p>
                      <a:pPr algn="l" rtl="0"/>
                      <a:r>
                        <a:rPr lang="kk" sz="1100" b="0" i="0" u="none" strike="noStrike">
                          <a:latin typeface="Arial"/>
                          <a:cs typeface="Arial"/>
                        </a:rPr>
                        <a:t>Мұнайды ішкі нарыққа тасымалдау жөніндегі қосымша қызметтер (мұнайды ауыстырып тиеу, төгу, құю, сақтау, бірыңғай маршруттау бойынша операторлық қызмет)</a:t>
                      </a:r>
                      <a:endParaRPr lang="ru-RU" sz="1100" b="0">
                        <a:latin typeface="Arial" panose="020B0604020202020204" pitchFamily="34" charset="0"/>
                        <a:cs typeface="Arial" panose="020B0604020202020204" pitchFamily="34" charset="0"/>
                      </a:endParaRPr>
                    </a:p>
                  </a:txBody>
                  <a:tcPr marL="121860" marR="121860" marT="45714" marB="45714" anchor="ctr"/>
                </a:tc>
                <a:tc>
                  <a:txBody>
                    <a:bodyPr/>
                    <a:lstStyle/>
                    <a:p>
                      <a:pPr marL="0" algn="ctr" defTabSz="914309" rtl="0" eaLnBrk="1" latinLnBrk="0" hangingPunct="1"/>
                      <a:r>
                        <a:rPr lang="kk" sz="1100" b="1" i="0" u="none" strike="noStrike" kern="1200">
                          <a:solidFill>
                            <a:srgbClr val="000000"/>
                          </a:solidFill>
                          <a:latin typeface="Arial"/>
                          <a:ea typeface="+mn-ea"/>
                          <a:cs typeface="Arial"/>
                        </a:rPr>
                        <a:t>955,019</a:t>
                      </a:r>
                      <a:endParaRPr lang="ru-KZ" sz="1100" b="1" kern="1200">
                        <a:solidFill>
                          <a:schemeClr val="tx1"/>
                        </a:solidFill>
                        <a:latin typeface="Arial" panose="020B0604020202020204" pitchFamily="34" charset="0"/>
                        <a:ea typeface="+mn-ea"/>
                        <a:cs typeface="Arial" panose="020B0604020202020204" pitchFamily="34" charset="0"/>
                      </a:endParaRPr>
                    </a:p>
                  </a:txBody>
                  <a:tcPr marL="91407" marR="91407" marT="45703" marB="45703" anchor="ctr"/>
                </a:tc>
                <a:extLst>
                  <a:ext uri="{0D108BD9-81ED-4DB2-BD59-A6C34878D82A}">
                    <a16:rowId xmlns:a16="http://schemas.microsoft.com/office/drawing/2014/main" val="2684025444"/>
                  </a:ext>
                </a:extLst>
              </a:tr>
              <a:tr h="287921">
                <a:tc>
                  <a:txBody>
                    <a:bodyPr/>
                    <a:lstStyle/>
                    <a:p>
                      <a:pPr algn="ctr" rtl="0"/>
                      <a:r>
                        <a:rPr lang="kk" sz="1100" b="0" i="0" u="none" strike="noStrike">
                          <a:latin typeface="Arial"/>
                          <a:cs typeface="Arial"/>
                        </a:rPr>
                        <a:t>3</a:t>
                      </a:r>
                    </a:p>
                  </a:txBody>
                  <a:tcPr marL="121860" marR="121860" marT="45714" marB="45714" anchor="ctr"/>
                </a:tc>
                <a:tc>
                  <a:txBody>
                    <a:bodyPr/>
                    <a:lstStyle/>
                    <a:p>
                      <a:pPr algn="l" rtl="0"/>
                      <a:r>
                        <a:rPr lang="kk" sz="1100" b="0" i="0" u="none" strike="noStrike">
                          <a:latin typeface="Arial"/>
                          <a:cs typeface="Arial"/>
                        </a:rPr>
                        <a:t>Жылу энергиясын өндіру, беру және тарату </a:t>
                      </a:r>
                    </a:p>
                  </a:txBody>
                  <a:tcPr marL="121860" marR="121860" marT="45714" marB="45714" anchor="ctr"/>
                </a:tc>
                <a:tc>
                  <a:txBody>
                    <a:bodyPr/>
                    <a:lstStyle/>
                    <a:p>
                      <a:pPr algn="ctr" rtl="0"/>
                      <a:r>
                        <a:rPr lang="kk" sz="1100" b="1" i="0" u="none" strike="noStrike">
                          <a:latin typeface="Arial"/>
                          <a:cs typeface="Arial"/>
                        </a:rPr>
                        <a:t>16,4</a:t>
                      </a:r>
                      <a:endParaRPr lang="ru-KZ" sz="1100" b="1">
                        <a:latin typeface="Arial" panose="020B0604020202020204" pitchFamily="34" charset="0"/>
                        <a:cs typeface="Arial" panose="020B0604020202020204" pitchFamily="34" charset="0"/>
                      </a:endParaRPr>
                    </a:p>
                  </a:txBody>
                  <a:tcPr marL="91407" marR="91407" marT="45703" marB="45703" anchor="ctr"/>
                </a:tc>
                <a:extLst>
                  <a:ext uri="{0D108BD9-81ED-4DB2-BD59-A6C34878D82A}">
                    <a16:rowId xmlns:a16="http://schemas.microsoft.com/office/drawing/2014/main" val="1974849357"/>
                  </a:ext>
                </a:extLst>
              </a:tr>
              <a:tr h="320428">
                <a:tc>
                  <a:txBody>
                    <a:bodyPr/>
                    <a:lstStyle/>
                    <a:p>
                      <a:pPr algn="ctr" rtl="0"/>
                      <a:r>
                        <a:rPr lang="kk" sz="1100" b="0" i="0" u="none" strike="noStrike">
                          <a:latin typeface="Arial"/>
                          <a:cs typeface="Arial"/>
                        </a:rPr>
                        <a:t>4</a:t>
                      </a:r>
                    </a:p>
                  </a:txBody>
                  <a:tcPr marL="121860" marR="121860" marT="45714" marB="45714" anchor="ctr"/>
                </a:tc>
                <a:tc>
                  <a:txBody>
                    <a:bodyPr/>
                    <a:lstStyle/>
                    <a:p>
                      <a:pPr algn="l" rtl="0"/>
                      <a:r>
                        <a:rPr lang="kk" sz="1100" b="0" i="0" u="none" strike="noStrike">
                          <a:latin typeface="Arial"/>
                          <a:cs typeface="Arial"/>
                        </a:rPr>
                        <a:t>Электр энергиясын беру</a:t>
                      </a:r>
                    </a:p>
                  </a:txBody>
                  <a:tcPr marL="121860" marR="121860" marT="45714" marB="45714" anchor="ctr"/>
                </a:tc>
                <a:tc>
                  <a:txBody>
                    <a:bodyPr/>
                    <a:lstStyle/>
                    <a:p>
                      <a:pPr marL="0" indent="0" algn="ctr" rtl="0">
                        <a:buFontTx/>
                        <a:buNone/>
                      </a:pPr>
                      <a:r>
                        <a:rPr lang="kk" sz="1100" b="1" i="0" u="none" strike="noStrike">
                          <a:latin typeface="Arial"/>
                          <a:cs typeface="Arial"/>
                        </a:rPr>
                        <a:t>15,5</a:t>
                      </a:r>
                    </a:p>
                  </a:txBody>
                  <a:tcPr marL="91407" marR="91407" marT="45703" marB="45703" anchor="ctr"/>
                </a:tc>
                <a:extLst>
                  <a:ext uri="{0D108BD9-81ED-4DB2-BD59-A6C34878D82A}">
                    <a16:rowId xmlns:a16="http://schemas.microsoft.com/office/drawing/2014/main" val="1821721370"/>
                  </a:ext>
                </a:extLst>
              </a:tr>
              <a:tr h="333095">
                <a:tc>
                  <a:txBody>
                    <a:bodyPr/>
                    <a:lstStyle/>
                    <a:p>
                      <a:pPr algn="ctr" rtl="0"/>
                      <a:r>
                        <a:rPr lang="kk" sz="1100" b="0" i="0" u="none" strike="noStrike">
                          <a:latin typeface="Arial"/>
                          <a:cs typeface="Arial"/>
                        </a:rPr>
                        <a:t>5</a:t>
                      </a:r>
                      <a:endParaRPr lang="ru-RU" sz="1100" b="0">
                        <a:latin typeface="Arial" panose="020B0604020202020204" pitchFamily="34" charset="0"/>
                        <a:cs typeface="Arial" panose="020B0604020202020204" pitchFamily="34" charset="0"/>
                      </a:endParaRPr>
                    </a:p>
                  </a:txBody>
                  <a:tcPr marL="121860" marR="121860" marT="45714" marB="45714" anchor="ctr"/>
                </a:tc>
                <a:tc>
                  <a:txBody>
                    <a:bodyPr/>
                    <a:lstStyle/>
                    <a:p>
                      <a:pPr algn="l" rtl="0"/>
                      <a:r>
                        <a:rPr lang="kk" sz="1100" b="0" i="0" u="none" strike="noStrike">
                          <a:latin typeface="Arial"/>
                          <a:cs typeface="Arial"/>
                        </a:rPr>
                        <a:t>Ағынды суларды бұру</a:t>
                      </a:r>
                      <a:endParaRPr lang="ru-RU" sz="1100" b="0">
                        <a:latin typeface="Arial" panose="020B0604020202020204" pitchFamily="34" charset="0"/>
                        <a:cs typeface="Arial" panose="020B0604020202020204" pitchFamily="34" charset="0"/>
                      </a:endParaRPr>
                    </a:p>
                  </a:txBody>
                  <a:tcPr marL="121860" marR="121860" marT="45714" marB="45714" anchor="ctr"/>
                </a:tc>
                <a:tc>
                  <a:txBody>
                    <a:bodyPr/>
                    <a:lstStyle/>
                    <a:p>
                      <a:pPr marL="0" marR="0" lvl="0" indent="0" algn="ctr" defTabSz="914309" rtl="0" eaLnBrk="1" fontAlgn="auto" latinLnBrk="0" hangingPunct="1">
                        <a:lnSpc>
                          <a:spcPct val="100000"/>
                        </a:lnSpc>
                        <a:spcBef>
                          <a:spcPct val="0"/>
                        </a:spcBef>
                        <a:spcAft>
                          <a:spcPct val="0"/>
                        </a:spcAft>
                        <a:buClrTx/>
                        <a:buSzTx/>
                        <a:buFontTx/>
                        <a:buNone/>
                        <a:defRPr/>
                      </a:pPr>
                      <a:r>
                        <a:rPr lang="kk" sz="1100" b="1" i="0" u="none" strike="noStrike" dirty="0">
                          <a:solidFill>
                            <a:srgbClr val="000000"/>
                          </a:solidFill>
                          <a:latin typeface="Arial"/>
                          <a:cs typeface="Arial"/>
                        </a:rPr>
                        <a:t>0,097</a:t>
                      </a:r>
                      <a:endParaRPr lang="ru-KZ" sz="1100" b="1" i="0" u="none" strike="noStrike" dirty="0">
                        <a:solidFill>
                          <a:srgbClr val="000000"/>
                        </a:solidFill>
                        <a:effectLst/>
                        <a:latin typeface="Arial" panose="020B0604020202020204" pitchFamily="34" charset="0"/>
                        <a:cs typeface="Arial" panose="020B0604020202020204" pitchFamily="34" charset="0"/>
                      </a:endParaRPr>
                    </a:p>
                  </a:txBody>
                  <a:tcPr marL="91407" marR="91407" marT="45703" marB="45703" anchor="ctr"/>
                </a:tc>
                <a:extLst>
                  <a:ext uri="{0D108BD9-81ED-4DB2-BD59-A6C34878D82A}">
                    <a16:rowId xmlns:a16="http://schemas.microsoft.com/office/drawing/2014/main" val="1892554858"/>
                  </a:ext>
                </a:extLst>
              </a:tr>
            </a:tbl>
          </a:graphicData>
        </a:graphic>
      </p:graphicFrame>
    </p:spTree>
    <p:extLst>
      <p:ext uri="{BB962C8B-B14F-4D97-AF65-F5344CB8AC3E}">
        <p14:creationId xmlns:p14="http://schemas.microsoft.com/office/powerpoint/2010/main" val="968393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1628999" y="6504887"/>
            <a:ext cx="647700" cy="523220"/>
          </a:xfrm>
          <a:prstGeom prst="rect">
            <a:avLst/>
          </a:prstGeom>
          <a:noFill/>
        </p:spPr>
        <p:txBody>
          <a:bodyPr wrap="square" rtlCol="0">
            <a:noAutofit/>
          </a:bodyPr>
          <a:lstStyle/>
          <a:p>
            <a:pPr algn="ctr" rtl="0"/>
            <a:r>
              <a:rPr lang="kk" sz="1400" b="1" i="0" u="none" strike="noStrike" spc="-150">
                <a:solidFill>
                  <a:srgbClr val="4472C4"/>
                </a:solidFill>
                <a:latin typeface="Arial"/>
                <a:cs typeface="Arial"/>
              </a:rPr>
              <a:t>8</a:t>
            </a:r>
            <a:endParaRPr lang="ru-RU" sz="1400" b="1" spc="-150">
              <a:solidFill>
                <a:srgbClr val="4472C4"/>
              </a:solidFill>
              <a:latin typeface="Arial" panose="020B0604020202020204" pitchFamily="34" charset="0"/>
              <a:cs typeface="Arial" panose="020B0604020202020204" pitchFamily="34" charset="0"/>
            </a:endParaRPr>
          </a:p>
          <a:p>
            <a:pPr algn="ctr"/>
            <a:endParaRPr lang="ru-RU" sz="1400" b="1" spc="-150">
              <a:solidFill>
                <a:schemeClr val="bg1"/>
              </a:solidFill>
              <a:latin typeface="Arial" panose="020B0604020202020204" pitchFamily="34" charset="0"/>
              <a:cs typeface="Arial" panose="020B0604020202020204" pitchFamily="34" charset="0"/>
            </a:endParaRPr>
          </a:p>
        </p:txBody>
      </p:sp>
      <p:pic>
        <p:nvPicPr>
          <p:cNvPr id="20" name="Рисунок 19"/>
          <p:cNvPicPr>
            <a:picLocks noChangeAspect="1"/>
          </p:cNvPicPr>
          <p:nvPr/>
        </p:nvPicPr>
        <p:blipFill>
          <a:blip r:embed="rId3" cstate="print">
            <a:extLst>
              <a:ext uri="{28A0092B-C50C-407E-A947-70E740481C1C}">
                <a14:useLocalDpi xmlns:a14="http://schemas.microsoft.com/office/drawing/2010/main" val="0"/>
              </a:ext>
            </a:extLst>
          </a:blip>
          <a:srcRect l="12612" t="30428" b="22457"/>
          <a:stretch>
            <a:fillRect/>
          </a:stretch>
        </p:blipFill>
        <p:spPr>
          <a:xfrm>
            <a:off x="9937102" y="-98598"/>
            <a:ext cx="2494808" cy="918249"/>
          </a:xfrm>
          <a:prstGeom prst="rect">
            <a:avLst/>
          </a:prstGeom>
        </p:spPr>
      </p:pic>
      <p:sp>
        <p:nvSpPr>
          <p:cNvPr id="26" name="Прямоугольник 25"/>
          <p:cNvSpPr/>
          <p:nvPr/>
        </p:nvSpPr>
        <p:spPr>
          <a:xfrm>
            <a:off x="9450" y="19627"/>
            <a:ext cx="9686156" cy="648072"/>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ru-RU" sz="3600">
              <a:latin typeface="Arial" panose="020B0604020202020204" pitchFamily="34" charset="0"/>
              <a:cs typeface="Arial" panose="020B0604020202020204" pitchFamily="34" charset="0"/>
            </a:endParaRPr>
          </a:p>
        </p:txBody>
      </p:sp>
      <p:sp>
        <p:nvSpPr>
          <p:cNvPr id="27" name="Title 3"/>
          <p:cNvSpPr txBox="1"/>
          <p:nvPr/>
        </p:nvSpPr>
        <p:spPr>
          <a:xfrm>
            <a:off x="44130" y="76943"/>
            <a:ext cx="9435452" cy="461731"/>
          </a:xfrm>
          <a:prstGeom prst="rect">
            <a:avLst/>
          </a:prstGeom>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rtl="0"/>
            <a:r>
              <a:rPr lang="kk" sz="1600" b="1" i="0" u="none" strike="noStrike">
                <a:solidFill>
                  <a:srgbClr val="FFFFFF"/>
                </a:solidFill>
                <a:latin typeface="Arial"/>
                <a:cs typeface="Arial"/>
              </a:rPr>
              <a:t>Мұнайды ішкі нарыққа айдау бойынша 2024 жылғы тарифтік сметаны орындау. Тариф. Қызмет көрсету көлемі</a:t>
            </a:r>
          </a:p>
        </p:txBody>
      </p:sp>
      <p:graphicFrame>
        <p:nvGraphicFramePr>
          <p:cNvPr id="23" name="Диаграмма 22">
            <a:extLst>
              <a:ext uri="{FF2B5EF4-FFF2-40B4-BE49-F238E27FC236}">
                <a16:creationId xmlns:a16="http://schemas.microsoft.com/office/drawing/2014/main" id="{2C4B59E9-DED7-44F8-A0A3-F80F4871EDE4}"/>
              </a:ext>
            </a:extLst>
          </p:cNvPr>
          <p:cNvGraphicFramePr/>
          <p:nvPr>
            <p:extLst>
              <p:ext uri="{D42A27DB-BD31-4B8C-83A1-F6EECF244321}">
                <p14:modId xmlns:p14="http://schemas.microsoft.com/office/powerpoint/2010/main" val="2712578812"/>
              </p:ext>
            </p:extLst>
          </p:nvPr>
        </p:nvGraphicFramePr>
        <p:xfrm>
          <a:off x="6401538" y="2492184"/>
          <a:ext cx="5328591" cy="3724671"/>
        </p:xfrm>
        <a:graphic>
          <a:graphicData uri="http://schemas.openxmlformats.org/drawingml/2006/chart">
            <c:chart xmlns:c="http://schemas.openxmlformats.org/drawingml/2006/chart" xmlns:r="http://schemas.openxmlformats.org/officeDocument/2006/relationships" r:id="rId4"/>
          </a:graphicData>
        </a:graphic>
      </p:graphicFrame>
      <p:sp>
        <p:nvSpPr>
          <p:cNvPr id="21" name="Прямоугольник 20">
            <a:extLst>
              <a:ext uri="{FF2B5EF4-FFF2-40B4-BE49-F238E27FC236}">
                <a16:creationId xmlns:a16="http://schemas.microsoft.com/office/drawing/2014/main" id="{657F0BD6-6939-4827-BE63-AF698716B8B9}"/>
              </a:ext>
            </a:extLst>
          </p:cNvPr>
          <p:cNvSpPr/>
          <p:nvPr/>
        </p:nvSpPr>
        <p:spPr>
          <a:xfrm>
            <a:off x="406574" y="805455"/>
            <a:ext cx="11305254" cy="584775"/>
          </a:xfrm>
          <a:prstGeom prst="rect">
            <a:avLst/>
          </a:prstGeom>
          <a:noFill/>
        </p:spPr>
        <p:txBody>
          <a:bodyPr wrap="square">
            <a:noAutofit/>
          </a:bodyPr>
          <a:lstStyle/>
          <a:p>
            <a:pPr algn="just" rtl="0">
              <a:buClr>
                <a:schemeClr val="tx1"/>
              </a:buClr>
            </a:pPr>
            <a:r>
              <a:rPr lang="kk" sz="1600" b="0" i="0" u="none" strike="noStrike" dirty="0">
                <a:latin typeface="Arial"/>
                <a:cs typeface="Arial"/>
              </a:rPr>
              <a:t>2024 жылғы 1 желтоқсаннан бастап ТМРК төрағасының 2024 жылғы 16 қазандағы № 98-НҚ бұйрығымен 1000 км тоннасына </a:t>
            </a:r>
            <a:r>
              <a:rPr lang="kk" sz="1600" b="1" i="0" u="none" strike="noStrike" dirty="0">
                <a:latin typeface="Arial"/>
                <a:cs typeface="Arial"/>
              </a:rPr>
              <a:t>4 461,76</a:t>
            </a:r>
            <a:r>
              <a:rPr lang="kk" sz="1600" b="0" i="0" u="none" strike="noStrike" dirty="0">
                <a:latin typeface="Arial"/>
                <a:cs typeface="Arial"/>
              </a:rPr>
              <a:t> теңге мөлшерінде уақытша өтемдік тариф бекітілді. </a:t>
            </a:r>
          </a:p>
        </p:txBody>
      </p:sp>
      <p:graphicFrame>
        <p:nvGraphicFramePr>
          <p:cNvPr id="11" name="Диаграмма 10">
            <a:extLst>
              <a:ext uri="{FF2B5EF4-FFF2-40B4-BE49-F238E27FC236}">
                <a16:creationId xmlns:a16="http://schemas.microsoft.com/office/drawing/2014/main" id="{8F9F1226-ADB8-4040-AB68-0985ACE4C1CF}"/>
              </a:ext>
            </a:extLst>
          </p:cNvPr>
          <p:cNvGraphicFramePr/>
          <p:nvPr>
            <p:extLst>
              <p:ext uri="{D42A27DB-BD31-4B8C-83A1-F6EECF244321}">
                <p14:modId xmlns:p14="http://schemas.microsoft.com/office/powerpoint/2010/main" val="4116140916"/>
              </p:ext>
            </p:extLst>
          </p:nvPr>
        </p:nvGraphicFramePr>
        <p:xfrm>
          <a:off x="299373" y="2493690"/>
          <a:ext cx="5580530" cy="3723165"/>
        </p:xfrm>
        <a:graphic>
          <a:graphicData uri="http://schemas.openxmlformats.org/drawingml/2006/chart">
            <c:chart xmlns:c="http://schemas.openxmlformats.org/drawingml/2006/chart" xmlns:r="http://schemas.openxmlformats.org/officeDocument/2006/relationships" r:id="rId5"/>
          </a:graphicData>
        </a:graphic>
      </p:graphicFrame>
      <p:sp>
        <p:nvSpPr>
          <p:cNvPr id="12" name="Прямоугольник 11">
            <a:extLst>
              <a:ext uri="{FF2B5EF4-FFF2-40B4-BE49-F238E27FC236}">
                <a16:creationId xmlns:a16="http://schemas.microsoft.com/office/drawing/2014/main" id="{CB382E59-092D-40E9-B14B-0BE5E2BDE7D6}"/>
              </a:ext>
            </a:extLst>
          </p:cNvPr>
          <p:cNvSpPr/>
          <p:nvPr/>
        </p:nvSpPr>
        <p:spPr>
          <a:xfrm>
            <a:off x="-1" y="-1"/>
            <a:ext cx="12190413" cy="756231"/>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rtl="0"/>
            <a:r>
              <a:rPr lang="kk" b="0" i="0" u="none" strike="noStrike" dirty="0">
                <a:solidFill>
                  <a:srgbClr val="FFFFFF"/>
                </a:solidFill>
                <a:effectLst>
                  <a:outerShdw blurRad="38100" dist="38100" dir="2700000" algn="tl">
                    <a:srgbClr val="000000">
                      <a:alpha val="43137"/>
                    </a:srgbClr>
                  </a:outerShdw>
                </a:effectLst>
                <a:latin typeface="Arial"/>
                <a:cs typeface="Arial"/>
              </a:rPr>
              <a:t>Мұнайды ішкі нарыққа айдау бойынша 2025 жылғы 1- жартыжылдықтағы </a:t>
            </a:r>
          </a:p>
          <a:p>
            <a:pPr rtl="0"/>
            <a:r>
              <a:rPr lang="kk" b="0" i="0" u="none" strike="noStrike" dirty="0">
                <a:solidFill>
                  <a:srgbClr val="FFFFFF"/>
                </a:solidFill>
                <a:effectLst>
                  <a:outerShdw blurRad="38100" dist="38100" dir="2700000" algn="tl">
                    <a:srgbClr val="000000">
                      <a:alpha val="43137"/>
                    </a:srgbClr>
                  </a:outerShdw>
                </a:effectLst>
                <a:latin typeface="Arial"/>
                <a:cs typeface="Arial"/>
              </a:rPr>
              <a:t>тарифтік сметаның орындалуы</a:t>
            </a:r>
            <a:r>
              <a:rPr lang="kk" dirty="0">
                <a:solidFill>
                  <a:srgbClr val="FFFFFF"/>
                </a:solidFill>
                <a:effectLst>
                  <a:outerShdw blurRad="38100" dist="38100" dir="2700000" algn="tl">
                    <a:srgbClr val="000000">
                      <a:alpha val="43137"/>
                    </a:srgbClr>
                  </a:outerShdw>
                </a:effectLst>
                <a:latin typeface="Arial"/>
                <a:cs typeface="Arial"/>
              </a:rPr>
              <a:t>. </a:t>
            </a:r>
            <a:r>
              <a:rPr lang="kk" b="0" i="0" u="none" strike="noStrike" dirty="0">
                <a:solidFill>
                  <a:srgbClr val="FFFFFF"/>
                </a:solidFill>
                <a:effectLst>
                  <a:outerShdw blurRad="38100" dist="38100" dir="2700000" algn="tl">
                    <a:srgbClr val="000000">
                      <a:alpha val="43137"/>
                    </a:srgbClr>
                  </a:outerShdw>
                </a:effectLst>
                <a:latin typeface="Arial"/>
                <a:cs typeface="Arial"/>
              </a:rPr>
              <a:t>Тариф. Қызмет көрсету көлемі</a:t>
            </a:r>
          </a:p>
        </p:txBody>
      </p:sp>
      <p:pic>
        <p:nvPicPr>
          <p:cNvPr id="13" name="Рисунок 12">
            <a:extLst>
              <a:ext uri="{FF2B5EF4-FFF2-40B4-BE49-F238E27FC236}">
                <a16:creationId xmlns:a16="http://schemas.microsoft.com/office/drawing/2014/main" id="{7396851E-1EE2-47E8-923E-BF3D470926E0}"/>
              </a:ext>
            </a:extLst>
          </p:cNvPr>
          <p:cNvPicPr>
            <a:picLocks noChangeAspect="1"/>
          </p:cNvPicPr>
          <p:nvPr/>
        </p:nvPicPr>
        <p:blipFill>
          <a:blip r:embed="rId6"/>
          <a:stretch>
            <a:fillRect/>
          </a:stretch>
        </p:blipFill>
        <p:spPr>
          <a:xfrm>
            <a:off x="10169915" y="135620"/>
            <a:ext cx="1782934" cy="414805"/>
          </a:xfrm>
          <a:prstGeom prst="rect">
            <a:avLst/>
          </a:prstGeom>
        </p:spPr>
      </p:pic>
    </p:spTree>
    <p:extLst>
      <p:ext uri="{BB962C8B-B14F-4D97-AF65-F5344CB8AC3E}">
        <p14:creationId xmlns:p14="http://schemas.microsoft.com/office/powerpoint/2010/main" val="2271835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Прямоугольник 26"/>
          <p:cNvSpPr/>
          <p:nvPr/>
        </p:nvSpPr>
        <p:spPr>
          <a:xfrm>
            <a:off x="1" y="0"/>
            <a:ext cx="9980030" cy="581083"/>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ru-RU" sz="36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51" name="Прямоугольник 50"/>
          <p:cNvSpPr/>
          <p:nvPr/>
        </p:nvSpPr>
        <p:spPr>
          <a:xfrm>
            <a:off x="581231" y="538320"/>
            <a:ext cx="11039789" cy="954103"/>
          </a:xfrm>
          <a:prstGeom prst="rect">
            <a:avLst/>
          </a:prstGeom>
        </p:spPr>
        <p:txBody>
          <a:bodyPr wrap="square" lIns="121917" tIns="60958" rIns="121917" bIns="60958">
            <a:noAutofit/>
          </a:bodyPr>
          <a:lstStyle/>
          <a:p>
            <a:pPr marL="285750" marR="0" lvl="0" indent="-285750" algn="just" defTabSz="914400" rtl="0" eaLnBrk="1" fontAlgn="auto" latinLnBrk="0" hangingPunct="1">
              <a:lnSpc>
                <a:spcPct val="100000"/>
              </a:lnSpc>
              <a:spcBef>
                <a:spcPct val="0"/>
              </a:spcBef>
              <a:spcAft>
                <a:spcPct val="0"/>
              </a:spcAft>
              <a:buClrTx/>
              <a:buSzTx/>
              <a:buFont typeface="Arial" panose="020B0604020202020204" pitchFamily="34" charset="0"/>
              <a:buChar char="•"/>
              <a:tabLst>
                <a:tab pos="0" algn="l"/>
              </a:tabLst>
              <a:defRPr/>
            </a:pPr>
            <a:endParaRPr kumimoji="0" lang="ru-RU" sz="13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a:p>
            <a:pPr marL="285750" marR="0" lvl="0" indent="-285750" algn="just" defTabSz="914400" rtl="0" eaLnBrk="1" fontAlgn="auto" latinLnBrk="0" hangingPunct="1">
              <a:lnSpc>
                <a:spcPct val="100000"/>
              </a:lnSpc>
              <a:spcBef>
                <a:spcPct val="0"/>
              </a:spcBef>
              <a:spcAft>
                <a:spcPct val="0"/>
              </a:spcAft>
              <a:buClrTx/>
              <a:buSzTx/>
              <a:buFont typeface="Arial" panose="020B0604020202020204" pitchFamily="34" charset="0"/>
              <a:buChar char="•"/>
              <a:tabLst>
                <a:tab pos="0" algn="l"/>
              </a:tabLst>
              <a:defRPr/>
            </a:pPr>
            <a:endParaRPr kumimoji="0" lang="ru-RU" sz="13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a:p>
            <a:pPr marL="0" marR="0" lvl="0" indent="0" algn="just" defTabSz="914400" rtl="0" eaLnBrk="1" fontAlgn="auto" latinLnBrk="0" hangingPunct="1">
              <a:lnSpc>
                <a:spcPct val="100000"/>
              </a:lnSpc>
              <a:spcBef>
                <a:spcPct val="0"/>
              </a:spcBef>
              <a:spcAft>
                <a:spcPct val="0"/>
              </a:spcAft>
              <a:buClrTx/>
              <a:buSzTx/>
              <a:buFontTx/>
              <a:buNone/>
              <a:tabLst>
                <a:tab pos="0" algn="l"/>
              </a:tabLst>
              <a:defRPr/>
            </a:pPr>
            <a:endParaRPr kumimoji="0" lang="ru-RU" sz="12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a:p>
            <a:pPr marL="0" marR="0" lvl="0" indent="0" algn="just" defTabSz="914400" rtl="0" eaLnBrk="1" fontAlgn="auto" latinLnBrk="0" hangingPunct="1">
              <a:lnSpc>
                <a:spcPct val="100000"/>
              </a:lnSpc>
              <a:spcBef>
                <a:spcPct val="0"/>
              </a:spcBef>
              <a:spcAft>
                <a:spcPct val="0"/>
              </a:spcAft>
              <a:buClrTx/>
              <a:buSzTx/>
              <a:buFontTx/>
              <a:buNone/>
              <a:tabLst>
                <a:tab pos="0" algn="l"/>
              </a:tabLst>
              <a:defRPr/>
            </a:pPr>
            <a:endParaRPr kumimoji="0" lang="ru-RU" sz="1600" b="1"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6" name="Title 3"/>
          <p:cNvSpPr txBox="1"/>
          <p:nvPr/>
        </p:nvSpPr>
        <p:spPr>
          <a:xfrm>
            <a:off x="0" y="28473"/>
            <a:ext cx="9767614" cy="509847"/>
          </a:xfrm>
          <a:prstGeom prst="rect">
            <a:avLst/>
          </a:prstGeom>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kk" sz="1400" b="1" i="0" u="none" strike="noStrike" kern="1200" cap="none" spc="0" normalizeH="0" baseline="0" noProof="0">
                <a:ln>
                  <a:noFill/>
                </a:ln>
                <a:solidFill>
                  <a:srgbClr val="FFFFFF"/>
                </a:solidFill>
                <a:uLnTx/>
                <a:uFillTx/>
                <a:latin typeface="Arial"/>
                <a:cs typeface="Arial"/>
              </a:rPr>
              <a:t>Қоғамның 2024 жылғы магистральдық құбырлар жүйесі бойынша ҚР ішкі нарығына мұнайды айдау жөніндегі реттеліп көрсетілетін қызметіне тарифтік сметаны орындау</a:t>
            </a:r>
          </a:p>
        </p:txBody>
      </p:sp>
      <p:pic>
        <p:nvPicPr>
          <p:cNvPr id="17" name="Рисунок 16"/>
          <p:cNvPicPr>
            <a:picLocks noChangeAspect="1"/>
          </p:cNvPicPr>
          <p:nvPr/>
        </p:nvPicPr>
        <p:blipFill>
          <a:blip r:embed="rId3" cstate="print">
            <a:extLst>
              <a:ext uri="{28A0092B-C50C-407E-A947-70E740481C1C}">
                <a14:useLocalDpi xmlns:a14="http://schemas.microsoft.com/office/drawing/2010/main" val="0"/>
              </a:ext>
            </a:extLst>
          </a:blip>
          <a:srcRect l="12612" t="30428" b="22457"/>
          <a:stretch>
            <a:fillRect/>
          </a:stretch>
        </p:blipFill>
        <p:spPr>
          <a:xfrm>
            <a:off x="9937102" y="-98598"/>
            <a:ext cx="2494808" cy="918249"/>
          </a:xfrm>
          <a:prstGeom prst="rect">
            <a:avLst/>
          </a:prstGeom>
        </p:spPr>
      </p:pic>
      <p:sp>
        <p:nvSpPr>
          <p:cNvPr id="16" name="TextBox 15"/>
          <p:cNvSpPr txBox="1"/>
          <p:nvPr/>
        </p:nvSpPr>
        <p:spPr>
          <a:xfrm>
            <a:off x="11673653" y="6551811"/>
            <a:ext cx="611042" cy="307777"/>
          </a:xfrm>
          <a:prstGeom prst="rect">
            <a:avLst/>
          </a:prstGeom>
          <a:noFill/>
        </p:spPr>
        <p:txBody>
          <a:bodyPr wrap="square" rtlCol="0">
            <a:no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lang="kk" sz="1400" b="1" i="0" u="none" strike="noStrike" spc="-150" dirty="0">
                <a:solidFill>
                  <a:srgbClr val="4472C4"/>
                </a:solidFill>
                <a:latin typeface="Arial"/>
                <a:cs typeface="Arial"/>
              </a:rPr>
              <a:t>9</a:t>
            </a:r>
            <a:endParaRPr kumimoji="0" lang="ru-RU" sz="1400" b="1" i="0" u="none" strike="noStrike" kern="1200" cap="none" spc="-150" normalizeH="0" baseline="0" noProof="0" dirty="0">
              <a:ln>
                <a:noFill/>
              </a:ln>
              <a:solidFill>
                <a:srgbClr val="4472C4"/>
              </a:solidFill>
              <a:effectLst/>
              <a:uLnTx/>
              <a:uFillTx/>
              <a:latin typeface="Arial" panose="020B0604020202020204" pitchFamily="34" charset="0"/>
              <a:cs typeface="Arial" panose="020B0604020202020204" pitchFamily="34" charset="0"/>
            </a:endParaRPr>
          </a:p>
        </p:txBody>
      </p:sp>
      <p:pic>
        <p:nvPicPr>
          <p:cNvPr id="10" name="Рисунок 9">
            <a:extLst>
              <a:ext uri="{FF2B5EF4-FFF2-40B4-BE49-F238E27FC236}">
                <a16:creationId xmlns:a16="http://schemas.microsoft.com/office/drawing/2014/main" id="{2F856132-F041-4338-AFEB-C67FA0206876}"/>
              </a:ext>
            </a:extLst>
          </p:cNvPr>
          <p:cNvPicPr>
            <a:picLocks noChangeAspect="1"/>
          </p:cNvPicPr>
          <p:nvPr/>
        </p:nvPicPr>
        <p:blipFill>
          <a:blip r:embed="rId4"/>
          <a:stretch>
            <a:fillRect/>
          </a:stretch>
        </p:blipFill>
        <p:spPr>
          <a:xfrm>
            <a:off x="10169915" y="135620"/>
            <a:ext cx="1782934" cy="414805"/>
          </a:xfrm>
          <a:prstGeom prst="rect">
            <a:avLst/>
          </a:prstGeom>
        </p:spPr>
      </p:pic>
      <p:sp>
        <p:nvSpPr>
          <p:cNvPr id="11" name="Прямоугольник 10">
            <a:extLst>
              <a:ext uri="{FF2B5EF4-FFF2-40B4-BE49-F238E27FC236}">
                <a16:creationId xmlns:a16="http://schemas.microsoft.com/office/drawing/2014/main" id="{AD6E3C68-8D83-4347-84FA-03B00C49DD7A}"/>
              </a:ext>
            </a:extLst>
          </p:cNvPr>
          <p:cNvSpPr/>
          <p:nvPr/>
        </p:nvSpPr>
        <p:spPr>
          <a:xfrm>
            <a:off x="0" y="-1"/>
            <a:ext cx="12190413" cy="696557"/>
          </a:xfrm>
          <a:prstGeom prst="rect">
            <a:avLst/>
          </a:prstGeom>
          <a:gradFill flip="none" rotWithShape="1">
            <a:gsLst>
              <a:gs pos="49000">
                <a:srgbClr val="AEC5E8"/>
              </a:gs>
              <a:gs pos="0">
                <a:srgbClr val="6276AC"/>
              </a:gs>
              <a:gs pos="100000">
                <a:srgbClr val="E1A375"/>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spcBef>
                <a:spcPct val="0"/>
              </a:spcBef>
              <a:spcAft>
                <a:spcPct val="0"/>
              </a:spcAft>
              <a:defRPr/>
            </a:pPr>
            <a:endParaRPr lang="kk" dirty="0">
              <a:solidFill>
                <a:srgbClr val="FFFFFF"/>
              </a:solidFill>
              <a:effectLst>
                <a:outerShdw blurRad="38100" dist="38100" dir="2700000" algn="tl">
                  <a:srgbClr val="000000">
                    <a:alpha val="43137"/>
                  </a:srgbClr>
                </a:outerShdw>
              </a:effectLst>
              <a:latin typeface="Arial"/>
              <a:ea typeface="+mj-ea"/>
            </a:endParaRPr>
          </a:p>
          <a:p>
            <a:pPr>
              <a:spcBef>
                <a:spcPct val="0"/>
              </a:spcBef>
              <a:spcAft>
                <a:spcPct val="0"/>
              </a:spcAft>
              <a:defRPr/>
            </a:pPr>
            <a:r>
              <a:rPr lang="kk" dirty="0">
                <a:solidFill>
                  <a:srgbClr val="FFFFFF"/>
                </a:solidFill>
                <a:effectLst>
                  <a:outerShdw blurRad="38100" dist="38100" dir="2700000" algn="tl">
                    <a:srgbClr val="000000">
                      <a:alpha val="43137"/>
                    </a:srgbClr>
                  </a:outerShdw>
                </a:effectLst>
                <a:latin typeface="Arial"/>
                <a:ea typeface="+mj-ea"/>
              </a:rPr>
              <a:t>Магистральдық құбыр жүйесі бойынша ҚР ішкі нарығына мұнай айдау қызметінің 2025 жылғы </a:t>
            </a:r>
          </a:p>
          <a:p>
            <a:pPr>
              <a:spcBef>
                <a:spcPct val="0"/>
              </a:spcBef>
              <a:spcAft>
                <a:spcPct val="0"/>
              </a:spcAft>
              <a:defRPr/>
            </a:pPr>
            <a:r>
              <a:rPr lang="kk" dirty="0">
                <a:solidFill>
                  <a:srgbClr val="FFFFFF"/>
                </a:solidFill>
                <a:effectLst>
                  <a:outerShdw blurRad="38100" dist="38100" dir="2700000" algn="tl">
                    <a:srgbClr val="000000">
                      <a:alpha val="43137"/>
                    </a:srgbClr>
                  </a:outerShdw>
                </a:effectLst>
                <a:latin typeface="Arial"/>
                <a:ea typeface="+mj-ea"/>
              </a:rPr>
              <a:t>тарифтік сметаларының орындалуы</a:t>
            </a:r>
          </a:p>
          <a:p>
            <a:pPr marL="0" marR="0" lvl="0" indent="0" algn="l" defTabSz="914400" rtl="0" eaLnBrk="1" fontAlgn="auto" latinLnBrk="0" hangingPunct="1">
              <a:lnSpc>
                <a:spcPct val="100000"/>
              </a:lnSpc>
              <a:spcBef>
                <a:spcPct val="0"/>
              </a:spcBef>
              <a:spcAft>
                <a:spcPct val="0"/>
              </a:spcAft>
              <a:buClrTx/>
              <a:buSzTx/>
              <a:buFontTx/>
              <a:buNone/>
              <a:defRPr/>
            </a:pPr>
            <a:endParaRPr kumimoji="0" lang="kk" sz="18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ea typeface="+mj-ea"/>
              <a:cs typeface="Arial"/>
            </a:endParaRPr>
          </a:p>
        </p:txBody>
      </p:sp>
      <p:pic>
        <p:nvPicPr>
          <p:cNvPr id="12" name="Рисунок 11">
            <a:extLst>
              <a:ext uri="{FF2B5EF4-FFF2-40B4-BE49-F238E27FC236}">
                <a16:creationId xmlns:a16="http://schemas.microsoft.com/office/drawing/2014/main" id="{DE47C747-348A-4887-95D9-E6F12765FF7A}"/>
              </a:ext>
            </a:extLst>
          </p:cNvPr>
          <p:cNvPicPr>
            <a:picLocks noChangeAspect="1"/>
          </p:cNvPicPr>
          <p:nvPr/>
        </p:nvPicPr>
        <p:blipFill>
          <a:blip r:embed="rId4"/>
          <a:stretch>
            <a:fillRect/>
          </a:stretch>
        </p:blipFill>
        <p:spPr>
          <a:xfrm>
            <a:off x="10196240" y="87945"/>
            <a:ext cx="1782934" cy="414805"/>
          </a:xfrm>
          <a:prstGeom prst="rect">
            <a:avLst/>
          </a:prstGeom>
        </p:spPr>
      </p:pic>
      <p:graphicFrame>
        <p:nvGraphicFramePr>
          <p:cNvPr id="5" name="Таблица 4">
            <a:extLst>
              <a:ext uri="{FF2B5EF4-FFF2-40B4-BE49-F238E27FC236}">
                <a16:creationId xmlns:a16="http://schemas.microsoft.com/office/drawing/2014/main" id="{3D21DD28-A1F5-47E1-A167-503F2F10D8D5}"/>
              </a:ext>
            </a:extLst>
          </p:cNvPr>
          <p:cNvGraphicFramePr>
            <a:graphicFrameLocks noGrp="1"/>
          </p:cNvGraphicFramePr>
          <p:nvPr>
            <p:extLst>
              <p:ext uri="{D42A27DB-BD31-4B8C-83A1-F6EECF244321}">
                <p14:modId xmlns:p14="http://schemas.microsoft.com/office/powerpoint/2010/main" val="2241861396"/>
              </p:ext>
            </p:extLst>
          </p:nvPr>
        </p:nvGraphicFramePr>
        <p:xfrm>
          <a:off x="190549" y="747648"/>
          <a:ext cx="11762299" cy="5858039"/>
        </p:xfrm>
        <a:graphic>
          <a:graphicData uri="http://schemas.openxmlformats.org/drawingml/2006/table">
            <a:tbl>
              <a:tblPr/>
              <a:tblGrid>
                <a:gridCol w="567427">
                  <a:extLst>
                    <a:ext uri="{9D8B030D-6E8A-4147-A177-3AD203B41FA5}">
                      <a16:colId xmlns:a16="http://schemas.microsoft.com/office/drawing/2014/main" val="1359890611"/>
                    </a:ext>
                  </a:extLst>
                </a:gridCol>
                <a:gridCol w="4113851">
                  <a:extLst>
                    <a:ext uri="{9D8B030D-6E8A-4147-A177-3AD203B41FA5}">
                      <a16:colId xmlns:a16="http://schemas.microsoft.com/office/drawing/2014/main" val="3881892053"/>
                    </a:ext>
                  </a:extLst>
                </a:gridCol>
                <a:gridCol w="1264891">
                  <a:extLst>
                    <a:ext uri="{9D8B030D-6E8A-4147-A177-3AD203B41FA5}">
                      <a16:colId xmlns:a16="http://schemas.microsoft.com/office/drawing/2014/main" val="1818122702"/>
                    </a:ext>
                  </a:extLst>
                </a:gridCol>
                <a:gridCol w="2198780">
                  <a:extLst>
                    <a:ext uri="{9D8B030D-6E8A-4147-A177-3AD203B41FA5}">
                      <a16:colId xmlns:a16="http://schemas.microsoft.com/office/drawing/2014/main" val="1711944271"/>
                    </a:ext>
                  </a:extLst>
                </a:gridCol>
                <a:gridCol w="2056925">
                  <a:extLst>
                    <a:ext uri="{9D8B030D-6E8A-4147-A177-3AD203B41FA5}">
                      <a16:colId xmlns:a16="http://schemas.microsoft.com/office/drawing/2014/main" val="1951648896"/>
                    </a:ext>
                  </a:extLst>
                </a:gridCol>
                <a:gridCol w="1560425">
                  <a:extLst>
                    <a:ext uri="{9D8B030D-6E8A-4147-A177-3AD203B41FA5}">
                      <a16:colId xmlns:a16="http://schemas.microsoft.com/office/drawing/2014/main" val="3303190982"/>
                    </a:ext>
                  </a:extLst>
                </a:gridCol>
              </a:tblGrid>
              <a:tr h="483559">
                <a:tc>
                  <a:txBody>
                    <a:bodyPr/>
                    <a:lstStyle/>
                    <a:p>
                      <a:pPr algn="ctr" rtl="0" fontAlgn="ctr"/>
                      <a:r>
                        <a:rPr lang="kk" sz="900" b="1" i="0" u="none" strike="noStrike">
                          <a:solidFill>
                            <a:srgbClr val="000000"/>
                          </a:solidFill>
                          <a:latin typeface="Arial"/>
                          <a:cs typeface="Arial"/>
                        </a:rPr>
                        <a:t>№ р/б</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tc>
                  <a:txBody>
                    <a:bodyPr/>
                    <a:lstStyle/>
                    <a:p>
                      <a:pPr algn="ctr" rtl="0" fontAlgn="ctr"/>
                      <a:r>
                        <a:rPr lang="kk" sz="900" b="1" i="0" u="none" strike="noStrike">
                          <a:solidFill>
                            <a:srgbClr val="000000"/>
                          </a:solidFill>
                          <a:latin typeface="Arial"/>
                          <a:cs typeface="Arial"/>
                        </a:rPr>
                        <a:t>Көрсеткіштер атауы </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tc>
                  <a:txBody>
                    <a:bodyPr/>
                    <a:lstStyle/>
                    <a:p>
                      <a:pPr algn="ctr" rtl="0" fontAlgn="ctr"/>
                      <a:r>
                        <a:rPr lang="kk" sz="900" b="1" i="0" u="none" strike="noStrike">
                          <a:solidFill>
                            <a:srgbClr val="000000"/>
                          </a:solidFill>
                          <a:latin typeface="Arial"/>
                          <a:cs typeface="Arial"/>
                        </a:rPr>
                        <a:t>Өлшем бірлігі</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tc>
                  <a:txBody>
                    <a:bodyPr/>
                    <a:lstStyle/>
                    <a:p>
                      <a:pPr algn="ctr" rtl="0" fontAlgn="ctr"/>
                      <a:r>
                        <a:rPr lang="kk" sz="900" b="1" i="0" u="none" strike="noStrike">
                          <a:solidFill>
                            <a:srgbClr val="000000"/>
                          </a:solidFill>
                          <a:latin typeface="Arial"/>
                          <a:cs typeface="Arial"/>
                        </a:rPr>
                        <a:t>2025 жылға арналған бекітілген тарифтік сметада көзделген</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tc>
                  <a:txBody>
                    <a:bodyPr/>
                    <a:lstStyle/>
                    <a:p>
                      <a:pPr algn="ctr" rtl="0" fontAlgn="ctr"/>
                      <a:r>
                        <a:rPr lang="kk" sz="900" b="1" i="0" u="none" strike="noStrike">
                          <a:solidFill>
                            <a:srgbClr val="000000"/>
                          </a:solidFill>
                          <a:latin typeface="Arial"/>
                          <a:cs typeface="Arial"/>
                        </a:rPr>
                        <a:t>Тарифтік сметаның іс жүзінде қалыптасқан көрсеткіштері  </a:t>
                      </a:r>
                    </a:p>
                    <a:p>
                      <a:pPr algn="ctr" rtl="0" fontAlgn="ctr"/>
                      <a:r>
                        <a:rPr lang="kk" sz="900" b="1" i="0" u="none" strike="noStrike">
                          <a:solidFill>
                            <a:srgbClr val="000000"/>
                          </a:solidFill>
                          <a:latin typeface="Arial"/>
                          <a:cs typeface="Arial"/>
                        </a:rPr>
                        <a:t>   </a:t>
                      </a:r>
                    </a:p>
                    <a:p>
                      <a:pPr algn="ctr" rtl="0" fontAlgn="ctr"/>
                      <a:r>
                        <a:rPr lang="kk" sz="900" b="1" i="0" u="none" strike="noStrike">
                          <a:solidFill>
                            <a:srgbClr val="000000"/>
                          </a:solidFill>
                          <a:latin typeface="Arial"/>
                          <a:cs typeface="Arial"/>
                        </a:rPr>
                        <a:t>2025 жылғы 6 ай үшін</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tc>
                  <a:txBody>
                    <a:bodyPr/>
                    <a:lstStyle/>
                    <a:p>
                      <a:pPr algn="ctr" rtl="0" fontAlgn="ctr"/>
                      <a:r>
                        <a:rPr lang="kk" sz="900" b="1" i="0" u="none" strike="noStrike">
                          <a:solidFill>
                            <a:srgbClr val="000000"/>
                          </a:solidFill>
                          <a:latin typeface="Arial"/>
                          <a:cs typeface="Arial"/>
                        </a:rPr>
                        <a:t>Ауытқуды пайызбен көрсету</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extLst>
                  <a:ext uri="{0D108BD9-81ED-4DB2-BD59-A6C34878D82A}">
                    <a16:rowId xmlns:a16="http://schemas.microsoft.com/office/drawing/2014/main" val="2726114546"/>
                  </a:ext>
                </a:extLst>
              </a:tr>
              <a:tr h="121816">
                <a:tc>
                  <a:txBody>
                    <a:bodyPr/>
                    <a:lstStyle/>
                    <a:p>
                      <a:pPr algn="ctr" rtl="0" fontAlgn="ctr"/>
                      <a:r>
                        <a:rPr lang="kk" sz="800" b="1" i="0" u="none" strike="noStrike">
                          <a:solidFill>
                            <a:srgbClr val="000000"/>
                          </a:solidFill>
                          <a:latin typeface="Arial"/>
                          <a:cs typeface="Arial"/>
                        </a:rPr>
                        <a:t>1</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1" i="0" u="none" strike="noStrike">
                          <a:solidFill>
                            <a:srgbClr val="000000"/>
                          </a:solidFill>
                          <a:latin typeface="Arial"/>
                          <a:cs typeface="Arial"/>
                        </a:rPr>
                        <a:t>2</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1" i="0" u="none" strike="noStrike">
                          <a:solidFill>
                            <a:srgbClr val="000000"/>
                          </a:solidFill>
                          <a:latin typeface="Arial"/>
                          <a:cs typeface="Arial"/>
                        </a:rPr>
                        <a:t>3</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1" i="0" u="none" strike="noStrike">
                          <a:solidFill>
                            <a:srgbClr val="000000"/>
                          </a:solidFill>
                          <a:latin typeface="Arial"/>
                          <a:cs typeface="Arial"/>
                        </a:rPr>
                        <a:t>4</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1" i="0" u="none" strike="noStrike">
                          <a:solidFill>
                            <a:srgbClr val="000000"/>
                          </a:solidFill>
                          <a:latin typeface="Arial"/>
                          <a:cs typeface="Arial"/>
                        </a:rPr>
                        <a:t>5</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1" i="0" u="none" strike="noStrike">
                          <a:solidFill>
                            <a:srgbClr val="000000"/>
                          </a:solidFill>
                          <a:latin typeface="Arial"/>
                          <a:cs typeface="Arial"/>
                        </a:rPr>
                        <a:t>6</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547370240"/>
                  </a:ext>
                </a:extLst>
              </a:tr>
              <a:tr h="265441">
                <a:tc>
                  <a:txBody>
                    <a:bodyPr/>
                    <a:lstStyle/>
                    <a:p>
                      <a:pPr algn="ctr" rtl="0" fontAlgn="ctr"/>
                      <a:r>
                        <a:rPr lang="kk" sz="800" b="1" i="0" u="none" strike="noStrike">
                          <a:solidFill>
                            <a:srgbClr val="000000"/>
                          </a:solidFill>
                          <a:latin typeface="Arial"/>
                          <a:cs typeface="Arial"/>
                        </a:rPr>
                        <a:t>I</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rtl="0" fontAlgn="ctr"/>
                      <a:r>
                        <a:rPr lang="kk" sz="800" b="1" i="0" u="none" strike="noStrike">
                          <a:solidFill>
                            <a:srgbClr val="000000"/>
                          </a:solidFill>
                          <a:latin typeface="Arial"/>
                          <a:cs typeface="Arial"/>
                        </a:rPr>
                        <a:t>Тауарларды өндіруге және қызметтер көрсетуге арналған шығындар, барлығы, оның ішінде:</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1" i="0" u="none" strike="noStrike">
                          <a:solidFill>
                            <a:srgbClr val="000000"/>
                          </a:solidFill>
                          <a:latin typeface="Arial"/>
                          <a:cs typeface="Arial"/>
                        </a:rPr>
                        <a:t>мың теңге</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1" i="0" u="none" strike="noStrike" dirty="0">
                          <a:solidFill>
                            <a:srgbClr val="000000"/>
                          </a:solidFill>
                          <a:latin typeface="Times New Roman"/>
                        </a:rPr>
                        <a:t>59 472 342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dirty="0">
                          <a:solidFill>
                            <a:srgbClr val="000000"/>
                          </a:solidFill>
                          <a:effectLst/>
                          <a:latin typeface="Times New Roman" panose="02020603050405020304" pitchFamily="18" charset="0"/>
                        </a:rPr>
                        <a:t>54 350 745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-8,61%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4083139228"/>
                  </a:ext>
                </a:extLst>
              </a:tr>
              <a:tr h="128559">
                <a:tc>
                  <a:txBody>
                    <a:bodyPr/>
                    <a:lstStyle/>
                    <a:p>
                      <a:pPr algn="ctr" rtl="0" fontAlgn="ctr"/>
                      <a:r>
                        <a:rPr lang="kk" sz="800" b="0" i="0" u="none" strike="noStrike">
                          <a:solidFill>
                            <a:srgbClr val="000000"/>
                          </a:solidFill>
                          <a:latin typeface="Arial"/>
                          <a:cs typeface="Arial"/>
                        </a:rPr>
                        <a:t>1</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rtl="0" fontAlgn="ctr"/>
                      <a:r>
                        <a:rPr lang="kk" sz="800" b="0" i="0" u="none" strike="noStrike">
                          <a:solidFill>
                            <a:srgbClr val="000000"/>
                          </a:solidFill>
                          <a:latin typeface="Arial"/>
                          <a:cs typeface="Arial"/>
                        </a:rPr>
                        <a:t>Материалдық шығындар, барлығы, оның ішінде:</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1" i="0" u="none" strike="noStrike">
                          <a:solidFill>
                            <a:srgbClr val="000000"/>
                          </a:solidFill>
                          <a:latin typeface="Times New Roman"/>
                        </a:rPr>
                        <a:t>6 325 435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dirty="0">
                          <a:solidFill>
                            <a:srgbClr val="000000"/>
                          </a:solidFill>
                          <a:effectLst/>
                          <a:latin typeface="Times New Roman" panose="02020603050405020304" pitchFamily="18" charset="0"/>
                        </a:rPr>
                        <a:t>5 351 475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-15,40%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3635447182"/>
                  </a:ext>
                </a:extLst>
              </a:tr>
              <a:tr h="128559">
                <a:tc>
                  <a:txBody>
                    <a:bodyPr/>
                    <a:lstStyle/>
                    <a:p>
                      <a:pPr algn="ctr" rtl="0" fontAlgn="ctr"/>
                      <a:r>
                        <a:rPr lang="kk" sz="800" b="0" i="0" u="none" strike="noStrike">
                          <a:solidFill>
                            <a:srgbClr val="000000"/>
                          </a:solidFill>
                          <a:latin typeface="Arial"/>
                          <a:cs typeface="Arial"/>
                        </a:rPr>
                        <a:t>1.1</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Шикізат және материалдар</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dirty="0">
                          <a:solidFill>
                            <a:srgbClr val="000000"/>
                          </a:solidFill>
                          <a:latin typeface="Times New Roman"/>
                        </a:rPr>
                        <a:t>2 430 050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987 349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-59,37%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419216843"/>
                  </a:ext>
                </a:extLst>
              </a:tr>
              <a:tr h="128559">
                <a:tc>
                  <a:txBody>
                    <a:bodyPr/>
                    <a:lstStyle/>
                    <a:p>
                      <a:pPr algn="ctr" rtl="0" fontAlgn="ctr"/>
                      <a:r>
                        <a:rPr lang="kk" sz="800" b="0" i="0" u="none" strike="noStrike">
                          <a:solidFill>
                            <a:srgbClr val="000000"/>
                          </a:solidFill>
                          <a:latin typeface="Arial"/>
                          <a:cs typeface="Arial"/>
                        </a:rPr>
                        <a:t>1.2</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Сатып алынған бұйымдар</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23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948399483"/>
                  </a:ext>
                </a:extLst>
              </a:tr>
              <a:tr h="128559">
                <a:tc>
                  <a:txBody>
                    <a:bodyPr/>
                    <a:lstStyle/>
                    <a:p>
                      <a:pPr algn="ctr" rtl="0" fontAlgn="ctr"/>
                      <a:r>
                        <a:rPr lang="kk" sz="800" b="0" i="0" u="none" strike="noStrike">
                          <a:solidFill>
                            <a:srgbClr val="000000"/>
                          </a:solidFill>
                          <a:latin typeface="Arial"/>
                          <a:cs typeface="Arial"/>
                        </a:rPr>
                        <a:t>1.3</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Жанар-жағармай материалдары</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552 995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625 055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13,03%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483123254"/>
                  </a:ext>
                </a:extLst>
              </a:tr>
              <a:tr h="128559">
                <a:tc>
                  <a:txBody>
                    <a:bodyPr/>
                    <a:lstStyle/>
                    <a:p>
                      <a:pPr algn="ctr" rtl="0" fontAlgn="ctr"/>
                      <a:r>
                        <a:rPr lang="kk" sz="800" b="0" i="0" u="none" strike="noStrike">
                          <a:solidFill>
                            <a:srgbClr val="000000"/>
                          </a:solidFill>
                          <a:latin typeface="Arial"/>
                          <a:cs typeface="Arial"/>
                        </a:rPr>
                        <a:t>1.4</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Отын</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dirty="0">
                          <a:solidFill>
                            <a:srgbClr val="000000"/>
                          </a:solidFill>
                          <a:latin typeface="Times New Roman"/>
                        </a:rPr>
                        <a:t>1 213 358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822 184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-32,24%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833772677"/>
                  </a:ext>
                </a:extLst>
              </a:tr>
              <a:tr h="128559">
                <a:tc>
                  <a:txBody>
                    <a:bodyPr/>
                    <a:lstStyle/>
                    <a:p>
                      <a:pPr algn="ctr" rtl="0" fontAlgn="ctr"/>
                      <a:r>
                        <a:rPr lang="kk" sz="800" b="0" i="0" u="none" strike="noStrike">
                          <a:solidFill>
                            <a:srgbClr val="000000"/>
                          </a:solidFill>
                          <a:latin typeface="Arial"/>
                          <a:cs typeface="Arial"/>
                        </a:rPr>
                        <a:t>1.5</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Энергия</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2 129 033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2 916 865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37,00%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191255095"/>
                  </a:ext>
                </a:extLst>
              </a:tr>
              <a:tr h="128559">
                <a:tc>
                  <a:txBody>
                    <a:bodyPr/>
                    <a:lstStyle/>
                    <a:p>
                      <a:pPr algn="ctr" rtl="0" fontAlgn="ctr"/>
                      <a:r>
                        <a:rPr lang="kk" sz="800" b="0" i="0" u="none" strike="noStrike">
                          <a:solidFill>
                            <a:srgbClr val="000000"/>
                          </a:solidFill>
                          <a:latin typeface="Arial"/>
                          <a:cs typeface="Arial"/>
                        </a:rPr>
                        <a:t>2</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Еңбекақы төлеуге арналған шығыстар, барлығы, оның ішінде:</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dirty="0">
                          <a:solidFill>
                            <a:srgbClr val="000000"/>
                          </a:solidFill>
                          <a:latin typeface="Times New Roman"/>
                        </a:rPr>
                        <a:t>26 561 542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a:solidFill>
                            <a:srgbClr val="000000"/>
                          </a:solidFill>
                          <a:effectLst/>
                          <a:latin typeface="Times New Roman" panose="02020603050405020304" pitchFamily="18" charset="0"/>
                        </a:rPr>
                        <a:t>22 956 006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a:solidFill>
                            <a:srgbClr val="000000"/>
                          </a:solidFill>
                          <a:effectLst/>
                          <a:latin typeface="Times New Roman" panose="02020603050405020304" pitchFamily="18" charset="0"/>
                        </a:rPr>
                        <a:t>-13,57%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813986456"/>
                  </a:ext>
                </a:extLst>
              </a:tr>
              <a:tr h="173864">
                <a:tc>
                  <a:txBody>
                    <a:bodyPr/>
                    <a:lstStyle/>
                    <a:p>
                      <a:pPr algn="ctr" rtl="0" fontAlgn="ctr"/>
                      <a:r>
                        <a:rPr lang="kk" sz="800" b="0" i="0" u="none" strike="noStrike">
                          <a:solidFill>
                            <a:srgbClr val="000000"/>
                          </a:solidFill>
                          <a:latin typeface="Arial"/>
                          <a:cs typeface="Arial"/>
                        </a:rPr>
                        <a:t>2.1</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Өндірістік персоналдың жалақысы</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23 906 214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20 535 968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-14,10%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177529342"/>
                  </a:ext>
                </a:extLst>
              </a:tr>
              <a:tr h="173864">
                <a:tc>
                  <a:txBody>
                    <a:bodyPr/>
                    <a:lstStyle/>
                    <a:p>
                      <a:pPr algn="ctr" rtl="0" fontAlgn="ctr"/>
                      <a:r>
                        <a:rPr lang="kk" sz="800" b="0" i="0" u="none" strike="noStrike">
                          <a:solidFill>
                            <a:srgbClr val="000000"/>
                          </a:solidFill>
                          <a:latin typeface="Arial"/>
                          <a:cs typeface="Arial"/>
                        </a:rPr>
                        <a:t>2.2</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Әлеуметтік салық және әлеуметтік аударымдары</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2 002 645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1 985 894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-0,84%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273825709"/>
                  </a:ext>
                </a:extLst>
              </a:tr>
              <a:tr h="182859">
                <a:tc>
                  <a:txBody>
                    <a:bodyPr/>
                    <a:lstStyle/>
                    <a:p>
                      <a:pPr algn="ctr" rtl="0" fontAlgn="ctr"/>
                      <a:r>
                        <a:rPr lang="kk" sz="800" b="0" i="0" u="none" strike="noStrike">
                          <a:solidFill>
                            <a:srgbClr val="000000"/>
                          </a:solidFill>
                          <a:latin typeface="Arial"/>
                          <a:cs typeface="Arial"/>
                        </a:rPr>
                        <a:t>2.3</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Міндетті әлеуметтік медициналық сақтандыру (МӘМС)</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dirty="0">
                          <a:solidFill>
                            <a:srgbClr val="000000"/>
                          </a:solidFill>
                          <a:latin typeface="Times New Roman"/>
                        </a:rPr>
                        <a:t>652 683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434 143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-33,48%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277567527"/>
                  </a:ext>
                </a:extLst>
              </a:tr>
              <a:tr h="128559">
                <a:tc>
                  <a:txBody>
                    <a:bodyPr/>
                    <a:lstStyle/>
                    <a:p>
                      <a:pPr algn="ctr" rtl="0" fontAlgn="ctr"/>
                      <a:r>
                        <a:rPr lang="kk" sz="800" b="0" i="0" u="none" strike="noStrike">
                          <a:solidFill>
                            <a:srgbClr val="000000"/>
                          </a:solidFill>
                          <a:latin typeface="Arial"/>
                          <a:cs typeface="Arial"/>
                        </a:rPr>
                        <a:t>3</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rtl="0" fontAlgn="ctr"/>
                      <a:r>
                        <a:rPr lang="kk" sz="800" b="0" i="0" u="none" strike="noStrike">
                          <a:solidFill>
                            <a:srgbClr val="000000"/>
                          </a:solidFill>
                          <a:latin typeface="Arial"/>
                          <a:cs typeface="Arial"/>
                        </a:rPr>
                        <a:t>Амортизация</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1" i="0" u="none" strike="noStrike">
                          <a:solidFill>
                            <a:srgbClr val="000000"/>
                          </a:solidFill>
                          <a:latin typeface="Times New Roman"/>
                        </a:rPr>
                        <a:t>16 307 312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15 215 427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-6,70%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744928534"/>
                  </a:ext>
                </a:extLst>
              </a:tr>
              <a:tr h="128559">
                <a:tc>
                  <a:txBody>
                    <a:bodyPr/>
                    <a:lstStyle/>
                    <a:p>
                      <a:pPr algn="ctr" rtl="0" fontAlgn="ctr"/>
                      <a:r>
                        <a:rPr lang="kk" sz="800" b="0" i="0" u="none" strike="noStrike">
                          <a:solidFill>
                            <a:srgbClr val="000000"/>
                          </a:solidFill>
                          <a:latin typeface="Arial"/>
                          <a:cs typeface="Arial"/>
                        </a:rPr>
                        <a:t>4</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rtl="0" fontAlgn="ctr"/>
                      <a:r>
                        <a:rPr lang="kk" sz="800" b="0" i="0" u="none" strike="noStrike">
                          <a:solidFill>
                            <a:srgbClr val="000000"/>
                          </a:solidFill>
                          <a:latin typeface="Arial"/>
                          <a:cs typeface="Arial"/>
                        </a:rPr>
                        <a:t>Жөндеу, барлығы оның ішінде:</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1" i="0" u="none" strike="noStrike">
                          <a:solidFill>
                            <a:srgbClr val="000000"/>
                          </a:solidFill>
                          <a:latin typeface="Times New Roman"/>
                        </a:rPr>
                        <a:t>442 389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dirty="0">
                          <a:solidFill>
                            <a:srgbClr val="000000"/>
                          </a:solidFill>
                          <a:effectLst/>
                          <a:latin typeface="Times New Roman" panose="02020603050405020304" pitchFamily="18" charset="0"/>
                        </a:rPr>
                        <a:t>2 426 535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448,51%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3443209457"/>
                  </a:ext>
                </a:extLst>
              </a:tr>
              <a:tr h="182859">
                <a:tc>
                  <a:txBody>
                    <a:bodyPr/>
                    <a:lstStyle/>
                    <a:p>
                      <a:pPr algn="ctr" rtl="0" fontAlgn="ctr"/>
                      <a:r>
                        <a:rPr lang="kk" sz="800" b="0" i="0" u="none" strike="noStrike">
                          <a:solidFill>
                            <a:srgbClr val="000000"/>
                          </a:solidFill>
                          <a:latin typeface="Arial"/>
                          <a:cs typeface="Arial"/>
                        </a:rPr>
                        <a:t>4.1</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Негізгі құралдар құнының өсуіне әкелмейтін жөндеу</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442 389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2 426 535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448,51%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890643976"/>
                  </a:ext>
                </a:extLst>
              </a:tr>
              <a:tr h="128559">
                <a:tc>
                  <a:txBody>
                    <a:bodyPr/>
                    <a:lstStyle/>
                    <a:p>
                      <a:pPr algn="ctr" rtl="0" fontAlgn="ctr"/>
                      <a:r>
                        <a:rPr lang="kk" sz="800" b="0" i="0" u="none" strike="noStrike">
                          <a:solidFill>
                            <a:srgbClr val="000000"/>
                          </a:solidFill>
                          <a:latin typeface="Arial"/>
                          <a:cs typeface="Arial"/>
                        </a:rPr>
                        <a:t>5</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rtl="0" fontAlgn="ctr"/>
                      <a:r>
                        <a:rPr lang="kk" sz="800" b="0" i="0" u="none" strike="noStrike">
                          <a:solidFill>
                            <a:srgbClr val="000000"/>
                          </a:solidFill>
                          <a:latin typeface="Arial"/>
                          <a:cs typeface="Arial"/>
                        </a:rPr>
                        <a:t>Өзге де шығындар, барлығы, оның ішінде:</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rtl="0" fontAlgn="ctr"/>
                      <a:r>
                        <a:rPr lang="kk" sz="800" b="1" i="0" u="none" strike="noStrike">
                          <a:solidFill>
                            <a:srgbClr val="000000"/>
                          </a:solidFill>
                          <a:latin typeface="Times New Roman"/>
                        </a:rPr>
                        <a:t>9 835 664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dirty="0">
                          <a:solidFill>
                            <a:srgbClr val="000000"/>
                          </a:solidFill>
                          <a:effectLst/>
                          <a:latin typeface="Times New Roman" panose="02020603050405020304" pitchFamily="18" charset="0"/>
                        </a:rPr>
                        <a:t>8 401 302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-14,58%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2524758457"/>
                  </a:ext>
                </a:extLst>
              </a:tr>
              <a:tr h="128559">
                <a:tc>
                  <a:txBody>
                    <a:bodyPr/>
                    <a:lstStyle/>
                    <a:p>
                      <a:pPr algn="ctr" rtl="0" fontAlgn="ctr"/>
                      <a:r>
                        <a:rPr lang="kk" sz="800" b="0" i="0" u="none" strike="noStrike">
                          <a:solidFill>
                            <a:srgbClr val="000000"/>
                          </a:solidFill>
                          <a:latin typeface="Arial"/>
                          <a:cs typeface="Arial"/>
                        </a:rPr>
                        <a:t>5.1</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Байланыс қызметтері</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118 221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92 378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-21,86%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798170294"/>
                  </a:ext>
                </a:extLst>
              </a:tr>
              <a:tr h="128559">
                <a:tc>
                  <a:txBody>
                    <a:bodyPr/>
                    <a:lstStyle/>
                    <a:p>
                      <a:pPr algn="ctr" rtl="0" fontAlgn="ctr"/>
                      <a:r>
                        <a:rPr lang="kk" sz="800" b="0" i="0" u="none" strike="noStrike">
                          <a:solidFill>
                            <a:srgbClr val="000000"/>
                          </a:solidFill>
                          <a:latin typeface="Arial"/>
                          <a:cs typeface="Arial"/>
                        </a:rPr>
                        <a:t>5.2</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Іссапар шығындары</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238 080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286 050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20,15%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150285021"/>
                  </a:ext>
                </a:extLst>
              </a:tr>
              <a:tr h="128559">
                <a:tc>
                  <a:txBody>
                    <a:bodyPr/>
                    <a:lstStyle/>
                    <a:p>
                      <a:pPr algn="ctr" rtl="0" fontAlgn="ctr"/>
                      <a:r>
                        <a:rPr lang="kk" sz="800" b="0" i="0" u="none" strike="noStrike">
                          <a:solidFill>
                            <a:srgbClr val="000000"/>
                          </a:solidFill>
                          <a:latin typeface="Arial"/>
                          <a:cs typeface="Arial"/>
                        </a:rPr>
                        <a:t>5.3</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Кеңсе және пошта шығындары</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250934420"/>
                  </a:ext>
                </a:extLst>
              </a:tr>
              <a:tr h="128559">
                <a:tc>
                  <a:txBody>
                    <a:bodyPr/>
                    <a:lstStyle/>
                    <a:p>
                      <a:pPr algn="ctr" rtl="0" fontAlgn="ctr"/>
                      <a:r>
                        <a:rPr lang="kk" sz="800" b="0" i="0" u="none" strike="noStrike">
                          <a:solidFill>
                            <a:srgbClr val="000000"/>
                          </a:solidFill>
                          <a:latin typeface="Arial"/>
                          <a:cs typeface="Arial"/>
                        </a:rPr>
                        <a:t>5.4</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Ғимараттарды күтіп ұстау</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410 307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449 186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9,48%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119094335"/>
                  </a:ext>
                </a:extLst>
              </a:tr>
              <a:tr h="128559">
                <a:tc>
                  <a:txBody>
                    <a:bodyPr/>
                    <a:lstStyle/>
                    <a:p>
                      <a:pPr algn="ctr" rtl="0" fontAlgn="ctr"/>
                      <a:r>
                        <a:rPr lang="kk" sz="800" b="0" i="0" u="none" strike="noStrike">
                          <a:solidFill>
                            <a:srgbClr val="000000"/>
                          </a:solidFill>
                          <a:latin typeface="Arial"/>
                          <a:cs typeface="Arial"/>
                        </a:rPr>
                        <a:t>5.5</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Кадрларды даярлау</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68 319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37 063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-45,75%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080620086"/>
                  </a:ext>
                </a:extLst>
              </a:tr>
              <a:tr h="128559">
                <a:tc>
                  <a:txBody>
                    <a:bodyPr/>
                    <a:lstStyle/>
                    <a:p>
                      <a:pPr algn="ctr" rtl="0" fontAlgn="ctr"/>
                      <a:r>
                        <a:rPr lang="kk" sz="800" b="0" i="0" u="none" strike="noStrike">
                          <a:solidFill>
                            <a:srgbClr val="000000"/>
                          </a:solidFill>
                          <a:latin typeface="Arial"/>
                          <a:cs typeface="Arial"/>
                        </a:rPr>
                        <a:t>5.6</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Еңбекті қорғау және қауіпсіздік техникасы</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28 762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28 829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0,23%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546870789"/>
                  </a:ext>
                </a:extLst>
              </a:tr>
              <a:tr h="128559">
                <a:tc>
                  <a:txBody>
                    <a:bodyPr/>
                    <a:lstStyle/>
                    <a:p>
                      <a:pPr algn="ctr" rtl="0" fontAlgn="ctr"/>
                      <a:r>
                        <a:rPr lang="kk" sz="800" b="0" i="0" u="none" strike="noStrike">
                          <a:solidFill>
                            <a:srgbClr val="000000"/>
                          </a:solidFill>
                          <a:latin typeface="Arial"/>
                          <a:cs typeface="Arial"/>
                        </a:rPr>
                        <a:t>5.7</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Қоршаған ортаны қорғау</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174 701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227 108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30,00%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900877098"/>
                  </a:ext>
                </a:extLst>
              </a:tr>
              <a:tr h="128559">
                <a:tc>
                  <a:txBody>
                    <a:bodyPr/>
                    <a:lstStyle/>
                    <a:p>
                      <a:pPr algn="ctr" rtl="0" fontAlgn="ctr"/>
                      <a:r>
                        <a:rPr lang="kk" sz="800" b="0" i="0" u="none" strike="noStrike">
                          <a:solidFill>
                            <a:srgbClr val="000000"/>
                          </a:solidFill>
                          <a:latin typeface="Arial"/>
                          <a:cs typeface="Arial"/>
                        </a:rPr>
                        <a:t>5.8</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Сақтандыру</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62 942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142 320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126,11%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179515417"/>
                  </a:ext>
                </a:extLst>
              </a:tr>
              <a:tr h="128559">
                <a:tc>
                  <a:txBody>
                    <a:bodyPr/>
                    <a:lstStyle/>
                    <a:p>
                      <a:pPr algn="ctr" rtl="0" fontAlgn="ctr"/>
                      <a:r>
                        <a:rPr lang="kk" sz="800" b="0" i="0" u="none" strike="noStrike">
                          <a:solidFill>
                            <a:srgbClr val="000000"/>
                          </a:solidFill>
                          <a:latin typeface="Arial"/>
                          <a:cs typeface="Arial"/>
                        </a:rPr>
                        <a:t>5.9</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Ведомстводан тыс  және өрт күзеті</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2 388 932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4 841 976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102,68%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85031332"/>
                  </a:ext>
                </a:extLst>
              </a:tr>
              <a:tr h="178985">
                <a:tc>
                  <a:txBody>
                    <a:bodyPr/>
                    <a:lstStyle/>
                    <a:p>
                      <a:pPr algn="ctr" rtl="0" fontAlgn="ctr"/>
                      <a:r>
                        <a:rPr lang="kk" sz="800" b="0" i="0" u="none" strike="noStrike">
                          <a:solidFill>
                            <a:srgbClr val="000000"/>
                          </a:solidFill>
                          <a:latin typeface="Arial"/>
                          <a:cs typeface="Arial"/>
                        </a:rPr>
                        <a:t>5.10</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Заңгерлік және консалтингтік қызметтер</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67 411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58 549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-13,15%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256232462"/>
                  </a:ext>
                </a:extLst>
              </a:tr>
              <a:tr h="128559">
                <a:tc>
                  <a:txBody>
                    <a:bodyPr/>
                    <a:lstStyle/>
                    <a:p>
                      <a:pPr algn="ctr" rtl="0" fontAlgn="ctr"/>
                      <a:r>
                        <a:rPr lang="kk" sz="800" b="0" i="0" u="none" strike="noStrike">
                          <a:solidFill>
                            <a:srgbClr val="000000"/>
                          </a:solidFill>
                          <a:latin typeface="Arial"/>
                          <a:cs typeface="Arial"/>
                        </a:rPr>
                        <a:t>5.11</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ҒЗТКЖ және НТҚ бойынша шығыстар</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4 971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77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-98,46%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639483352"/>
                  </a:ext>
                </a:extLst>
              </a:tr>
              <a:tr h="128559">
                <a:tc>
                  <a:txBody>
                    <a:bodyPr/>
                    <a:lstStyle/>
                    <a:p>
                      <a:pPr algn="ctr" rtl="0" fontAlgn="ctr"/>
                      <a:r>
                        <a:rPr lang="kk" sz="800" b="0" i="0" u="none" strike="noStrike">
                          <a:solidFill>
                            <a:srgbClr val="000000"/>
                          </a:solidFill>
                          <a:latin typeface="Arial"/>
                          <a:cs typeface="Arial"/>
                        </a:rPr>
                        <a:t>5.12</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Автокөлікті ұстау және лицензиялау</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13 012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16 891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29,81%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629203209"/>
                  </a:ext>
                </a:extLst>
              </a:tr>
              <a:tr h="128559">
                <a:tc>
                  <a:txBody>
                    <a:bodyPr/>
                    <a:lstStyle/>
                    <a:p>
                      <a:pPr algn="ctr" rtl="0" fontAlgn="ctr"/>
                      <a:r>
                        <a:rPr lang="kk" sz="800" b="0" i="0" u="none" strike="noStrike">
                          <a:solidFill>
                            <a:srgbClr val="000000"/>
                          </a:solidFill>
                          <a:latin typeface="Arial"/>
                          <a:cs typeface="Arial"/>
                        </a:rPr>
                        <a:t>5.13</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Жалдау </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dirty="0">
                          <a:solidFill>
                            <a:srgbClr val="000000"/>
                          </a:solidFill>
                          <a:latin typeface="Times New Roman"/>
                        </a:rPr>
                        <a:t>60 978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99 324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62,89%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48385369"/>
                  </a:ext>
                </a:extLst>
              </a:tr>
              <a:tr h="128559">
                <a:tc>
                  <a:txBody>
                    <a:bodyPr/>
                    <a:lstStyle/>
                    <a:p>
                      <a:pPr algn="ctr" rtl="0" fontAlgn="ctr"/>
                      <a:r>
                        <a:rPr lang="kk" sz="800" b="0" i="0" u="none" strike="noStrike">
                          <a:solidFill>
                            <a:srgbClr val="000000"/>
                          </a:solidFill>
                          <a:latin typeface="Arial"/>
                          <a:cs typeface="Arial"/>
                        </a:rPr>
                        <a:t>5.14</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Авиақызметтер </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504871920"/>
                  </a:ext>
                </a:extLst>
              </a:tr>
              <a:tr h="182859">
                <a:tc>
                  <a:txBody>
                    <a:bodyPr/>
                    <a:lstStyle/>
                    <a:p>
                      <a:pPr algn="ctr" rtl="0" fontAlgn="ctr"/>
                      <a:r>
                        <a:rPr lang="kk" sz="800" b="0" i="0" u="none" strike="noStrike">
                          <a:solidFill>
                            <a:srgbClr val="000000"/>
                          </a:solidFill>
                          <a:latin typeface="Arial"/>
                          <a:cs typeface="Arial"/>
                        </a:rPr>
                        <a:t>5.15</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Жүктерді тасымалдау (көлік қызметтері)</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dirty="0">
                          <a:solidFill>
                            <a:srgbClr val="000000"/>
                          </a:solidFill>
                          <a:latin typeface="Times New Roman"/>
                        </a:rPr>
                        <a:t>1 016 063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725 733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-28,57%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697273463"/>
                  </a:ext>
                </a:extLst>
              </a:tr>
              <a:tr h="128559">
                <a:tc>
                  <a:txBody>
                    <a:bodyPr/>
                    <a:lstStyle/>
                    <a:p>
                      <a:pPr algn="ctr" rtl="0" fontAlgn="ctr"/>
                      <a:r>
                        <a:rPr lang="kk" sz="800" b="0" i="0" u="none" strike="noStrike">
                          <a:solidFill>
                            <a:srgbClr val="000000"/>
                          </a:solidFill>
                          <a:latin typeface="Arial"/>
                          <a:cs typeface="Arial"/>
                        </a:rPr>
                        <a:t>5.16</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Метрология</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Times New Roman"/>
                        </a:rPr>
                        <a:t>125 119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102 479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-18,09%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140014775"/>
                  </a:ext>
                </a:extLst>
              </a:tr>
              <a:tr h="128559">
                <a:tc>
                  <a:txBody>
                    <a:bodyPr/>
                    <a:lstStyle/>
                    <a:p>
                      <a:pPr algn="ctr" rtl="0" fontAlgn="ctr"/>
                      <a:r>
                        <a:rPr lang="kk" sz="800" b="0" i="0" u="none" strike="noStrike">
                          <a:solidFill>
                            <a:srgbClr val="000000"/>
                          </a:solidFill>
                          <a:latin typeface="Arial"/>
                          <a:cs typeface="Arial"/>
                        </a:rPr>
                        <a:t>5.17</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Диагностикалық жұмыстар</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dirty="0">
                          <a:solidFill>
                            <a:srgbClr val="000000"/>
                          </a:solidFill>
                          <a:latin typeface="Times New Roman"/>
                        </a:rPr>
                        <a:t>1 590 756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3 883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-99,76%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419386551"/>
                  </a:ext>
                </a:extLst>
              </a:tr>
              <a:tr h="128559">
                <a:tc>
                  <a:txBody>
                    <a:bodyPr/>
                    <a:lstStyle/>
                    <a:p>
                      <a:pPr algn="ctr" rtl="0" fontAlgn="ctr"/>
                      <a:r>
                        <a:rPr lang="kk" sz="800" b="0" i="0" u="none" strike="noStrike">
                          <a:solidFill>
                            <a:srgbClr val="000000"/>
                          </a:solidFill>
                          <a:latin typeface="Arial"/>
                          <a:cs typeface="Arial"/>
                        </a:rPr>
                        <a:t>5.18</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Табиғи шикізатты пайдаланғаны үшін төлем</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dirty="0">
                          <a:solidFill>
                            <a:srgbClr val="000000"/>
                          </a:solidFill>
                          <a:latin typeface="Times New Roman"/>
                        </a:rPr>
                        <a:t>45 456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51 529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13,36%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369183087"/>
                  </a:ext>
                </a:extLst>
              </a:tr>
              <a:tr h="182859">
                <a:tc>
                  <a:txBody>
                    <a:bodyPr/>
                    <a:lstStyle/>
                    <a:p>
                      <a:pPr algn="ctr" rtl="0" fontAlgn="ctr"/>
                      <a:r>
                        <a:rPr lang="kk" sz="800" b="0" i="0" u="none" strike="noStrike">
                          <a:solidFill>
                            <a:srgbClr val="000000"/>
                          </a:solidFill>
                          <a:latin typeface="Arial"/>
                          <a:cs typeface="Arial"/>
                        </a:rPr>
                        <a:t>5.19</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a:solidFill>
                            <a:srgbClr val="000000"/>
                          </a:solidFill>
                          <a:latin typeface="Arial"/>
                          <a:cs typeface="Arial"/>
                        </a:rPr>
                        <a:t>Өндірістік сипаттағы жұмыстар мен қызметтер</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dirty="0">
                          <a:solidFill>
                            <a:srgbClr val="000000"/>
                          </a:solidFill>
                          <a:latin typeface="Times New Roman"/>
                        </a:rPr>
                        <a:t>2 852 221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924 238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-67,60%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621066608"/>
                  </a:ext>
                </a:extLst>
              </a:tr>
              <a:tr h="241059">
                <a:tc>
                  <a:txBody>
                    <a:bodyPr/>
                    <a:lstStyle/>
                    <a:p>
                      <a:pPr algn="ctr" rtl="0" fontAlgn="ctr"/>
                      <a:r>
                        <a:rPr lang="kk" sz="800" b="0" i="0" u="none" strike="noStrike">
                          <a:solidFill>
                            <a:srgbClr val="000000"/>
                          </a:solidFill>
                          <a:latin typeface="Arial"/>
                          <a:cs typeface="Arial"/>
                        </a:rPr>
                        <a:t>5.20</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rtl="0" fontAlgn="ctr"/>
                      <a:r>
                        <a:rPr lang="kk" sz="800" b="0" i="0" u="none" strike="noStrike" dirty="0">
                          <a:solidFill>
                            <a:srgbClr val="000000"/>
                          </a:solidFill>
                          <a:latin typeface="Arial"/>
                          <a:cs typeface="Arial"/>
                        </a:rPr>
                        <a:t>Жұмыс берушінің өндірістік персоналдың есебінен міндетті зейнетақы жарналары</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a:solidFill>
                            <a:srgbClr val="000000"/>
                          </a:solidFill>
                          <a:latin typeface="Arial"/>
                          <a:cs typeface="Arial"/>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kk" sz="800" b="0" i="0" u="none" strike="noStrike" dirty="0">
                          <a:solidFill>
                            <a:srgbClr val="000000"/>
                          </a:solidFill>
                          <a:latin typeface="Times New Roman"/>
                        </a:rPr>
                        <a:t>569 412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313 688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-44,91%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210791957"/>
                  </a:ext>
                </a:extLst>
              </a:tr>
            </a:tbl>
          </a:graphicData>
        </a:graphic>
      </p:graphicFrame>
    </p:spTree>
    <p:extLst>
      <p:ext uri="{BB962C8B-B14F-4D97-AF65-F5344CB8AC3E}">
        <p14:creationId xmlns:p14="http://schemas.microsoft.com/office/powerpoint/2010/main" val="3268363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S_NET" val="8.0.7"/>
  <p:tag name="AS_OS" val="Unix 5.10.228.219"/>
  <p:tag name="AS_RELEASE_DATE" val="2024.11.14"/>
  <p:tag name="AS_TITLE" val="Aspose.Slides for .NET6"/>
  <p:tag name="AS_VERSION" val="24.11"/>
</p:tagLst>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Calibri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Calibri"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panose="020F0502020204030204"/>
        <a:ea typeface="Calibri" panose="020F0502020204030204"/>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Calibri" panose="020F0502020204030204"/>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Calibri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Calibri"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72423</TotalTime>
  <Words>7624</Words>
  <Application>Microsoft Office PowerPoint</Application>
  <PresentationFormat>Произвольный</PresentationFormat>
  <Paragraphs>3030</Paragraphs>
  <Slides>25</Slides>
  <Notes>19</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25</vt:i4>
      </vt:variant>
    </vt:vector>
  </HeadingPairs>
  <TitlesOfParts>
    <vt:vector size="33" baseType="lpstr">
      <vt:lpstr>Arial</vt:lpstr>
      <vt:lpstr>Calibri</vt:lpstr>
      <vt:lpstr>Calibri Light</vt:lpstr>
      <vt:lpstr>Roboto Light</vt:lpstr>
      <vt:lpstr>Segoe UI Light</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Реттелетін қызметтен түсетін кірістер туралы ақпарат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к слушаниям по ежегодному отчету о деятельности  АО «КазТрансОйл» за 2017 год по предоставлению регулируемых перед потребителями и иными заинтересованными лицами</dc:title>
  <dc:creator>Махамбетова Раушан Амангельдиевна</dc:creator>
  <cp:lastModifiedBy>Сагнаев Дархан Сагымбаевич</cp:lastModifiedBy>
  <cp:revision>2542</cp:revision>
  <cp:lastPrinted>2025-04-23T05:28:08Z</cp:lastPrinted>
  <dcterms:created xsi:type="dcterms:W3CDTF">2018-03-31T10:00:18Z</dcterms:created>
  <dcterms:modified xsi:type="dcterms:W3CDTF">2025-07-30T06:47:42Z</dcterms:modified>
</cp:coreProperties>
</file>