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12.xml" ContentType="application/vnd.openxmlformats-officedocument.drawingml.chart+xml"/>
  <Override PartName="/ppt/drawings/drawing2.xml" ContentType="application/vnd.openxmlformats-officedocument.drawingml.chartshapes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7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18.xml" ContentType="application/vnd.openxmlformats-officedocument.presentationml.notesSlide+xml"/>
  <Override PartName="/ppt/charts/chart17.xml" ContentType="application/vnd.openxmlformats-officedocument.drawingml.chart+xml"/>
  <Override PartName="/ppt/notesSlides/notesSlide19.xml" ContentType="application/vnd.openxmlformats-officedocument.presentationml.notesSlide+xml"/>
  <Override PartName="/ppt/charts/chart18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67" r:id="rId2"/>
    <p:sldId id="470" r:id="rId3"/>
    <p:sldId id="506" r:id="rId4"/>
    <p:sldId id="543" r:id="rId5"/>
    <p:sldId id="588" r:id="rId6"/>
    <p:sldId id="486" r:id="rId7"/>
    <p:sldId id="411" r:id="rId8"/>
    <p:sldId id="530" r:id="rId9"/>
    <p:sldId id="586" r:id="rId10"/>
    <p:sldId id="593" r:id="rId11"/>
    <p:sldId id="534" r:id="rId12"/>
    <p:sldId id="584" r:id="rId13"/>
    <p:sldId id="591" r:id="rId14"/>
    <p:sldId id="590" r:id="rId15"/>
    <p:sldId id="589" r:id="rId16"/>
    <p:sldId id="482" r:id="rId17"/>
    <p:sldId id="551" r:id="rId18"/>
    <p:sldId id="574" r:id="rId19"/>
    <p:sldId id="575" r:id="rId20"/>
    <p:sldId id="579" r:id="rId21"/>
    <p:sldId id="545" r:id="rId22"/>
    <p:sldId id="532" r:id="rId23"/>
    <p:sldId id="576" r:id="rId24"/>
    <p:sldId id="573" r:id="rId25"/>
    <p:sldId id="570" r:id="rId26"/>
    <p:sldId id="487" r:id="rId27"/>
    <p:sldId id="587" r:id="rId28"/>
    <p:sldId id="384" r:id="rId29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иинов Азамат Канибекович" initials="КАК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00"/>
    <a:srgbClr val="FFCC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22" autoAdjust="0"/>
    <p:restoredTop sz="64221" autoAdjust="0"/>
  </p:normalViewPr>
  <p:slideViewPr>
    <p:cSldViewPr>
      <p:cViewPr varScale="1">
        <p:scale>
          <a:sx n="134" d="100"/>
          <a:sy n="134" d="100"/>
        </p:scale>
        <p:origin x="-10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3798" y="-22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9281876802436736"/>
          <c:y val="2.8433563708466572E-3"/>
        </c:manualLayout>
      </c:layout>
      <c:overlay val="0"/>
      <c:spPr>
        <a:noFill/>
        <a:ln w="44472">
          <a:noFill/>
        </a:ln>
      </c:spPr>
      <c:txPr>
        <a:bodyPr/>
        <a:lstStyle/>
        <a:p>
          <a:pPr>
            <a:defRPr sz="157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5478624455529405"/>
          <c:y val="0.25499946638134957"/>
          <c:w val="0.8268839103869654"/>
          <c:h val="0.44500000000000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услуги'!$B$105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6600" mc:Ignorable="a14" a14:legacySpreadsheetColorIndex="5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2236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44472">
                <a:noFill/>
              </a:ln>
            </c:spPr>
            <c:txPr>
              <a:bodyPr/>
              <a:lstStyle/>
              <a:p>
                <a:pPr>
                  <a:defRPr sz="144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услуги'!$C$103:$F$104</c:f>
              <c:multiLvlStrCache>
                <c:ptCount val="4"/>
                <c:lvl>
                  <c:pt idx="0">
                    <c:v>ТС</c:v>
                  </c:pt>
                  <c:pt idx="1">
                    <c:v>Факт</c:v>
                  </c:pt>
                  <c:pt idx="2">
                    <c:v>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услуги'!$C$105:$F$105</c:f>
              <c:numCache>
                <c:formatCode>#,##0</c:formatCode>
                <c:ptCount val="4"/>
                <c:pt idx="0">
                  <c:v>17894</c:v>
                </c:pt>
                <c:pt idx="1">
                  <c:v>16552</c:v>
                </c:pt>
                <c:pt idx="2">
                  <c:v>16552</c:v>
                </c:pt>
                <c:pt idx="3">
                  <c:v>15284.78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9934208"/>
        <c:axId val="19972864"/>
      </c:barChart>
      <c:catAx>
        <c:axId val="19934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55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4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99728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972864"/>
        <c:scaling>
          <c:orientation val="minMax"/>
          <c:max val="3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тыс.тонн</a:t>
                </a:r>
              </a:p>
            </c:rich>
          </c:tx>
          <c:layout>
            <c:manualLayout>
              <c:xMode val="edge"/>
              <c:yMode val="edge"/>
              <c:x val="2.240355140792586E-2"/>
              <c:y val="0.2951204025261035"/>
            </c:manualLayout>
          </c:layout>
          <c:overlay val="0"/>
          <c:spPr>
            <a:noFill/>
            <a:ln w="44472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55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4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9934208"/>
        <c:crosses val="autoZero"/>
        <c:crossBetween val="between"/>
        <c:majorUnit val="10000"/>
      </c:valAx>
      <c:spPr>
        <a:noFill/>
        <a:ln w="25399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44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 sz="1200">
                <a:solidFill>
                  <a:schemeClr val="tx1"/>
                </a:solidFill>
              </a:defRPr>
            </a:pPr>
            <a:r>
              <a:rPr lang="ru-RU" sz="1200" dirty="0">
                <a:solidFill>
                  <a:schemeClr val="tx1"/>
                </a:solidFill>
              </a:rPr>
              <a:t>УДЕЛЬНАЯ </a:t>
            </a:r>
            <a:r>
              <a:rPr lang="ru-RU" sz="1200" dirty="0" smtClean="0">
                <a:solidFill>
                  <a:schemeClr val="tx1"/>
                </a:solidFill>
              </a:rPr>
              <a:t>СЕБЕСТОИМОСТЬ, </a:t>
            </a:r>
          </a:p>
          <a:p>
            <a:pPr algn="l">
              <a:defRPr sz="1200">
                <a:solidFill>
                  <a:schemeClr val="tx1"/>
                </a:solidFill>
              </a:defRPr>
            </a:pPr>
            <a:r>
              <a:rPr lang="ru-RU" sz="1200" dirty="0" smtClean="0">
                <a:solidFill>
                  <a:schemeClr val="tx1"/>
                </a:solidFill>
              </a:rPr>
              <a:t>в</a:t>
            </a:r>
            <a:r>
              <a:rPr lang="ru-RU" sz="1200" baseline="0" dirty="0" smtClean="0">
                <a:solidFill>
                  <a:schemeClr val="tx1"/>
                </a:solidFill>
              </a:rPr>
              <a:t> тенге на </a:t>
            </a:r>
            <a:r>
              <a:rPr lang="ru-RU" sz="1200" baseline="0" dirty="0" err="1" smtClean="0">
                <a:solidFill>
                  <a:schemeClr val="tx1"/>
                </a:solidFill>
              </a:rPr>
              <a:t>тыс.тн</a:t>
            </a:r>
            <a:r>
              <a:rPr lang="ru-RU" sz="1200" baseline="0" dirty="0" smtClean="0">
                <a:solidFill>
                  <a:schemeClr val="tx1"/>
                </a:solidFill>
              </a:rPr>
              <a:t> км</a:t>
            </a:r>
            <a:endParaRPr lang="ru-RU" sz="12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"/>
          <c:y val="1.826367383514810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790375145704975"/>
          <c:y val="0.26920110874870984"/>
          <c:w val="0.84856396866840733"/>
          <c:h val="0.495012470913747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 КПД_формулы'!$A$41</c:f>
              <c:strCache>
                <c:ptCount val="1"/>
                <c:pt idx="0">
                  <c:v>УДЕЛЬНАЯ СЕБЕСТОИМОСТЬ (отдельно по КТО)</c:v>
                </c:pt>
              </c:strCache>
            </c:strRef>
          </c:tx>
          <c:spPr>
            <a:solidFill>
              <a:srgbClr val="3366FF"/>
            </a:solidFill>
            <a:ln w="12699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</c:dPt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15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 КПД_формулы'!$B$3:$D$3</c:f>
              <c:strCache>
                <c:ptCount val="3"/>
                <c:pt idx="0">
                  <c:v>Факт за 2014 год</c:v>
                </c:pt>
                <c:pt idx="1">
                  <c:v>План на 2015 год</c:v>
                </c:pt>
                <c:pt idx="2">
                  <c:v>Факт за 2015 год</c:v>
                </c:pt>
              </c:strCache>
            </c:strRef>
          </c:cat>
          <c:val>
            <c:numRef>
              <c:f>' КПД_формулы'!$B$41:$D$41</c:f>
              <c:numCache>
                <c:formatCode>#,##0</c:formatCode>
                <c:ptCount val="3"/>
                <c:pt idx="0">
                  <c:v>1561</c:v>
                </c:pt>
                <c:pt idx="1">
                  <c:v>1669</c:v>
                </c:pt>
                <c:pt idx="2">
                  <c:v>1590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03828864"/>
        <c:axId val="103842944"/>
      </c:barChart>
      <c:catAx>
        <c:axId val="10382886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ln w="1269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03842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3842944"/>
        <c:scaling>
          <c:orientation val="minMax"/>
          <c:max val="1700"/>
          <c:min val="150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1269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/>
            </a:pPr>
            <a:endParaRPr lang="ru-RU"/>
          </a:p>
        </c:txPr>
        <c:crossAx val="103828864"/>
        <c:crosses val="autoZero"/>
        <c:crossBetween val="between"/>
        <c:majorUnit val="50"/>
        <c:minorUnit val="50"/>
      </c:valAx>
      <c:spPr>
        <a:solidFill>
          <a:srgbClr val="FFFFFF"/>
        </a:solidFill>
        <a:ln w="12699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871026538349371E-2"/>
          <c:y val="5.0920268118357224E-2"/>
          <c:w val="0.9091536648196753"/>
          <c:h val="0.634224206569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действовавший ранее уровень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-1.6864944111080225E-2"/>
                  <c:y val="1.9950147322150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892004157363651E-2"/>
                  <c:y val="1.9950147322150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648708083310168E-2"/>
                  <c:y val="2.4383513393739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5.621648037026741E-3"/>
                  <c:y val="6.65004910738363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налив Атырау</c:v>
                </c:pt>
                <c:pt idx="1">
                  <c:v>слив Атырау</c:v>
                </c:pt>
                <c:pt idx="2">
                  <c:v>перевалка без подогрева</c:v>
                </c:pt>
                <c:pt idx="3">
                  <c:v>перевалка с подогревом</c:v>
                </c:pt>
                <c:pt idx="4">
                  <c:v>перевалка Атырау  </c:v>
                </c:pt>
                <c:pt idx="5">
                  <c:v>налив Актау</c:v>
                </c:pt>
                <c:pt idx="6">
                  <c:v>слив Актау</c:v>
                </c:pt>
                <c:pt idx="7">
                  <c:v>перевалка Макат</c:v>
                </c:pt>
                <c:pt idx="8">
                  <c:v>перевалка Кенкияк</c:v>
                </c:pt>
                <c:pt idx="9">
                  <c:v>перевалка Атасу</c:v>
                </c:pt>
                <c:pt idx="10">
                  <c:v>слив Атасу</c:v>
                </c:pt>
                <c:pt idx="11">
                  <c:v>налив Атасу</c:v>
                </c:pt>
                <c:pt idx="12">
                  <c:v>налив Шагыр</c:v>
                </c:pt>
                <c:pt idx="13">
                  <c:v>маршрутизация</c:v>
                </c:pt>
                <c:pt idx="14">
                  <c:v>хранение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396.31</c:v>
                </c:pt>
                <c:pt idx="1">
                  <c:v>704.54</c:v>
                </c:pt>
                <c:pt idx="2">
                  <c:v>84.5</c:v>
                </c:pt>
                <c:pt idx="3">
                  <c:v>125.49</c:v>
                </c:pt>
                <c:pt idx="4">
                  <c:v>74.84</c:v>
                </c:pt>
                <c:pt idx="5">
                  <c:v>259.87</c:v>
                </c:pt>
                <c:pt idx="6">
                  <c:v>112.7</c:v>
                </c:pt>
                <c:pt idx="7">
                  <c:v>1071.57</c:v>
                </c:pt>
                <c:pt idx="8">
                  <c:v>83.03</c:v>
                </c:pt>
                <c:pt idx="9">
                  <c:v>284.41000000000003</c:v>
                </c:pt>
                <c:pt idx="10">
                  <c:v>368.43</c:v>
                </c:pt>
                <c:pt idx="11">
                  <c:v>305.89999999999998</c:v>
                </c:pt>
                <c:pt idx="12">
                  <c:v>261.58</c:v>
                </c:pt>
                <c:pt idx="13">
                  <c:v>38.64</c:v>
                </c:pt>
                <c:pt idx="14">
                  <c:v>223.42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утвержденный 2015 году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0802417220126032E-2"/>
                  <c:y val="-2.21668303579454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084717793268542E-2"/>
                  <c:y val="1.2043396021245947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4520044052473443E-3"/>
                  <c:y val="1.55288246465830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022263496824437E-3"/>
                  <c:y val="-2.660019642953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164339806048715E-2"/>
                  <c:y val="-1.774550768237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975308641975308E-2"/>
                  <c:y val="4.041749591258430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715268396068565E-3"/>
                  <c:y val="-1.9926060530108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006172839506184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-2.4383513393740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8108240185133705E-3"/>
                  <c:y val="-1.9950147322150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8108240185133705E-3"/>
                  <c:y val="-2.660019642953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2.8108240185133705E-3"/>
                  <c:y val="-2.8816879465329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8108240185133705E-3"/>
                  <c:y val="-2.4383513393739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"/>
                  <c:y val="-3.10335625011236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5.6216480370266386E-3"/>
                  <c:y val="-1.5516781250561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налив Атырау</c:v>
                </c:pt>
                <c:pt idx="1">
                  <c:v>слив Атырау</c:v>
                </c:pt>
                <c:pt idx="2">
                  <c:v>перевалка без подогрева</c:v>
                </c:pt>
                <c:pt idx="3">
                  <c:v>перевалка с подогревом</c:v>
                </c:pt>
                <c:pt idx="4">
                  <c:v>перевалка Атырау  </c:v>
                </c:pt>
                <c:pt idx="5">
                  <c:v>налив Актау</c:v>
                </c:pt>
                <c:pt idx="6">
                  <c:v>слив Актау</c:v>
                </c:pt>
                <c:pt idx="7">
                  <c:v>перевалка Макат</c:v>
                </c:pt>
                <c:pt idx="8">
                  <c:v>перевалка Кенкияк</c:v>
                </c:pt>
                <c:pt idx="9">
                  <c:v>перевалка Атасу</c:v>
                </c:pt>
                <c:pt idx="10">
                  <c:v>слив Атасу</c:v>
                </c:pt>
                <c:pt idx="11">
                  <c:v>налив Атасу</c:v>
                </c:pt>
                <c:pt idx="12">
                  <c:v>налив Шагыр</c:v>
                </c:pt>
                <c:pt idx="13">
                  <c:v>маршрутизация</c:v>
                </c:pt>
                <c:pt idx="14">
                  <c:v>хранение</c:v>
                </c:pt>
              </c:strCache>
            </c:strRef>
          </c:cat>
          <c:val>
            <c:numRef>
              <c:f>Лист1!$C$2:$C$16</c:f>
              <c:numCache>
                <c:formatCode>General</c:formatCode>
                <c:ptCount val="15"/>
                <c:pt idx="0">
                  <c:v>409.57</c:v>
                </c:pt>
                <c:pt idx="1">
                  <c:v>746.34</c:v>
                </c:pt>
                <c:pt idx="2">
                  <c:v>122.91</c:v>
                </c:pt>
                <c:pt idx="3">
                  <c:v>128.43</c:v>
                </c:pt>
                <c:pt idx="4">
                  <c:v>80.34</c:v>
                </c:pt>
                <c:pt idx="5">
                  <c:v>403.71</c:v>
                </c:pt>
                <c:pt idx="6">
                  <c:v>121</c:v>
                </c:pt>
                <c:pt idx="7">
                  <c:v>1118.0999999999999</c:v>
                </c:pt>
                <c:pt idx="8">
                  <c:v>89.15</c:v>
                </c:pt>
                <c:pt idx="9">
                  <c:v>286.13</c:v>
                </c:pt>
                <c:pt idx="10">
                  <c:v>373.52</c:v>
                </c:pt>
                <c:pt idx="11">
                  <c:v>306.05</c:v>
                </c:pt>
                <c:pt idx="12">
                  <c:v>280.89999999999998</c:v>
                </c:pt>
                <c:pt idx="13">
                  <c:v>41.45</c:v>
                </c:pt>
                <c:pt idx="14">
                  <c:v>233.76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328704"/>
        <c:axId val="112330240"/>
      </c:barChart>
      <c:catAx>
        <c:axId val="11232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 b="0" baseline="0"/>
            </a:pPr>
            <a:endParaRPr lang="ru-RU"/>
          </a:p>
        </c:txPr>
        <c:crossAx val="112330240"/>
        <c:crosses val="autoZero"/>
        <c:auto val="1"/>
        <c:lblAlgn val="ctr"/>
        <c:lblOffset val="100"/>
        <c:noMultiLvlLbl val="0"/>
      </c:catAx>
      <c:valAx>
        <c:axId val="112330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1232870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871026538349371E-2"/>
          <c:y val="0.14043167053422195"/>
          <c:w val="0.9091536648196753"/>
          <c:h val="0.53278635900282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2004 год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-8.4324720555401123E-3"/>
                  <c:y val="2.1249312325404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2162360277700562E-3"/>
                  <c:y val="7.791324513269262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4324720555401123E-3"/>
                  <c:y val="-2.1249312325404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162360277700562E-3"/>
                  <c:y val="2.12493123254046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4324720555401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162360277700041E-3"/>
                  <c:y val="2.1249312325404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-2.1249312325404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2648708083310168E-2"/>
                  <c:y val="2.12493123254042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5.6216480370267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1243296074053482E-2"/>
                  <c:y val="6.3747936976213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АкНУ</c:v>
                </c:pt>
                <c:pt idx="1">
                  <c:v>ЖНУ</c:v>
                </c:pt>
                <c:pt idx="2">
                  <c:v>Кульс.НУ</c:v>
                </c:pt>
                <c:pt idx="3">
                  <c:v>Петерфельд</c:v>
                </c:pt>
                <c:pt idx="4">
                  <c:v>АНУ</c:v>
                </c:pt>
                <c:pt idx="5">
                  <c:v>ПНУ</c:v>
                </c:pt>
                <c:pt idx="6">
                  <c:v>ШНУ</c:v>
                </c:pt>
                <c:pt idx="7">
                  <c:v>МНУ</c:v>
                </c:pt>
                <c:pt idx="8">
                  <c:v>УНУ</c:v>
                </c:pt>
                <c:pt idx="9">
                  <c:v>Кигач</c:v>
                </c:pt>
                <c:pt idx="10">
                  <c:v>БПТОиКО</c:v>
                </c:pt>
                <c:pt idx="11">
                  <c:v>Караг.НУ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0.23</c:v>
                </c:pt>
                <c:pt idx="1">
                  <c:v>0.06</c:v>
                </c:pt>
                <c:pt idx="2">
                  <c:v>0.56000000000000005</c:v>
                </c:pt>
                <c:pt idx="3">
                  <c:v>1.08</c:v>
                </c:pt>
                <c:pt idx="4">
                  <c:v>0.53</c:v>
                </c:pt>
                <c:pt idx="5">
                  <c:v>1.62</c:v>
                </c:pt>
                <c:pt idx="6">
                  <c:v>0.13</c:v>
                </c:pt>
                <c:pt idx="7">
                  <c:v>0.73</c:v>
                </c:pt>
                <c:pt idx="8">
                  <c:v>1.28</c:v>
                </c:pt>
                <c:pt idx="9">
                  <c:v>0.56000000000000005</c:v>
                </c:pt>
                <c:pt idx="10">
                  <c:v>1.26</c:v>
                </c:pt>
                <c:pt idx="11">
                  <c:v>1.1299999999999999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3699451645859191E-3"/>
                  <c:y val="4.2498624650808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748143085549974E-3"/>
                  <c:y val="4.17021937321555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2357683774772873E-3"/>
                  <c:y val="4.17021937321555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0076383589391285E-3"/>
                  <c:y val="-1.67317419885073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156317227385482E-3"/>
                  <c:y val="2.2045743244057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2950816334118889E-3"/>
                  <c:y val="8.49972493016170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5260924145819355E-3"/>
                  <c:y val="-2.28438473369090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4248336966009834E-3"/>
                  <c:y val="-4.2498624650808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432472055540008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4.216236027770056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АкНУ</c:v>
                </c:pt>
                <c:pt idx="1">
                  <c:v>ЖНУ</c:v>
                </c:pt>
                <c:pt idx="2">
                  <c:v>Кульс.НУ</c:v>
                </c:pt>
                <c:pt idx="3">
                  <c:v>Петерфельд</c:v>
                </c:pt>
                <c:pt idx="4">
                  <c:v>АНУ</c:v>
                </c:pt>
                <c:pt idx="5">
                  <c:v>ПНУ</c:v>
                </c:pt>
                <c:pt idx="6">
                  <c:v>ШНУ</c:v>
                </c:pt>
                <c:pt idx="7">
                  <c:v>МНУ</c:v>
                </c:pt>
                <c:pt idx="8">
                  <c:v>УНУ</c:v>
                </c:pt>
                <c:pt idx="9">
                  <c:v>Кигач</c:v>
                </c:pt>
                <c:pt idx="10">
                  <c:v>БПТОиКО</c:v>
                </c:pt>
                <c:pt idx="11">
                  <c:v>Караг.НУ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0.78</c:v>
                </c:pt>
                <c:pt idx="1">
                  <c:v>0.67</c:v>
                </c:pt>
                <c:pt idx="2">
                  <c:v>0.78</c:v>
                </c:pt>
                <c:pt idx="3">
                  <c:v>1.1499999999999999</c:v>
                </c:pt>
                <c:pt idx="4">
                  <c:v>0.56999999999999995</c:v>
                </c:pt>
                <c:pt idx="5">
                  <c:v>1.74</c:v>
                </c:pt>
                <c:pt idx="6">
                  <c:v>0.14000000000000001</c:v>
                </c:pt>
                <c:pt idx="7">
                  <c:v>0.78</c:v>
                </c:pt>
                <c:pt idx="8">
                  <c:v>1.22</c:v>
                </c:pt>
                <c:pt idx="9">
                  <c:v>0.33</c:v>
                </c:pt>
                <c:pt idx="10">
                  <c:v>1.26</c:v>
                </c:pt>
                <c:pt idx="11">
                  <c:v>1.1299999999999999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047040"/>
        <c:axId val="115290496"/>
      </c:barChart>
      <c:catAx>
        <c:axId val="115047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15290496"/>
        <c:crosses val="autoZero"/>
        <c:auto val="1"/>
        <c:lblAlgn val="ctr"/>
        <c:lblOffset val="100"/>
        <c:noMultiLvlLbl val="0"/>
      </c:catAx>
      <c:valAx>
        <c:axId val="115290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150470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7704194192085067"/>
          <c:y val="0.93873070328196462"/>
          <c:w val="0.2880784764359991"/>
          <c:h val="6.1189565949194176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376292058792682"/>
          <c:y val="1.9999899848485065E-2"/>
        </c:manualLayout>
      </c:layout>
      <c:overlay val="0"/>
      <c:spPr>
        <a:noFill/>
        <a:ln w="29766">
          <a:noFill/>
        </a:ln>
      </c:spPr>
      <c:txPr>
        <a:bodyPr/>
        <a:lstStyle/>
        <a:p>
          <a:pPr>
            <a:defRPr sz="1201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8609406952965235"/>
          <c:y val="0.22800000000000001"/>
          <c:w val="0.79550102249488752"/>
          <c:h val="0.4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услуги'!$B$150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CC00" mc:Ignorable="a14" a14:legacySpreadsheetColorIndex="5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4883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9766">
                <a:noFill/>
              </a:ln>
            </c:spPr>
            <c:txPr>
              <a:bodyPr/>
              <a:lstStyle/>
              <a:p>
                <a:pPr>
                  <a:defRPr sz="993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услуги'!$C$148:$F$149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услуги'!$C$150:$F$150</c:f>
              <c:numCache>
                <c:formatCode>#,##0</c:formatCode>
                <c:ptCount val="4"/>
                <c:pt idx="0">
                  <c:v>7274.58</c:v>
                </c:pt>
                <c:pt idx="1">
                  <c:v>13577.35</c:v>
                </c:pt>
                <c:pt idx="2">
                  <c:v>15394.93</c:v>
                </c:pt>
                <c:pt idx="3">
                  <c:v>13668.08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5382144"/>
        <c:axId val="115383680"/>
      </c:barChart>
      <c:catAx>
        <c:axId val="115382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72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53836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383680"/>
        <c:scaling>
          <c:orientation val="minMax"/>
          <c:max val="16000"/>
        </c:scaling>
        <c:delete val="0"/>
        <c:axPos val="l"/>
        <c:title>
          <c:tx>
            <c:rich>
              <a:bodyPr/>
              <a:lstStyle/>
              <a:p>
                <a:pPr>
                  <a:defRPr sz="93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кВт.ч</a:t>
                </a:r>
              </a:p>
            </c:rich>
          </c:tx>
          <c:layout>
            <c:manualLayout>
              <c:xMode val="edge"/>
              <c:yMode val="edge"/>
              <c:x val="2.7513999410801643E-2"/>
              <c:y val="0.36000034337662262"/>
            </c:manualLayout>
          </c:layout>
          <c:overlay val="0"/>
          <c:spPr>
            <a:noFill/>
            <a:ln w="29766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372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8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5382144"/>
        <c:crosses val="autoZero"/>
        <c:crossBetween val="between"/>
        <c:majorUnit val="3000"/>
      </c:valAx>
      <c:spPr>
        <a:noFill/>
        <a:ln w="22940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201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101"/>
              <a:t>Выручка</a:t>
            </a:r>
          </a:p>
        </c:rich>
      </c:tx>
      <c:layout>
        <c:manualLayout>
          <c:xMode val="edge"/>
          <c:yMode val="edge"/>
          <c:x val="0.44467231999484436"/>
          <c:y val="1.8691415836266528E-2"/>
        </c:manualLayout>
      </c:layout>
      <c:overlay val="0"/>
      <c:spPr>
        <a:noFill/>
        <a:ln w="2797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704918032786885"/>
          <c:y val="0.24299065420560748"/>
          <c:w val="0.85450819672131151"/>
          <c:h val="0.453271028037383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услуги'!$B$177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398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5,</a:t>
                    </a:r>
                    <a:r>
                      <a:rPr lang="ru-RU" smtClean="0"/>
                      <a:t>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8,3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12,3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pPr>
              <a:noFill/>
              <a:ln w="27973">
                <a:noFill/>
              </a:ln>
            </c:spPr>
            <c:txPr>
              <a:bodyPr/>
              <a:lstStyle/>
              <a:p>
                <a:pPr>
                  <a:defRPr sz="964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услуги'!$C$175:$F$176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услуги'!$C$177:$F$177</c:f>
              <c:numCache>
                <c:formatCode>0.0</c:formatCode>
                <c:ptCount val="4"/>
                <c:pt idx="0">
                  <c:v>5.2880000000000003</c:v>
                </c:pt>
                <c:pt idx="1">
                  <c:v>8.3000000000000007</c:v>
                </c:pt>
                <c:pt idx="2">
                  <c:v>12.26591</c:v>
                </c:pt>
                <c:pt idx="3">
                  <c:v>7.9253299999999998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5740672"/>
        <c:axId val="115742208"/>
      </c:barChart>
      <c:catAx>
        <c:axId val="115740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49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6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5742208"/>
        <c:crosses val="autoZero"/>
        <c:auto val="1"/>
        <c:lblAlgn val="ctr"/>
        <c:lblOffset val="100"/>
        <c:noMultiLvlLbl val="0"/>
      </c:catAx>
      <c:valAx>
        <c:axId val="115742208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881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0"/>
              <c:y val="0.322429656945521"/>
            </c:manualLayout>
          </c:layout>
          <c:overlay val="0"/>
          <c:spPr>
            <a:noFill/>
            <a:ln w="27973">
              <a:noFill/>
            </a:ln>
          </c:spPr>
        </c:title>
        <c:numFmt formatCode="#,##0.0" sourceLinked="0"/>
        <c:majorTickMark val="out"/>
        <c:minorTickMark val="none"/>
        <c:tickLblPos val="nextTo"/>
        <c:spPr>
          <a:ln w="349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6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5740672"/>
        <c:crosses val="autoZero"/>
        <c:crossBetween val="between"/>
        <c:majorUnit val="2"/>
      </c:valAx>
      <c:spPr>
        <a:noFill/>
        <a:ln w="27973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964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5510194593022507"/>
          <c:y val="1.7856976526932855E-2"/>
        </c:manualLayout>
      </c:layout>
      <c:overlay val="0"/>
      <c:spPr>
        <a:noFill/>
        <a:ln w="34262">
          <a:noFill/>
        </a:ln>
      </c:spPr>
      <c:txPr>
        <a:bodyPr/>
        <a:lstStyle/>
        <a:p>
          <a:pPr>
            <a:defRPr sz="1248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040816326530612"/>
          <c:y val="0.23660714285714285"/>
          <c:w val="0.86122448979591837"/>
          <c:h val="0.4732142857142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услуги'!$B$208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CC00" mc:Ignorable="a14" a14:legacySpreadsheetColorIndex="5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71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17,22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34262">
                <a:noFill/>
              </a:ln>
            </c:spPr>
            <c:txPr>
              <a:bodyPr/>
              <a:lstStyle/>
              <a:p>
                <a:pPr>
                  <a:defRPr sz="124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услуги'!$C$206:$F$207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услуги'!$C$208:$F$208</c:f>
              <c:numCache>
                <c:formatCode>General</c:formatCode>
                <c:ptCount val="4"/>
                <c:pt idx="0">
                  <c:v>17.22</c:v>
                </c:pt>
                <c:pt idx="1">
                  <c:v>13.94</c:v>
                </c:pt>
                <c:pt idx="2">
                  <c:v>17.22</c:v>
                </c:pt>
                <c:pt idx="3">
                  <c:v>10.73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5916160"/>
        <c:axId val="115930240"/>
      </c:barChart>
      <c:catAx>
        <c:axId val="11591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4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59302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930240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7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тыс.Гкал</a:t>
                </a:r>
              </a:p>
            </c:rich>
          </c:tx>
          <c:layout>
            <c:manualLayout>
              <c:xMode val="edge"/>
              <c:yMode val="edge"/>
              <c:x val="0"/>
              <c:y val="0.35267843689678391"/>
            </c:manualLayout>
          </c:layout>
          <c:overlay val="0"/>
          <c:spPr>
            <a:noFill/>
            <a:ln w="3426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4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5916160"/>
        <c:crosses val="autoZero"/>
        <c:crossBetween val="between"/>
        <c:majorUnit val="4"/>
      </c:valAx>
      <c:spPr>
        <a:noFill/>
        <a:ln w="34262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248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1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Выручка</a:t>
            </a:r>
          </a:p>
        </c:rich>
      </c:tx>
      <c:layout>
        <c:manualLayout>
          <c:xMode val="edge"/>
          <c:yMode val="edge"/>
          <c:x val="0.48565578096303647"/>
          <c:y val="1.3889028202684856E-2"/>
        </c:manualLayout>
      </c:layout>
      <c:overlay val="0"/>
      <c:spPr>
        <a:noFill/>
        <a:ln w="3223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952840345358976"/>
          <c:y val="0.27084808666432619"/>
          <c:w val="0.83632742958068584"/>
          <c:h val="0.428226089573198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услуги'!$B$230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115">
              <a:solidFill>
                <a:srgbClr val="000000"/>
              </a:solidFill>
              <a:prstDash val="solid"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услуги'!$C$228:$F$229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услуги'!$C$230:$F$230</c:f>
              <c:numCache>
                <c:formatCode>0.0</c:formatCode>
                <c:ptCount val="4"/>
                <c:pt idx="0">
                  <c:v>89.179000000000002</c:v>
                </c:pt>
                <c:pt idx="1">
                  <c:v>51.642000000000003</c:v>
                </c:pt>
                <c:pt idx="2">
                  <c:v>90.974909999999994</c:v>
                </c:pt>
                <c:pt idx="3">
                  <c:v>32.066650000000003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21869824"/>
        <c:axId val="121871360"/>
      </c:barChart>
      <c:catAx>
        <c:axId val="121869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02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18713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1871360"/>
        <c:scaling>
          <c:orientation val="minMax"/>
          <c:max val="1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2.2541076467318261E-2"/>
              <c:y val="0.32870421452095561"/>
            </c:manualLayout>
          </c:layout>
          <c:overlay val="0"/>
          <c:spPr>
            <a:noFill/>
            <a:ln w="3223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402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1869824"/>
        <c:crosses val="autoZero"/>
        <c:crossBetween val="between"/>
        <c:majorUnit val="25"/>
        <c:minorUnit val="2"/>
      </c:valAx>
      <c:spPr>
        <a:noFill/>
        <a:ln w="22526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109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/>
              <a:t>Выручка</a:t>
            </a:r>
          </a:p>
        </c:rich>
      </c:tx>
      <c:layout>
        <c:manualLayout>
          <c:xMode val="edge"/>
          <c:yMode val="edge"/>
          <c:x val="0.42993645042157341"/>
          <c:y val="2.6787550919589564E-2"/>
        </c:manualLayout>
      </c:layout>
      <c:overlay val="0"/>
      <c:spPr>
        <a:noFill/>
        <a:ln w="3404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163090128755365"/>
          <c:y val="0.23809523809523808"/>
          <c:w val="0.83905579399141628"/>
          <c:h val="0.471861471861471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услуги'!$B$272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702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4049">
                <a:noFill/>
              </a:ln>
            </c:spPr>
            <c:txPr>
              <a:bodyPr/>
              <a:lstStyle/>
              <a:p>
                <a:pPr>
                  <a:defRPr sz="12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услуги'!$C$270:$F$271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услуги'!$C$272:$F$272</c:f>
              <c:numCache>
                <c:formatCode>General</c:formatCode>
                <c:ptCount val="4"/>
                <c:pt idx="0" formatCode="0">
                  <c:v>348.94</c:v>
                </c:pt>
                <c:pt idx="1">
                  <c:v>238.79</c:v>
                </c:pt>
                <c:pt idx="2" formatCode="0">
                  <c:v>348.94</c:v>
                </c:pt>
                <c:pt idx="3">
                  <c:v>247.58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9281536"/>
        <c:axId val="119283072"/>
      </c:barChart>
      <c:catAx>
        <c:axId val="11928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5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9283072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19283072"/>
        <c:scaling>
          <c:orientation val="minMax"/>
          <c:max val="4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2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тыс.тенге</a:t>
                </a:r>
              </a:p>
            </c:rich>
          </c:tx>
          <c:layout>
            <c:manualLayout>
              <c:xMode val="edge"/>
              <c:yMode val="edge"/>
              <c:x val="0"/>
              <c:y val="0.33766217859133935"/>
            </c:manualLayout>
          </c:layout>
          <c:overlay val="0"/>
          <c:spPr>
            <a:noFill/>
            <a:ln w="34049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425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9281536"/>
        <c:crosses val="autoZero"/>
        <c:crossBetween val="between"/>
        <c:majorUnit val="100"/>
        <c:minorUnit val="100"/>
      </c:valAx>
      <c:spPr>
        <a:noFill/>
        <a:ln w="26538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2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6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Выручка</a:t>
            </a:r>
          </a:p>
        </c:rich>
      </c:tx>
      <c:layout>
        <c:manualLayout>
          <c:xMode val="edge"/>
          <c:yMode val="edge"/>
          <c:x val="0.44060465717976027"/>
          <c:y val="1.8778864198040573E-2"/>
        </c:manualLayout>
      </c:layout>
      <c:overlay val="0"/>
      <c:spPr>
        <a:noFill/>
        <a:ln w="3660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254859611231102"/>
          <c:y val="0.24882629107981222"/>
          <c:w val="0.83801295896328298"/>
          <c:h val="0.44600938967136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услуги'!$B$272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830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6609">
                <a:noFill/>
              </a:ln>
            </c:spPr>
            <c:txPr>
              <a:bodyPr/>
              <a:lstStyle/>
              <a:p>
                <a:pPr>
                  <a:defRPr sz="1261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услуги'!$C$270:$F$271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услуги'!$C$272:$F$272</c:f>
              <c:numCache>
                <c:formatCode>General</c:formatCode>
                <c:ptCount val="4"/>
                <c:pt idx="0" formatCode="0">
                  <c:v>490.18</c:v>
                </c:pt>
                <c:pt idx="1">
                  <c:v>335.45</c:v>
                </c:pt>
                <c:pt idx="2" formatCode="0">
                  <c:v>490.18</c:v>
                </c:pt>
                <c:pt idx="3">
                  <c:v>347.79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33646976"/>
        <c:axId val="133665152"/>
      </c:barChart>
      <c:catAx>
        <c:axId val="13364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5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6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336651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366515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97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тыс.тенге</a:t>
                </a:r>
              </a:p>
            </c:rich>
          </c:tx>
          <c:layout>
            <c:manualLayout>
              <c:xMode val="edge"/>
              <c:yMode val="edge"/>
              <c:x val="0"/>
              <c:y val="0.32394347116757316"/>
            </c:manualLayout>
          </c:layout>
          <c:overlay val="0"/>
          <c:spPr>
            <a:noFill/>
            <a:ln w="36609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45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6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33646976"/>
        <c:crosses val="autoZero"/>
        <c:crossBetween val="between"/>
        <c:majorUnit val="400"/>
        <c:minorUnit val="100"/>
      </c:valAx>
      <c:spPr>
        <a:noFill/>
        <a:ln w="36609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261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7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Выручка</a:t>
            </a:r>
          </a:p>
        </c:rich>
      </c:tx>
      <c:layout>
        <c:manualLayout>
          <c:xMode val="edge"/>
          <c:yMode val="edge"/>
          <c:x val="0.44654081202812618"/>
          <c:y val="4.6731963382625951E-3"/>
        </c:manualLayout>
      </c:layout>
      <c:overlay val="0"/>
      <c:spPr>
        <a:noFill/>
        <a:ln w="4274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278444395439039"/>
          <c:y val="0.25272637795275593"/>
          <c:w val="0.82389937106918243"/>
          <c:h val="0.457943925233644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услуги'!$B$127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137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42749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услуги'!$C$125:$F$126</c:f>
              <c:multiLvlStrCache>
                <c:ptCount val="4"/>
                <c:lvl>
                  <c:pt idx="0">
                    <c:v>ТС</c:v>
                  </c:pt>
                  <c:pt idx="1">
                    <c:v>Факт</c:v>
                  </c:pt>
                  <c:pt idx="2">
                    <c:v>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услуги'!$C$127:$F$127</c:f>
              <c:numCache>
                <c:formatCode>0</c:formatCode>
                <c:ptCount val="4"/>
                <c:pt idx="0" formatCode="General">
                  <c:v>691</c:v>
                </c:pt>
                <c:pt idx="1">
                  <c:v>640</c:v>
                </c:pt>
                <c:pt idx="2">
                  <c:v>686.14599999999996</c:v>
                </c:pt>
                <c:pt idx="3">
                  <c:v>594.76087831999996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574784"/>
        <c:axId val="21576320"/>
      </c:barChart>
      <c:catAx>
        <c:axId val="2157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534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15763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576320"/>
        <c:scaling>
          <c:orientation val="minMax"/>
          <c:max val="8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4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2.0964323903956451E-2"/>
              <c:y val="0.32243048887181786"/>
            </c:manualLayout>
          </c:layout>
          <c:overlay val="0"/>
          <c:spPr>
            <a:noFill/>
            <a:ln w="4274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4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4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1574784"/>
        <c:crosses val="autoZero"/>
        <c:crossBetween val="between"/>
        <c:majorUnit val="25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5454556245795913"/>
          <c:y val="2.1551888057336488E-2"/>
        </c:manualLayout>
      </c:layout>
      <c:overlay val="0"/>
      <c:spPr>
        <a:noFill/>
        <a:ln w="32198">
          <a:noFill/>
        </a:ln>
      </c:spPr>
      <c:txPr>
        <a:bodyPr/>
        <a:lstStyle/>
        <a:p>
          <a:pPr>
            <a:defRPr sz="1204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9696969696969696"/>
          <c:y val="0.23706896551724138"/>
          <c:w val="0.78598484848484851"/>
          <c:h val="0.474137931034482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услуги'!$B$57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99FF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09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2198">
                <a:noFill/>
              </a:ln>
            </c:spPr>
            <c:txPr>
              <a:bodyPr/>
              <a:lstStyle/>
              <a:p>
                <a:pPr>
                  <a:defRPr sz="1204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услуги'!$C$55:$F$56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услуги'!$C$57:$F$57</c:f>
              <c:numCache>
                <c:formatCode>_-* #,##0_р_._-;\-* #,##0_р_._-;_-* "-"??_р_._-;_-@_-</c:formatCode>
                <c:ptCount val="4"/>
                <c:pt idx="0">
                  <c:v>24057.7</c:v>
                </c:pt>
                <c:pt idx="1">
                  <c:v>24815.08</c:v>
                </c:pt>
                <c:pt idx="2">
                  <c:v>24815</c:v>
                </c:pt>
                <c:pt idx="3">
                  <c:v>24998.36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3667456"/>
        <c:axId val="23668992"/>
      </c:barChart>
      <c:catAx>
        <c:axId val="2366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0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3668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3668992"/>
        <c:scaling>
          <c:orientation val="minMax"/>
          <c:max val="25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14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тыс.куб.м.</a:t>
                </a:r>
              </a:p>
            </c:rich>
          </c:tx>
          <c:layout>
            <c:manualLayout>
              <c:xMode val="edge"/>
              <c:yMode val="edge"/>
              <c:x val="3.8317367763431906E-2"/>
              <c:y val="0.33673072070210136"/>
            </c:manualLayout>
          </c:layout>
          <c:overlay val="0"/>
          <c:spPr>
            <a:noFill/>
            <a:ln w="32198">
              <a:noFill/>
            </a:ln>
          </c:spPr>
        </c:title>
        <c:numFmt formatCode="_-* #,##0_р_._-;\-* #,##0_р_._-;_-* &quot;-&quot;??_р_._-;_-@_-" sourceLinked="1"/>
        <c:majorTickMark val="out"/>
        <c:minorTickMark val="none"/>
        <c:tickLblPos val="nextTo"/>
        <c:spPr>
          <a:ln w="40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3667456"/>
        <c:crosses val="autoZero"/>
        <c:crossBetween val="between"/>
        <c:majorUnit val="5000"/>
      </c:valAx>
      <c:spPr>
        <a:noFill/>
        <a:ln w="32198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204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6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Выручка</a:t>
            </a:r>
          </a:p>
        </c:rich>
      </c:tx>
      <c:layout>
        <c:manualLayout>
          <c:xMode val="edge"/>
          <c:yMode val="edge"/>
          <c:x val="0.44398338033211143"/>
          <c:y val="1.8604607164795738E-2"/>
        </c:manualLayout>
      </c:layout>
      <c:overlay val="0"/>
      <c:spPr>
        <a:noFill/>
        <a:ln w="3388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767634854771784"/>
          <c:y val="0.24186046511627907"/>
          <c:w val="0.82365145228215764"/>
          <c:h val="0.455813953488372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услуги'!$B$80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94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3888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услуги'!$C$78:$F$79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2014 год</c:v>
                  </c:pt>
                  <c:pt idx="2">
                    <c:v>2015 год</c:v>
                  </c:pt>
                </c:lvl>
              </c:multiLvlStrCache>
            </c:multiLvlStrRef>
          </c:cat>
          <c:val>
            <c:numRef>
              <c:f>'все услуги'!$C$80:$F$80</c:f>
              <c:numCache>
                <c:formatCode>#,##0</c:formatCode>
                <c:ptCount val="4"/>
                <c:pt idx="0">
                  <c:v>6626</c:v>
                </c:pt>
                <c:pt idx="1">
                  <c:v>6861</c:v>
                </c:pt>
                <c:pt idx="2">
                  <c:v>7599.1600699999999</c:v>
                </c:pt>
                <c:pt idx="3">
                  <c:v>6603.7358100000001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6815104"/>
        <c:axId val="26816896"/>
      </c:barChart>
      <c:catAx>
        <c:axId val="26815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6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68168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816896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67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0"/>
              <c:y val="0.32093006481578373"/>
            </c:manualLayout>
          </c:layout>
          <c:overlay val="0"/>
          <c:spPr>
            <a:noFill/>
            <a:ln w="33888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6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6815104"/>
        <c:crosses val="autoZero"/>
        <c:crossBetween val="between"/>
        <c:majorUnit val="2500"/>
      </c:valAx>
      <c:spPr>
        <a:noFill/>
        <a:ln w="33888">
          <a:noFill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167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85594639865998"/>
          <c:y val="6.9377990430622011E-2"/>
          <c:w val="0.76381909547738691"/>
          <c:h val="0.7870813397129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Тарифный 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00CC99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776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15529">
                <a:noFill/>
              </a:ln>
            </c:spPr>
            <c:txPr>
              <a:bodyPr/>
              <a:lstStyle/>
              <a:p>
                <a:pPr>
                  <a:defRPr sz="124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2014</c:v>
                </c:pt>
                <c:pt idx="1">
                  <c:v>План 2015</c:v>
                </c:pt>
                <c:pt idx="2">
                  <c:v>Факт 2015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186996</c:v>
                </c:pt>
                <c:pt idx="1">
                  <c:v>191169</c:v>
                </c:pt>
                <c:pt idx="2">
                  <c:v>193618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6785280"/>
        <c:axId val="26481024"/>
      </c:barChart>
      <c:catAx>
        <c:axId val="2678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4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4810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81024"/>
        <c:scaling>
          <c:orientation val="minMax"/>
          <c:max val="20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978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2.4826853118994137E-2"/>
              <c:y val="0.34076774267758364"/>
            </c:manualLayout>
          </c:layout>
          <c:overlay val="0"/>
          <c:spPr>
            <a:noFill/>
            <a:ln w="15529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194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785280"/>
        <c:crosses val="autoZero"/>
        <c:crossBetween val="between"/>
        <c:majorUnit val="50000"/>
        <c:minorUnit val="50000"/>
      </c:valAx>
      <c:spPr>
        <a:noFill/>
        <a:ln w="1552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67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9082969432314"/>
          <c:y val="9.6899224806201556E-2"/>
          <c:w val="0.75109170305676853"/>
          <c:h val="0.717054263565891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Чистая прибыль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37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FF00FF" mc:Ignorable="a14" a14:legacySpreadsheetColorIndex="37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7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1681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3362">
                <a:noFill/>
              </a:ln>
            </c:spPr>
            <c:txPr>
              <a:bodyPr/>
              <a:lstStyle/>
              <a:p>
                <a:pPr>
                  <a:defRPr sz="124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2014</c:v>
                </c:pt>
                <c:pt idx="1">
                  <c:v>План 2015</c:v>
                </c:pt>
                <c:pt idx="2">
                  <c:v>Факт 2015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57698</c:v>
                </c:pt>
                <c:pt idx="1">
                  <c:v>57198</c:v>
                </c:pt>
                <c:pt idx="2">
                  <c:v>79643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6491904"/>
        <c:axId val="26507136"/>
      </c:barChart>
      <c:catAx>
        <c:axId val="26491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92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507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507136"/>
        <c:scaling>
          <c:orientation val="minMax"/>
          <c:max val="8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1.7467248908296942E-2"/>
              <c:y val="0.2868217054263566"/>
            </c:manualLayout>
          </c:layout>
          <c:overlay val="0"/>
          <c:spPr>
            <a:noFill/>
            <a:ln w="23362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292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491904"/>
        <c:crosses val="autoZero"/>
        <c:crossBetween val="between"/>
        <c:minorUnit val="1000"/>
      </c:valAx>
      <c:spPr>
        <a:noFill/>
        <a:ln w="2336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4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11111111111111"/>
          <c:y val="8.5324232081911269E-2"/>
          <c:w val="0.7911111111111111"/>
          <c:h val="0.747440273037542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Капитальные вложения (оперативные данные)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52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2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12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2577">
                <a:noFill/>
              </a:ln>
            </c:spPr>
            <c:txPr>
              <a:bodyPr/>
              <a:lstStyle/>
              <a:p>
                <a:pPr>
                  <a:defRPr sz="124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2014</c:v>
                </c:pt>
                <c:pt idx="1">
                  <c:v>План 2015</c:v>
                </c:pt>
                <c:pt idx="2">
                  <c:v>Факт 2015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74129</c:v>
                </c:pt>
                <c:pt idx="1">
                  <c:v>66043</c:v>
                </c:pt>
                <c:pt idx="2">
                  <c:v>76099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6628864"/>
        <c:axId val="26631552"/>
      </c:barChart>
      <c:catAx>
        <c:axId val="2662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6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6315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63155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67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0"/>
              <c:y val="0.31058020477815701"/>
            </c:manualLayout>
          </c:layout>
          <c:overlay val="0"/>
          <c:spPr>
            <a:noFill/>
            <a:ln w="22577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28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6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628864"/>
        <c:crosses val="autoZero"/>
        <c:crossBetween val="between"/>
        <c:majorUnit val="10000"/>
        <c:minorUnit val="10000"/>
      </c:valAx>
      <c:spPr>
        <a:noFill/>
        <a:ln w="2257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67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1111111111111"/>
          <c:y val="8.5324232081911269E-2"/>
          <c:w val="0.77111111111111108"/>
          <c:h val="0.747440273037542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Производственная себестоимость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CC99FF" mc:Ignorable="a14" a14:legacySpreadsheetColorIndex="46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46">
                    <a:gamma/>
                    <a:shade val="19216"/>
                    <a:invGamma/>
                  </a:srgbClr>
                </a:gs>
              </a:gsLst>
              <a:lin ang="0" scaled="1"/>
            </a:gradFill>
            <a:ln w="112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2577">
                <a:noFill/>
              </a:ln>
            </c:spPr>
            <c:txPr>
              <a:bodyPr/>
              <a:lstStyle/>
              <a:p>
                <a:pPr>
                  <a:defRPr sz="124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2014</c:v>
                </c:pt>
                <c:pt idx="1">
                  <c:v>План 2015</c:v>
                </c:pt>
                <c:pt idx="2">
                  <c:v>Факт 2015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104112</c:v>
                </c:pt>
                <c:pt idx="1">
                  <c:v>108576</c:v>
                </c:pt>
                <c:pt idx="2">
                  <c:v>109130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6661632"/>
        <c:axId val="26950272"/>
      </c:barChart>
      <c:catAx>
        <c:axId val="2666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6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9502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950272"/>
        <c:scaling>
          <c:orientation val="minMax"/>
          <c:max val="12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67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/>
                  <a:t>млн.тенге</a:t>
                </a:r>
              </a:p>
            </c:rich>
          </c:tx>
          <c:layout>
            <c:manualLayout>
              <c:xMode val="edge"/>
              <c:yMode val="edge"/>
              <c:x val="3.2419635679876775E-2"/>
              <c:y val="0.31058018806520865"/>
            </c:manualLayout>
          </c:layout>
          <c:overlay val="0"/>
          <c:spPr>
            <a:noFill/>
            <a:ln w="22577">
              <a:noFill/>
            </a:ln>
          </c:spPr>
        </c:title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6661632"/>
        <c:crosses val="autoZero"/>
        <c:crossBetween val="between"/>
        <c:minorUnit val="2000"/>
      </c:valAx>
      <c:spPr>
        <a:noFill/>
        <a:ln w="2257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67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247">
                <a:solidFill>
                  <a:schemeClr val="tx1"/>
                </a:solidFill>
              </a:defRPr>
            </a:pPr>
            <a:r>
              <a:rPr lang="ru-RU" sz="1247" dirty="0">
                <a:solidFill>
                  <a:schemeClr val="tx1"/>
                </a:solidFill>
              </a:rPr>
              <a:t>ПРОИЗВОДИТЕЛЬНОСТЬ ТРУДА, 
</a:t>
            </a:r>
            <a:r>
              <a:rPr lang="ru-RU" sz="1000" dirty="0" smtClean="0">
                <a:solidFill>
                  <a:schemeClr val="tx1"/>
                </a:solidFill>
              </a:rPr>
              <a:t>грузооборот </a:t>
            </a:r>
            <a:r>
              <a:rPr lang="ru-RU" sz="1000" dirty="0">
                <a:solidFill>
                  <a:schemeClr val="tx1"/>
                </a:solidFill>
              </a:rPr>
              <a:t>(</a:t>
            </a:r>
            <a:r>
              <a:rPr lang="ru-RU" sz="1000" dirty="0" err="1">
                <a:solidFill>
                  <a:schemeClr val="tx1"/>
                </a:solidFill>
              </a:rPr>
              <a:t>млн.тн.км</a:t>
            </a:r>
            <a:r>
              <a:rPr lang="ru-RU" sz="1000" dirty="0">
                <a:solidFill>
                  <a:schemeClr val="tx1"/>
                </a:solidFill>
              </a:rPr>
              <a:t>) на среднесписочную </a:t>
            </a:r>
            <a:r>
              <a:rPr lang="ru-RU" sz="1000" dirty="0" smtClean="0">
                <a:solidFill>
                  <a:schemeClr val="tx1"/>
                </a:solidFill>
              </a:rPr>
              <a:t>численность</a:t>
            </a:r>
            <a:endParaRPr lang="ru-RU" sz="10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2064498647923653"/>
          <c:y val="5.284015852047556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05308593136112"/>
          <c:y val="0.3098684196839992"/>
          <c:w val="0.84470958029145538"/>
          <c:h val="0.456021553160759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 КПД_формулы'!$A$8</c:f>
              <c:strCache>
                <c:ptCount val="1"/>
                <c:pt idx="0">
                  <c:v>ПРОИЗВОДИТЕЛЬНОСТЬ ТРУДА, 
грузооборот (млн.тн.км) на среднесписочную численность</c:v>
                </c:pt>
              </c:strCache>
            </c:strRef>
          </c:tx>
          <c:spPr>
            <a:solidFill>
              <a:srgbClr val="3366FF"/>
            </a:solidFill>
            <a:ln w="13202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</c:dPt>
          <c:dLbls>
            <c:spPr>
              <a:noFill/>
              <a:ln w="26405">
                <a:noFill/>
              </a:ln>
            </c:spPr>
            <c:txPr>
              <a:bodyPr/>
              <a:lstStyle/>
              <a:p>
                <a:pPr>
                  <a:defRPr sz="114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 КПД_формулы'!$B$3:$D$3</c:f>
              <c:strCache>
                <c:ptCount val="3"/>
                <c:pt idx="0">
                  <c:v>Факт за 2014 год</c:v>
                </c:pt>
                <c:pt idx="1">
                  <c:v>План на 2015 год</c:v>
                </c:pt>
                <c:pt idx="2">
                  <c:v>Факт за 2015 год</c:v>
                </c:pt>
              </c:strCache>
            </c:strRef>
          </c:cat>
          <c:val>
            <c:numRef>
              <c:f>' КПД_формулы'!$B$8:$D$8</c:f>
              <c:numCache>
                <c:formatCode>#,##0.000</c:formatCode>
                <c:ptCount val="3"/>
                <c:pt idx="0">
                  <c:v>4.5940000000000003</c:v>
                </c:pt>
                <c:pt idx="1">
                  <c:v>4.492</c:v>
                </c:pt>
                <c:pt idx="2">
                  <c:v>4.742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6978176"/>
        <c:axId val="26979712"/>
      </c:barChart>
      <c:catAx>
        <c:axId val="2697817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ln w="1320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26979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979712"/>
        <c:scaling>
          <c:orientation val="minMax"/>
        </c:scaling>
        <c:delete val="0"/>
        <c:axPos val="l"/>
        <c:majorGridlines>
          <c:spPr>
            <a:ln w="3301">
              <a:solidFill>
                <a:srgbClr val="FFFFFF"/>
              </a:solidFill>
              <a:prstDash val="solid"/>
            </a:ln>
          </c:spPr>
        </c:majorGridlines>
        <c:numFmt formatCode="#,##0.000" sourceLinked="1"/>
        <c:majorTickMark val="out"/>
        <c:minorTickMark val="none"/>
        <c:tickLblPos val="nextTo"/>
        <c:spPr>
          <a:ln w="1320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32" b="0"/>
            </a:pPr>
            <a:endParaRPr lang="ru-RU"/>
          </a:p>
        </c:txPr>
        <c:crossAx val="26978176"/>
        <c:crosses val="autoZero"/>
        <c:crossBetween val="between"/>
      </c:valAx>
      <c:spPr>
        <a:solidFill>
          <a:srgbClr val="FFFFFF"/>
        </a:solidFill>
        <a:ln w="13202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04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1.png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0.80289</cdr:x>
      <cdr:y>0</cdr:y>
    </cdr:from>
    <cdr:to>
      <cdr:x>0.98824</cdr:x>
      <cdr:y>0.06704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341661" y="0"/>
          <a:ext cx="1694835" cy="289773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0.8486</cdr:x>
      <cdr:y>0.81928</cdr:y>
    </cdr:from>
    <cdr:to>
      <cdr:x>0.9753</cdr:x>
      <cdr:y>0.88212</cdr:y>
    </cdr:to>
    <cdr:sp macro="" textlink="">
      <cdr:nvSpPr>
        <cdr:cNvPr id="3" name="Левая фигурная скобка 2"/>
        <cdr:cNvSpPr/>
      </cdr:nvSpPr>
      <cdr:spPr>
        <a:xfrm xmlns:a="http://schemas.openxmlformats.org/drawingml/2006/main" rot="-5400000">
          <a:off x="8053021" y="4511867"/>
          <a:ext cx="375586" cy="1144940"/>
        </a:xfrm>
        <a:prstGeom xmlns:a="http://schemas.openxmlformats.org/drawingml/2006/main" prst="lef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0.40236</cdr:x>
      <cdr:y>0.81928</cdr:y>
    </cdr:from>
    <cdr:to>
      <cdr:x>0.80079</cdr:x>
      <cdr:y>0.88212</cdr:y>
    </cdr:to>
    <cdr:sp macro="" textlink="">
      <cdr:nvSpPr>
        <cdr:cNvPr id="4" name="Левая фигурная скобка 3"/>
        <cdr:cNvSpPr/>
      </cdr:nvSpPr>
      <cdr:spPr>
        <a:xfrm xmlns:a="http://schemas.openxmlformats.org/drawingml/2006/main" rot="-5400000">
          <a:off x="5248303" y="3284137"/>
          <a:ext cx="375586" cy="3600400"/>
        </a:xfrm>
        <a:prstGeom xmlns:a="http://schemas.openxmlformats.org/drawingml/2006/main" prst="lef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0.06768</cdr:x>
      <cdr:y>0.87952</cdr:y>
    </cdr:from>
    <cdr:to>
      <cdr:x>0.36251</cdr:x>
      <cdr:y>0.93976</cdr:y>
    </cdr:to>
    <cdr:sp macro="" textlink="">
      <cdr:nvSpPr>
        <cdr:cNvPr id="5" name="Заголовок 1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611560" y="5256584"/>
          <a:ext cx="2664296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утверждены </a:t>
          </a:r>
          <a:r>
            <a:rPr lang="ru-RU" sz="1200" b="1" dirty="0" err="1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КРЕМиЗК</a:t>
          </a:r>
          <a:r>
            <a: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2015 году</a:t>
          </a:r>
          <a:endParaRPr lang="ru-RU" sz="1200" b="1" dirty="0">
            <a:solidFill>
              <a:srgbClr val="0000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0.40236</cdr:x>
      <cdr:y>0.87952</cdr:y>
    </cdr:from>
    <cdr:to>
      <cdr:x>0.80079</cdr:x>
      <cdr:y>0.93976</cdr:y>
    </cdr:to>
    <cdr:sp macro="" textlink="">
      <cdr:nvSpPr>
        <cdr:cNvPr id="6" name="Заголовок 1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3635896" y="5256584"/>
          <a:ext cx="3600400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</a:t>
          </a:r>
          <a:r>
            <a: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тверждены Обществом в 2015 году</a:t>
          </a:r>
          <a:endParaRPr lang="ru-RU" sz="1200" b="1" dirty="0">
            <a:solidFill>
              <a:srgbClr val="0000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0.08361</cdr:x>
      <cdr:y>0.81928</cdr:y>
    </cdr:from>
    <cdr:to>
      <cdr:x>0.35455</cdr:x>
      <cdr:y>0.88212</cdr:y>
    </cdr:to>
    <cdr:sp macro="" textlink="">
      <cdr:nvSpPr>
        <cdr:cNvPr id="7" name="Левая фигурная скобка 6"/>
        <cdr:cNvSpPr/>
      </cdr:nvSpPr>
      <cdr:spPr>
        <a:xfrm xmlns:a="http://schemas.openxmlformats.org/drawingml/2006/main" rot="-5400000">
          <a:off x="1791919" y="3860201"/>
          <a:ext cx="375586" cy="2448272"/>
        </a:xfrm>
        <a:prstGeom xmlns:a="http://schemas.openxmlformats.org/drawingml/2006/main" prst="lef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0.80079</cdr:x>
      <cdr:y>0.86747</cdr:y>
    </cdr:from>
    <cdr:to>
      <cdr:x>1</cdr:x>
      <cdr:y>0.95181</cdr:y>
    </cdr:to>
    <cdr:sp macro="" textlink="">
      <cdr:nvSpPr>
        <cdr:cNvPr id="8" name="Заголовок 1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7236296" y="5184576"/>
          <a:ext cx="1800200" cy="5040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утверждены </a:t>
          </a:r>
          <a:r>
            <a:rPr lang="ru-RU" sz="1200" b="1" dirty="0" err="1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КРЕМиЗК</a:t>
          </a:r>
          <a:r>
            <a:rPr lang="ru-RU" sz="1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2004 году</a:t>
          </a:r>
          <a:endParaRPr lang="ru-RU" sz="1200" b="1" dirty="0">
            <a:solidFill>
              <a:srgbClr val="000099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1643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1643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198CD7-E18C-4A9A-85BA-BA0BB5739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7157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39775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0822"/>
            <a:ext cx="4984750" cy="444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1643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1643"/>
            <a:ext cx="2946400" cy="4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FA95BD-A70E-49BC-B950-AD01D6D3F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257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00736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4555039"/>
            <a:ext cx="5108575" cy="457872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1100" dirty="0" smtClean="0"/>
              <a:t>    </a:t>
            </a:r>
            <a:endParaRPr lang="ru-RU" alt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4555039"/>
            <a:ext cx="5108575" cy="457872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655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857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indent="293688" eaLnBrk="1" hangingPunct="1"/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9775"/>
            <a:ext cx="4941888" cy="37052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9775"/>
            <a:ext cx="4941888" cy="370522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9775"/>
            <a:ext cx="4941888" cy="3705225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650" y="4578722"/>
            <a:ext cx="5976938" cy="4941862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1050" dirty="0" smtClean="0"/>
              <a:t> </a:t>
            </a:r>
            <a:endParaRPr lang="ru-RU" altLang="ru-RU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1" y="4690822"/>
            <a:ext cx="5718175" cy="4442939"/>
          </a:xfrm>
          <a:noFill/>
        </p:spPr>
        <p:txBody>
          <a:bodyPr/>
          <a:lstStyle/>
          <a:p>
            <a:pPr marL="228600" indent="-228600"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1" y="4479254"/>
            <a:ext cx="6175375" cy="5091854"/>
          </a:xfrm>
          <a:noFill/>
        </p:spPr>
        <p:txBody>
          <a:bodyPr/>
          <a:lstStyle/>
          <a:p>
            <a:pPr algn="just"/>
            <a:endParaRPr lang="ru-RU" sz="1050" kern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3F9615-983B-40C0-83E0-3B71976F686C}" type="slidenum">
              <a:rPr lang="ru-RU" altLang="ru-RU" smtClean="0"/>
              <a:pPr eaLnBrk="1" hangingPunct="1">
                <a:spcBef>
                  <a:spcPct val="0"/>
                </a:spcBef>
              </a:pPr>
              <a:t>25</a:t>
            </a:fld>
            <a:endParaRPr lang="ru-RU" altLang="ru-RU" smtClean="0"/>
          </a:p>
        </p:txBody>
      </p:sp>
      <p:sp>
        <p:nvSpPr>
          <p:cNvPr id="5120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1" y="4690822"/>
            <a:ext cx="6022975" cy="4725556"/>
          </a:xfrm>
          <a:noFill/>
        </p:spPr>
        <p:txBody>
          <a:bodyPr/>
          <a:lstStyle/>
          <a:p>
            <a:pPr indent="292100" algn="just">
              <a:spcBef>
                <a:spcPts val="425"/>
              </a:spcBef>
            </a:pPr>
            <a:endParaRPr lang="ru-RU" altLang="ru-RU" b="0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1" y="4555039"/>
            <a:ext cx="6022975" cy="4578722"/>
          </a:xfrm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88832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altLang="ru-RU" b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9775"/>
            <a:ext cx="4941887" cy="3705225"/>
          </a:xfrm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92400"/>
            <a:ext cx="5438775" cy="444136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40" tIns="45719" rIns="91440" bIns="45719"/>
          <a:lstStyle/>
          <a:p>
            <a:pPr algn="just" eaLnBrk="1" hangingPunct="1"/>
            <a:endParaRPr lang="ru-RU" altLang="ru-RU" sz="1200" u="none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indent="180975" algn="just" eaLnBrk="1" hangingPunct="1"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1" y="4555039"/>
            <a:ext cx="5337175" cy="4861339"/>
          </a:xfrm>
          <a:noFill/>
        </p:spPr>
        <p:txBody>
          <a:bodyPr/>
          <a:lstStyle/>
          <a:p>
            <a:pPr eaLnBrk="0" fontAlgn="base" hangingPunct="0"/>
            <a:endParaRPr lang="ru-RU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indent="292100"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5250" y="354013"/>
            <a:ext cx="4283075" cy="32131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3576140"/>
            <a:ext cx="6191250" cy="5802345"/>
          </a:xfrm>
          <a:noFill/>
        </p:spPr>
        <p:txBody>
          <a:bodyPr lIns="91567" tIns="45784" rIns="91567" bIns="45784"/>
          <a:lstStyle/>
          <a:p>
            <a:pPr indent="280988" algn="just" eaLnBrk="1" hangingPunct="1">
              <a:spcBef>
                <a:spcPct val="0"/>
              </a:spcBef>
            </a:pPr>
            <a:endParaRPr lang="ru-RU" alt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23771-002E-4972-B07F-8568410FD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84725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0026-FFAB-46DE-B0C9-025F9EF47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997174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19431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152400"/>
            <a:ext cx="56769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E8A08-6FAE-485A-81CD-5A34ED9B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520098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62000" y="914400"/>
            <a:ext cx="77724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3155-350B-40EE-A0C2-9FD242BD6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73817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20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7620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92388-F151-47CA-B555-26C80BF97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09826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105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7244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EC39-804B-4BFE-B9D1-91A20EF00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38149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3F91A-AC8F-4DFA-904A-BB90C1DD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81528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500-D3F2-4DF5-9D9F-F2068D52A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31392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D178C-F89A-4083-AE60-6209A0BD8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351467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6AA2E-4685-455B-AF49-D7B25D76C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5124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820B-22B4-489D-86C4-487AA0BF1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16201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F35CE-0AB0-4170-BA1A-B36A6D7C7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4908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0CD94-93F6-48F9-A918-82659BC3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811234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16312-F418-42DB-B309-AD053FBCC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1687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DD4C34C1-4F86-432A-9EB4-11E323AF4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8.bin"/><Relationship Id="rId5" Type="http://schemas.openxmlformats.org/officeDocument/2006/relationships/chart" Target="../charts/chart1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.png"/><Relationship Id="rId4" Type="http://schemas.openxmlformats.org/officeDocument/2006/relationships/chart" Target="../charts/char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4.xml"/><Relationship Id="rId3" Type="http://schemas.openxmlformats.org/officeDocument/2006/relationships/notesSlide" Target="../notesSlides/notesSlide16.xml"/><Relationship Id="rId7" Type="http://schemas.openxmlformats.org/officeDocument/2006/relationships/chart" Target="../charts/chart1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3" Type="http://schemas.openxmlformats.org/officeDocument/2006/relationships/notesSlide" Target="../notesSlides/notesSlide17.xml"/><Relationship Id="rId7" Type="http://schemas.openxmlformats.org/officeDocument/2006/relationships/chart" Target="../charts/chart1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18.xml"/><Relationship Id="rId7" Type="http://schemas.openxmlformats.org/officeDocument/2006/relationships/chart" Target="../charts/chart1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10.emf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Microsoft_Excel_97-2003_Worksheet4.xls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19.xml"/><Relationship Id="rId7" Type="http://schemas.openxmlformats.org/officeDocument/2006/relationships/chart" Target="../charts/chart1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11.emf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Microsoft_Excel_97-2003_Worksheet5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3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oleObject" Target="../embeddings/Microsoft_Excel_97-2003_Worksheet2.xls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emf"/><Relationship Id="rId11" Type="http://schemas.openxmlformats.org/officeDocument/2006/relationships/image" Target="../media/image5.emf"/><Relationship Id="rId5" Type="http://schemas.openxmlformats.org/officeDocument/2006/relationships/oleObject" Target="../embeddings/Microsoft_Excel_97-2003_Worksheet1.xls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2.png"/><Relationship Id="rId1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7.emf"/><Relationship Id="rId10" Type="http://schemas.openxmlformats.org/officeDocument/2006/relationships/chart" Target="../charts/chart4.xml"/><Relationship Id="rId4" Type="http://schemas.openxmlformats.org/officeDocument/2006/relationships/oleObject" Target="../embeddings/oleObject9.bin"/><Relationship Id="rId9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Relationship Id="rId9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.png"/><Relationship Id="rId10" Type="http://schemas.openxmlformats.org/officeDocument/2006/relationships/chart" Target="../charts/chart10.xml"/><Relationship Id="rId4" Type="http://schemas.openxmlformats.org/officeDocument/2006/relationships/oleObject" Target="../embeddings/oleObject12.bin"/><Relationship Id="rId9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2708920"/>
            <a:ext cx="7473950" cy="1728787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итогах финансово-хозяйственной деятельности 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за 2015 год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6309320"/>
            <a:ext cx="6400800" cy="45720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Астана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 г.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331815"/>
              </p:ext>
            </p:extLst>
          </p:nvPr>
        </p:nvGraphicFramePr>
        <p:xfrm>
          <a:off x="107504" y="1124744"/>
          <a:ext cx="358140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6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124744"/>
                        <a:ext cx="3581400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533400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2015 года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980728"/>
            <a:ext cx="7772400" cy="4176464"/>
          </a:xfrm>
        </p:spPr>
        <p:txBody>
          <a:bodyPr/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 капитальный ремонт с заменой трубопровода участка нефтепровода Туймазы – Омск – Новосибирск – 2 (ТОН-2), в рамках которого была выборочно заменена линейная часть нефтепровода, общей протяженностью 102,6 км., сдан в эксплуатацию.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участки трубопровода магистрального нефтепровода Павлодар – Шымкент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(общей протяженностью 19 км., участок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Барсенгир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Атасу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внешнее электроснабжение головной нефтеперекачивающей станции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Кенкияк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реконструкции данной станции (2 очередь).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57900"/>
            <a:ext cx="9143999" cy="14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8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79782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00025"/>
            <a:ext cx="7490792" cy="56515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2015 года</a:t>
            </a:r>
          </a:p>
        </p:txBody>
      </p:sp>
      <p:graphicFrame>
        <p:nvGraphicFramePr>
          <p:cNvPr id="614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01613" y="220663"/>
          <a:ext cx="1439862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5" name="Точечный рисунок" r:id="rId4" imgW="7228571" imgH="1905266" progId="PBrush">
                  <p:embed/>
                </p:oleObj>
              </mc:Choice>
              <mc:Fallback>
                <p:oleObj name="Точечный рисунок" r:id="rId4" imgW="7228571" imgH="1905266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3" y="220663"/>
                        <a:ext cx="1439862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23850" y="692150"/>
            <a:ext cx="864076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>
              <a:cs typeface="Arial" charset="0"/>
            </a:endParaRPr>
          </a:p>
          <a:p>
            <a:pPr algn="just" eaLnBrk="1" hangingPunct="1">
              <a:spcBef>
                <a:spcPct val="0"/>
              </a:spcBef>
            </a:pPr>
            <a:endParaRPr lang="ru-RU" altLang="ru-RU"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ru-RU" altLang="ru-RU" sz="21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ru-RU" altLang="ru-RU" sz="2100">
              <a:solidFill>
                <a:srgbClr val="FF0000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57900"/>
            <a:ext cx="9143999" cy="14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4"/>
          <p:cNvSpPr txBox="1">
            <a:spLocks/>
          </p:cNvSpPr>
          <p:nvPr/>
        </p:nvSpPr>
        <p:spPr bwMode="auto">
          <a:xfrm>
            <a:off x="294134" y="1196752"/>
            <a:ext cx="842486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kk-KZ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Закон о естественных монополиях и регулируемых рынках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Экспорт и транзит нефти выведены из-под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регулирования;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предельных тарифов на регулируемые услуги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лет;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3. Предоставлено право самостоятельного индексирования тарифов по                                                                                                                                    услугам малой мощности на уровень инфляции.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36215" y="747151"/>
            <a:ext cx="8496300" cy="648072"/>
          </a:xfrm>
        </p:spPr>
        <p:txBody>
          <a:bodyPr/>
          <a:lstStyle/>
          <a:p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Уполномоченным органом 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предельные уровни тарифов на 2015-2019гг. на  регулируемую услугу Общества по перекачке нефти на внутренний рынок Республики Казахстан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10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63"/>
            <a:ext cx="9144000" cy="10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1115616" y="207244"/>
            <a:ext cx="7418784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2015 года</a:t>
            </a:r>
          </a:p>
        </p:txBody>
      </p:sp>
      <p:graphicFrame>
        <p:nvGraphicFramePr>
          <p:cNvPr id="9" name="Group 16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315124"/>
              </p:ext>
            </p:extLst>
          </p:nvPr>
        </p:nvGraphicFramePr>
        <p:xfrm>
          <a:off x="169826" y="1627001"/>
          <a:ext cx="8762689" cy="989327"/>
        </p:xfrm>
        <a:graphic>
          <a:graphicData uri="http://schemas.openxmlformats.org/drawingml/2006/table">
            <a:tbl>
              <a:tblPr/>
              <a:tblGrid>
                <a:gridCol w="1667716"/>
                <a:gridCol w="1510161"/>
                <a:gridCol w="1512168"/>
                <a:gridCol w="1512168"/>
                <a:gridCol w="1296144"/>
                <a:gridCol w="1264332"/>
              </a:tblGrid>
              <a:tr h="377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Действовавший уровень тарифа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1 октября 2015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1 января 2016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1 января 2017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1 января 2018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1 января 2019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0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2 931,8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3 225,04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3 547,46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3 902,13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4 292,40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4 721,72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рост тарифа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5499" y="2761129"/>
            <a:ext cx="87530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1100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предусмотрено только 10%-</a:t>
            </a:r>
            <a:r>
              <a:rPr lang="ru-RU" sz="1100" b="1" dirty="0" err="1" smtClean="0">
                <a:solidFill>
                  <a:srgbClr val="000099"/>
                </a:solidFill>
                <a:cs typeface="Times New Roman" panose="02020603050405020304" pitchFamily="18" charset="0"/>
              </a:rPr>
              <a:t>ный</a:t>
            </a:r>
            <a:r>
              <a:rPr lang="ru-RU" sz="1100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 ежегодный рост тарифа.</a:t>
            </a:r>
          </a:p>
        </p:txBody>
      </p:sp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5449932" y="1302964"/>
            <a:ext cx="3559721" cy="32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chemeClr val="tx2"/>
                </a:solidFill>
                <a:ea typeface="+mj-ea"/>
                <a:cs typeface="Times New Roman" panose="02020603050405020304" pitchFamily="18" charset="0"/>
              </a:defRPr>
            </a:lvl1pPr>
            <a:lvl2pPr algn="ctr" eaLnBrk="1" hangingPunct="1"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eaLnBrk="1" hangingPunct="1"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eaLnBrk="1" hangingPunct="1"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eaLnBrk="1" hangingPunct="1"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/>
            <a:r>
              <a:rPr lang="ru-RU" altLang="ru-RU" b="0" i="1" dirty="0"/>
              <a:t>тенге за тонну на 1000 км </a:t>
            </a:r>
            <a:r>
              <a:rPr lang="ru-RU" altLang="ru-RU" b="0" i="1" dirty="0" smtClean="0"/>
              <a:t>.</a:t>
            </a:r>
            <a:endParaRPr lang="ru-RU" altLang="ru-RU" b="0" i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7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33142" y="5380402"/>
            <a:ext cx="8753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1100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Несмотря на происходящие изменения на валютном рынке Республики Казахстан и ускоряющиеся инфляционные процессы до настоящего времени экспортный и транзитный тариф соответствует уровню, ранее установленному уполномоченным органом.</a:t>
            </a:r>
            <a:endParaRPr lang="ru-RU" sz="1100" b="1" dirty="0">
              <a:solidFill>
                <a:srgbClr val="000099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323850" y="3008483"/>
            <a:ext cx="84963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tabLst>
                <a:tab pos="309563" algn="l"/>
                <a:tab pos="538163" algn="l"/>
              </a:tabLst>
            </a:pPr>
            <a:r>
              <a:rPr lang="kk-KZ" sz="1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Общества утверждены тарифы на нерегулируемые услуги</a:t>
            </a:r>
            <a:endParaRPr lang="ru-RU" sz="1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Group 16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238141"/>
              </p:ext>
            </p:extLst>
          </p:nvPr>
        </p:nvGraphicFramePr>
        <p:xfrm>
          <a:off x="133142" y="3350463"/>
          <a:ext cx="8876511" cy="2019888"/>
        </p:xfrm>
        <a:graphic>
          <a:graphicData uri="http://schemas.openxmlformats.org/drawingml/2006/table">
            <a:tbl>
              <a:tblPr/>
              <a:tblGrid>
                <a:gridCol w="2354517"/>
                <a:gridCol w="2070698"/>
                <a:gridCol w="2225648"/>
                <a:gridCol w="2225648"/>
              </a:tblGrid>
              <a:tr h="466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Наименование нерегулируемых услуг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Действовавший уровень, утвержденный уполномоченным органом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новый уровень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дата ввода новых тарифов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Перекачка нефти по магистральным трубопроводам  АО «</a:t>
                      </a:r>
                      <a:r>
                        <a:rPr kumimoji="0" lang="ru-RU" alt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КазТарнсОйл</a:t>
                      </a: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В целях экспорта за пределы Республики Казахстан 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5 817,2 тенге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за 1 тонну на 1000 км (без НДС)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5 817,2 тенге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за 1 тонну на 1000 км (без НДС)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1 июля 2015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В целях транзита через территорию Республики Казахстан по казахстанскому участку магистрального трубопровода Туймазы – Омск – Новосибириск-2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1 727,1 тенге за 1 тонну на 1000 км (без НДС)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1 727,1 тенге за 1 тонну на 1000 км (без НДС)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itchFamily="18" charset="0"/>
                          <a:cs typeface="Times New Roman" panose="02020603050405020304" pitchFamily="18" charset="0"/>
                        </a:rPr>
                        <a:t>С 26 июня 2015 года</a:t>
                      </a:r>
                    </a:p>
                  </a:txBody>
                  <a:tcPr marL="89983" marR="89983" marT="46746" marB="46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206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3850" y="692150"/>
            <a:ext cx="8496300" cy="574675"/>
          </a:xfrm>
        </p:spPr>
        <p:txBody>
          <a:bodyPr/>
          <a:lstStyle/>
          <a:p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Уполномоченным органом 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предельные 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тарифов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2015-2019гг. на 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регулируемую услугу Общества по подаче воды по магистральным трубопроводам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10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1"/>
            <a:ext cx="9144000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971600" y="207244"/>
            <a:ext cx="75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2015 года</a:t>
            </a:r>
          </a:p>
        </p:txBody>
      </p:sp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6084168" y="1212452"/>
            <a:ext cx="2663974" cy="288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/>
            <a:r>
              <a:rPr lang="ru-RU" alt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тенге за 1 </a:t>
            </a:r>
            <a:r>
              <a:rPr lang="ru-RU" alt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куб.м</a:t>
            </a:r>
            <a:r>
              <a:rPr lang="ru-RU" alt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4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Group 2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372129"/>
              </p:ext>
            </p:extLst>
          </p:nvPr>
        </p:nvGraphicFramePr>
        <p:xfrm>
          <a:off x="138664" y="1551484"/>
          <a:ext cx="8866671" cy="3708604"/>
        </p:xfrm>
        <a:graphic>
          <a:graphicData uri="http://schemas.openxmlformats.org/drawingml/2006/table">
            <a:tbl>
              <a:tblPr/>
              <a:tblGrid>
                <a:gridCol w="2137570"/>
                <a:gridCol w="752437"/>
                <a:gridCol w="1080120"/>
                <a:gridCol w="864096"/>
                <a:gridCol w="864096"/>
                <a:gridCol w="648072"/>
                <a:gridCol w="936104"/>
                <a:gridCol w="864096"/>
                <a:gridCol w="720080"/>
              </a:tblGrid>
              <a:tr h="56862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ПОТРЕБИТЕЛЕЙ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Действовавший уровень тарифов с 01 января 2007года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 декабря 2015 года до 31 декабря 2019 года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26"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питьевая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питьевая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532"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0-449 км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 км-конечные потребители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Кульсары-Саргамыс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Кигач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0-449 км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 км-конечные потребители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Кульсары-Саргамыс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Кигач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население, бюджетные и некоммерческие организации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сельхозтоваропроизводители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137,6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86,8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промышленные предприятия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224,46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351,06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321,44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247,12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353,89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нефтегазодобывающие предприятия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307,5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474,91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449,75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338,54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522,85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495,15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07504" y="5219909"/>
            <a:ext cx="88569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99"/>
                </a:solidFill>
                <a:cs typeface="Times New Roman" panose="02020603050405020304" pitchFamily="18" charset="0"/>
              </a:rPr>
              <a:t>Рост тарифов по каждой группе потребителей на 5-ти летний период составил 10%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9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185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2400"/>
            <a:ext cx="7562800" cy="533400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2015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248"/>
            <a:ext cx="91440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8569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cs typeface="Times New Roman" panose="02020603050405020304" pitchFamily="18" charset="0"/>
              </a:rPr>
              <a:t>Динамика тарифов на дополнительные </a:t>
            </a:r>
            <a:r>
              <a:rPr lang="ru-RU" sz="1400" b="1" dirty="0" smtClean="0">
                <a:cs typeface="Times New Roman" panose="02020603050405020304" pitchFamily="18" charset="0"/>
              </a:rPr>
              <a:t>услуги Общества </a:t>
            </a:r>
            <a:r>
              <a:rPr lang="ru-RU" sz="1400" b="1" dirty="0">
                <a:cs typeface="Times New Roman" panose="02020603050405020304" pitchFamily="18" charset="0"/>
              </a:rPr>
              <a:t>по транспортировке нефти</a:t>
            </a: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537405"/>
              </p:ext>
            </p:extLst>
          </p:nvPr>
        </p:nvGraphicFramePr>
        <p:xfrm>
          <a:off x="0" y="1339027"/>
          <a:ext cx="9144000" cy="425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7" name="Точечный рисунок" r:id="rId6" imgW="7228571" imgH="1905266" progId="PBrush">
                  <p:embed/>
                </p:oleObj>
              </mc:Choice>
              <mc:Fallback>
                <p:oleObj name="Точечный рисунок" r:id="rId6" imgW="7228571" imgH="1905266" progId="PBrush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508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2400"/>
            <a:ext cx="7490792" cy="533400"/>
          </a:xfrm>
        </p:spPr>
        <p:txBody>
          <a:bodyPr/>
          <a:lstStyle/>
          <a:p>
            <a:pPr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2015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92696"/>
            <a:ext cx="77768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cs typeface="Times New Roman" panose="02020603050405020304" pitchFamily="18" charset="0"/>
              </a:rPr>
              <a:t>Динамика тарифов на услуги Общества по </a:t>
            </a:r>
            <a:r>
              <a:rPr lang="ru-RU" sz="1400" b="1" dirty="0" smtClean="0">
                <a:cs typeface="Times New Roman" panose="02020603050405020304" pitchFamily="18" charset="0"/>
              </a:rPr>
              <a:t>передаче и распределению </a:t>
            </a:r>
            <a:r>
              <a:rPr lang="ru-RU" sz="1400" b="1" dirty="0">
                <a:cs typeface="Times New Roman" panose="02020603050405020304" pitchFamily="18" charset="0"/>
              </a:rPr>
              <a:t>электроэнергии</a:t>
            </a: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866414"/>
              </p:ext>
            </p:extLst>
          </p:nvPr>
        </p:nvGraphicFramePr>
        <p:xfrm>
          <a:off x="53751" y="1062029"/>
          <a:ext cx="9036496" cy="431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248"/>
            <a:ext cx="91440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333368" y="1062028"/>
            <a:ext cx="16691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altLang="ru-RU" sz="1400" i="1" dirty="0">
                <a:cs typeface="Times New Roman" panose="02020603050405020304" pitchFamily="18" charset="0"/>
              </a:rPr>
              <a:t>тенге</a:t>
            </a:r>
            <a:r>
              <a:rPr lang="ru-RU" altLang="ru-RU" sz="1400" i="1" dirty="0">
                <a:latin typeface="Arial" pitchFamily="34" charset="0"/>
              </a:rPr>
              <a:t> за 1 </a:t>
            </a:r>
            <a:r>
              <a:rPr lang="ru-RU" altLang="ru-RU" sz="1400" i="1" dirty="0" err="1">
                <a:latin typeface="Arial" pitchFamily="34" charset="0"/>
              </a:rPr>
              <a:t>кВт.ч</a:t>
            </a:r>
            <a:r>
              <a:rPr lang="ru-RU" altLang="ru-RU" sz="1400" i="1" dirty="0">
                <a:latin typeface="Arial" pitchFamily="34" charset="0"/>
              </a:rPr>
              <a:t>.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0" name="Точечный рисунок" r:id="rId6" imgW="7228571" imgH="1905266" progId="PBrush">
                  <p:embed/>
                </p:oleObj>
              </mc:Choice>
              <mc:Fallback>
                <p:oleObj name="Точечный рисунок" r:id="rId6" imgW="7228571" imgH="1905266" progId="PBrush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459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55650" y="152400"/>
            <a:ext cx="7697788" cy="75565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 распределение</a:t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электроэнергии</a:t>
            </a:r>
          </a:p>
        </p:txBody>
      </p:sp>
      <p:graphicFrame>
        <p:nvGraphicFramePr>
          <p:cNvPr id="13316" name="Object 1029"/>
          <p:cNvGraphicFramePr>
            <a:graphicFrameLocks noChangeAspect="1"/>
          </p:cNvGraphicFramePr>
          <p:nvPr/>
        </p:nvGraphicFramePr>
        <p:xfrm>
          <a:off x="104775" y="0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75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0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Picture 10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5988099"/>
            <a:ext cx="8730878" cy="78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04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7219516"/>
              </p:ext>
            </p:extLst>
          </p:nvPr>
        </p:nvGraphicFramePr>
        <p:xfrm>
          <a:off x="1506978" y="959520"/>
          <a:ext cx="5893947" cy="2504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" name="Object 104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74498709"/>
              </p:ext>
            </p:extLst>
          </p:nvPr>
        </p:nvGraphicFramePr>
        <p:xfrm>
          <a:off x="1814488" y="3311798"/>
          <a:ext cx="5947072" cy="262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Производство, передача </a:t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распределение тепловой энергии</a:t>
            </a:r>
          </a:p>
        </p:txBody>
      </p:sp>
      <p:graphicFrame>
        <p:nvGraphicFramePr>
          <p:cNvPr id="14339" name="Object 1028"/>
          <p:cNvGraphicFramePr>
            <a:graphicFrameLocks noChangeAspect="1"/>
          </p:cNvGraphicFramePr>
          <p:nvPr/>
        </p:nvGraphicFramePr>
        <p:xfrm>
          <a:off x="104775" y="63500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02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63500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1" name="Picture 10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0"/>
            <a:ext cx="9144000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04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58720824"/>
              </p:ext>
            </p:extLst>
          </p:nvPr>
        </p:nvGraphicFramePr>
        <p:xfrm>
          <a:off x="1242219" y="815504"/>
          <a:ext cx="6659562" cy="249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" name="Object 104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0836762"/>
              </p:ext>
            </p:extLst>
          </p:nvPr>
        </p:nvGraphicFramePr>
        <p:xfrm>
          <a:off x="878384" y="3276922"/>
          <a:ext cx="7099300" cy="2635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01612"/>
            <a:ext cx="6553200" cy="707107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воды по распределительным сетям</a:t>
            </a:r>
          </a:p>
        </p:txBody>
      </p:sp>
      <p:graphicFrame>
        <p:nvGraphicFramePr>
          <p:cNvPr id="15363" name="Object 4"/>
          <p:cNvGraphicFramePr>
            <a:graphicFrameLocks noChangeAspect="1"/>
          </p:cNvGraphicFramePr>
          <p:nvPr/>
        </p:nvGraphicFramePr>
        <p:xfrm>
          <a:off x="69850" y="163513"/>
          <a:ext cx="13335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48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" y="163513"/>
                        <a:ext cx="13335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5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21388"/>
            <a:ext cx="8856984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2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43638587"/>
              </p:ext>
            </p:extLst>
          </p:nvPr>
        </p:nvGraphicFramePr>
        <p:xfrm>
          <a:off x="1060450" y="3501008"/>
          <a:ext cx="7175500" cy="246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36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885603"/>
              </p:ext>
            </p:extLst>
          </p:nvPr>
        </p:nvGraphicFramePr>
        <p:xfrm>
          <a:off x="1400175" y="1124744"/>
          <a:ext cx="6943725" cy="234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49" name="Лист" r:id="rId9" imgW="6943767" imgH="3324157" progId="Excel.Sheet.8">
                  <p:embed/>
                </p:oleObj>
              </mc:Choice>
              <mc:Fallback>
                <p:oleObj name="Лист" r:id="rId9" imgW="6943767" imgH="3324157" progId="Excel.Sheet.8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1124744"/>
                        <a:ext cx="6943725" cy="2345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55576" y="1383432"/>
            <a:ext cx="576064" cy="139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200" b="1" kern="0" dirty="0" err="1" smtClean="0">
                <a:solidFill>
                  <a:schemeClr val="tx1"/>
                </a:solidFill>
              </a:rPr>
              <a:t>тыс.куб.м</a:t>
            </a:r>
            <a:r>
              <a:rPr lang="ru-RU" altLang="ru-RU" sz="1200" b="1" kern="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32138" y="1023070"/>
            <a:ext cx="28082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b="1" kern="0" dirty="0" smtClean="0">
                <a:solidFill>
                  <a:schemeClr val="tx1"/>
                </a:solidFill>
              </a:rPr>
              <a:t>Объем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Отвод сточных вод</a:t>
            </a: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42456"/>
              </p:ext>
            </p:extLst>
          </p:nvPr>
        </p:nvGraphicFramePr>
        <p:xfrm>
          <a:off x="104056" y="230981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63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056" y="230981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925"/>
            <a:ext cx="91440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4307555"/>
              </p:ext>
            </p:extLst>
          </p:nvPr>
        </p:nvGraphicFramePr>
        <p:xfrm>
          <a:off x="1238250" y="3624263"/>
          <a:ext cx="6804025" cy="227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39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580235"/>
              </p:ext>
            </p:extLst>
          </p:nvPr>
        </p:nvGraphicFramePr>
        <p:xfrm>
          <a:off x="1552575" y="638175"/>
          <a:ext cx="6934200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64" name="Лист" r:id="rId9" imgW="6934313" imgH="3114743" progId="Excel.Sheet.8">
                  <p:embed/>
                </p:oleObj>
              </mc:Choice>
              <mc:Fallback>
                <p:oleObj name="Лист" r:id="rId9" imgW="6934313" imgH="3114743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638175"/>
                        <a:ext cx="6934200" cy="311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132138" y="692150"/>
            <a:ext cx="2808287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200" b="1" kern="0" dirty="0" smtClean="0">
                <a:solidFill>
                  <a:schemeClr val="tx1"/>
                </a:solidFill>
              </a:rPr>
              <a:t>Объем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899592" y="1383432"/>
            <a:ext cx="576064" cy="139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200" b="1" kern="0" dirty="0" err="1" smtClean="0">
                <a:solidFill>
                  <a:schemeClr val="tx1"/>
                </a:solidFill>
              </a:rPr>
              <a:t>тыс.куб.м</a:t>
            </a:r>
            <a:r>
              <a:rPr lang="ru-RU" altLang="ru-RU" sz="1200" b="1" kern="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850187" cy="792162"/>
          </a:xfrm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pattFill prst="lgCheck">
                  <a:fgClr>
                    <a:srgbClr val="0000FF"/>
                  </a:fgClr>
                  <a:bgClr>
                    <a:srgbClr val="FFFFFF"/>
                  </a:bgClr>
                </a:patt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информация </a:t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79388" y="1673225"/>
            <a:ext cx="882015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90500" indent="-1905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0000"/>
              </a:lnSpc>
              <a:spcAft>
                <a:spcPct val="20000"/>
              </a:spcAft>
              <a:buClr>
                <a:schemeClr val="tx1"/>
              </a:buClr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(далее - Общество) создано в 1997 году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является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крупнейшим нефтепроводным предприятием Казахстана, которое в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транспортировало порядка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51%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объемов добываемой в РК нефти на экспорт и на внутренний рынок республики</a:t>
            </a:r>
          </a:p>
          <a:p>
            <a:pPr algn="just" eaLnBrk="1" hangingPunct="1">
              <a:lnSpc>
                <a:spcPct val="110000"/>
              </a:lnSpc>
              <a:spcAft>
                <a:spcPct val="20000"/>
              </a:spcAft>
              <a:buClr>
                <a:schemeClr val="tx1"/>
              </a:buClr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Уставной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 Общества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1 января 2016 года составляет 61,9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млрд. тенге</a:t>
            </a:r>
          </a:p>
          <a:p>
            <a:pPr algn="just" eaLnBrk="1" hangingPunct="1">
              <a:lnSpc>
                <a:spcPct val="110000"/>
              </a:lnSpc>
              <a:spcAft>
                <a:spcPct val="20000"/>
              </a:spcAft>
              <a:buClr>
                <a:schemeClr val="tx1"/>
              </a:buClr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– 7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775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93675" y="366713"/>
          <a:ext cx="13716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5" y="366713"/>
                        <a:ext cx="13716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 flipV="1">
            <a:off x="533400" y="6781800"/>
            <a:ext cx="7772400" cy="7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smtClean="0"/>
          </a:p>
        </p:txBody>
      </p:sp>
      <p:pic>
        <p:nvPicPr>
          <p:cNvPr id="3079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588"/>
            <a:ext cx="9144000" cy="12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785225" cy="620712"/>
          </a:xfrm>
        </p:spPr>
        <p:txBody>
          <a:bodyPr/>
          <a:lstStyle/>
          <a:p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исполнения тарифной сметы на регулируемую услугу по перекачке нефти  на внутренний рынок Республики Казахстан по системе магистральных трубопроводов </a:t>
            </a:r>
            <a:b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за 2015 год (оперативные данные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799868" name="Group 1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814279835"/>
              </p:ext>
            </p:extLst>
          </p:nvPr>
        </p:nvGraphicFramePr>
        <p:xfrm>
          <a:off x="323850" y="841375"/>
          <a:ext cx="8496300" cy="4613257"/>
        </p:xfrm>
        <a:graphic>
          <a:graphicData uri="http://schemas.openxmlformats.org/drawingml/2006/table">
            <a:tbl>
              <a:tblPr/>
              <a:tblGrid>
                <a:gridCol w="4716463"/>
                <a:gridCol w="1546225"/>
                <a:gridCol w="1466850"/>
                <a:gridCol w="766762"/>
              </a:tblGrid>
              <a:tr h="11889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Принято уполномоченным органом, приказ №347-ОД                     от 21.08.2015г.,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2015 год (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оперативн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тыс. тенге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+/-,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производство,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27 593 083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26 782 582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Материальные затраты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4 134 931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4 031 888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93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Амортизация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8 750 151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9 276 176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Ремонт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1 350 700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1 315 135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Зарплата производственного персонала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9 673 011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8 557 192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Прочие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3 684 290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3 602 191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32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периода,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3 308 251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3 728 243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Зарплата административного персонала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1 350 162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1 447 717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8">
                <a:tc>
                  <a:txBody>
                    <a:bodyPr/>
                    <a:lstStyle/>
                    <a:p>
                      <a:pPr marL="18097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Амортизация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210 108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231 738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5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Налоги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1 418 340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1 625 236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03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Прочие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329 641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423 552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25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30 901 334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30 510 825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-1%</a:t>
                      </a:r>
                    </a:p>
                  </a:txBody>
                  <a:tcPr marL="91437" marR="91437"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248"/>
            <a:ext cx="91440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785225" cy="620713"/>
          </a:xfrm>
        </p:spPr>
        <p:txBody>
          <a:bodyPr/>
          <a:lstStyle/>
          <a:p>
            <a:r>
              <a:rPr lang="ru-RU" alt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исполнения тарифной сметы на услугу АО «</a:t>
            </a:r>
            <a:r>
              <a:rPr lang="ru-RU" alt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 подаче воды по магистральным трубопроводам за 2015 год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(оперативные данные)</a:t>
            </a:r>
            <a:endParaRPr lang="ru-RU" alt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416"/>
            <a:ext cx="914400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01873" name="Group 8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136645"/>
              </p:ext>
            </p:extLst>
          </p:nvPr>
        </p:nvGraphicFramePr>
        <p:xfrm>
          <a:off x="323850" y="1196753"/>
          <a:ext cx="8496300" cy="4176463"/>
        </p:xfrm>
        <a:graphic>
          <a:graphicData uri="http://schemas.openxmlformats.org/drawingml/2006/table">
            <a:tbl>
              <a:tblPr/>
              <a:tblGrid>
                <a:gridCol w="4716463"/>
                <a:gridCol w="1475903"/>
                <a:gridCol w="1537172"/>
                <a:gridCol w="766762"/>
              </a:tblGrid>
              <a:tr h="13973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Принято уполномоченным органом  приказом № 418-ОД от 23.10.2015г. (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(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оперативн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тенге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+/-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0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производство,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6 482 094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6 978 993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Материальные затраты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2 469 914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2 722 115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1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Амортизация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2 207 174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2 215 240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4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Ремонт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232 429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216 550</a:t>
                      </a:r>
                    </a:p>
                  </a:txBody>
                  <a:tcPr marL="91437" marR="91437"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2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Затраты на оплату труда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1 240 962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1 317 500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Прочие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331 614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507 587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87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периода, в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289 953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280 574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6 772 047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7 259 567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785225" cy="1223962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инвестиционной программы по капитальным вложениям АО «КазТрансОйл»</a:t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2015 год (оперативные данные)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9144000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Group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043598"/>
              </p:ext>
            </p:extLst>
          </p:nvPr>
        </p:nvGraphicFramePr>
        <p:xfrm>
          <a:off x="323850" y="2371725"/>
          <a:ext cx="8496300" cy="1993900"/>
        </p:xfrm>
        <a:graphic>
          <a:graphicData uri="http://schemas.openxmlformats.org/drawingml/2006/table">
            <a:tbl>
              <a:tblPr/>
              <a:tblGrid>
                <a:gridCol w="3312046"/>
                <a:gridCol w="2160240"/>
                <a:gridCol w="1512168"/>
                <a:gridCol w="1511846"/>
              </a:tblGrid>
              <a:tr h="10801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Утвержденная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Инвестиционная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млн.тенге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млн. тенге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7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Инвестиционная программа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Капитальным вложениям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57 108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75 503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132%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60350"/>
            <a:ext cx="7772400" cy="576263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потребителями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534400" cy="2231454"/>
          </a:xfrm>
        </p:spPr>
        <p:txBody>
          <a:bodyPr/>
          <a:lstStyle/>
          <a:p>
            <a:pPr eaLnBrk="1" hangingPunct="1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2015 году оказывались услуги: </a:t>
            </a:r>
          </a:p>
          <a:p>
            <a:pPr algn="just" eaLnBrk="1" hangingPunct="1">
              <a:buFontTx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   по транспортировке нефти 84 нефтяным компаниям 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   по подаче воды – 158 потребителям</a:t>
            </a:r>
          </a:p>
          <a:p>
            <a:pPr eaLnBrk="1" hangingPunct="1">
              <a:buFontTx/>
              <a:buNone/>
            </a:pPr>
            <a:endParaRPr lang="ru-RU" alt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Законом РК «О естественных монополиях и регулируемых рынках» обеспечиваются равные условия доступа всем потребителям</a:t>
            </a:r>
          </a:p>
          <a:p>
            <a:pPr marL="0" indent="0">
              <a:spcBef>
                <a:spcPct val="0"/>
              </a:spcBef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880620"/>
              </p:ext>
            </p:extLst>
          </p:nvPr>
        </p:nvGraphicFramePr>
        <p:xfrm>
          <a:off x="107504" y="99219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" name="Точечный рисунок" r:id="rId4" imgW="7228571" imgH="1905266" progId="PBrush">
                  <p:embed/>
                </p:oleObj>
              </mc:Choice>
              <mc:Fallback>
                <p:oleObj name="Точечный рисунок" r:id="rId4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99219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4500"/>
            <a:ext cx="91440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9" name="Picture 7" descr="bild_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020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76375" y="115888"/>
            <a:ext cx="6083300" cy="936625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предоставления регулируемых услуг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785225" cy="5184775"/>
          </a:xfrm>
        </p:spPr>
        <p:txBody>
          <a:bodyPr/>
          <a:lstStyle/>
          <a:p>
            <a:pPr marL="0" indent="0" algn="just">
              <a:buFontTx/>
              <a:buNone/>
              <a:tabLst>
                <a:tab pos="447675" algn="l"/>
              </a:tabLst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	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kk-K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внедренной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Обществе системы менеджмента качества в соответствии с международным стандартом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9001:2008 «Система менеджмента качества. Требования» </a:t>
            </a:r>
            <a:r>
              <a:rPr lang="kk-K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проводится работа по улучшению качества предоставляемых услуг путем обратной связи с потребителями услуг Общества.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x-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</a:rPr>
              <a:t>конце 2015 года подведены итоги оценки качества оказываемых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Обществом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</a:rPr>
              <a:t>услуг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транспортировке нефти, подаче воды и операторским услугам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</a:rPr>
              <a:t>за год, проведенные на основе планового анкетирования потребителей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анализа полученных анкет, определено, что общая степень удовлетворенности потребителей качеством оказанных </a:t>
            </a:r>
            <a:r>
              <a:rPr lang="x-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Tx/>
              <a:buNone/>
              <a:tabLst>
                <a:tab pos="447675" algn="l"/>
              </a:tabLst>
              <a:defRPr/>
            </a:pPr>
            <a:r>
              <a:rPr lang="ru-RU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kern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транспортировке нефти - 100 % опрошенных Потребителей удовлетворены качеством оказываемых услуг (по результатам анкетирования в 2015 году);</a:t>
            </a:r>
          </a:p>
          <a:p>
            <a:pPr algn="just">
              <a:defRPr/>
            </a:pPr>
            <a:r>
              <a:rPr lang="ru-RU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подаче воды – 99 % опрошенных Потребителей удовлетворены качеством оказываемых услуг </a:t>
            </a:r>
            <a:r>
              <a: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результатам анкетирования в </a:t>
            </a:r>
            <a:r>
              <a:rPr lang="ru-RU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ru-RU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году)</a:t>
            </a:r>
            <a:r>
              <a:rPr lang="ru-RU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defRPr/>
            </a:pPr>
            <a:r>
              <a:rPr lang="ru-RU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операторским услугам – 99,3% опрошенных Потребителей удовлетворены качеством оказываемых услуг.</a:t>
            </a:r>
          </a:p>
          <a:p>
            <a:pPr marL="0" indent="0" algn="just">
              <a:buFontTx/>
              <a:buNone/>
              <a:defRPr/>
            </a:pPr>
            <a:endParaRPr lang="ru-RU" altLang="ru-RU" b="1" dirty="0" smtClean="0"/>
          </a:p>
          <a:p>
            <a:pPr marL="0" indent="0" algn="just">
              <a:buFontTx/>
              <a:buNone/>
              <a:defRPr/>
            </a:pPr>
            <a:endParaRPr lang="ru-RU" altLang="ru-RU" sz="2000" dirty="0" smtClean="0"/>
          </a:p>
        </p:txBody>
      </p:sp>
      <p:graphicFrame>
        <p:nvGraphicFramePr>
          <p:cNvPr id="22532" name="Object 1028"/>
          <p:cNvGraphicFramePr>
            <a:graphicFrameLocks noChangeAspect="1"/>
          </p:cNvGraphicFramePr>
          <p:nvPr/>
        </p:nvGraphicFramePr>
        <p:xfrm>
          <a:off x="104775" y="71438"/>
          <a:ext cx="13716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71438"/>
                        <a:ext cx="13716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34" name="Picture 10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31775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2016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год,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консолидированно</a:t>
            </a:r>
            <a:endParaRPr lang="ru-RU" alt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57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766399"/>
              </p:ext>
            </p:extLst>
          </p:nvPr>
        </p:nvGraphicFramePr>
        <p:xfrm>
          <a:off x="107504" y="188640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1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5191" name="Group 2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073455"/>
              </p:ext>
            </p:extLst>
          </p:nvPr>
        </p:nvGraphicFramePr>
        <p:xfrm>
          <a:off x="251520" y="1124744"/>
          <a:ext cx="8280400" cy="3811588"/>
        </p:xfrm>
        <a:graphic>
          <a:graphicData uri="http://schemas.openxmlformats.org/drawingml/2006/table">
            <a:tbl>
              <a:tblPr/>
              <a:tblGrid>
                <a:gridCol w="864344"/>
                <a:gridCol w="4968552"/>
                <a:gridCol w="1440160"/>
                <a:gridCol w="1007344"/>
              </a:tblGrid>
              <a:tr h="7937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16г. 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транспортировки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нефти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59 326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Грузооборот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нефти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млн.тн.км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45 829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дача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тыс.куб.м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23 857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неосн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млн.тенге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233 668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Чистая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-//-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61 389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вложения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(долевой метод)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-//-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39 646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623" name="Picture 27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0" y="303212"/>
            <a:ext cx="7772400" cy="821531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инвестиции</a:t>
            </a:r>
          </a:p>
        </p:txBody>
      </p:sp>
      <p:sp>
        <p:nvSpPr>
          <p:cNvPr id="2662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3744913"/>
          </a:xfrm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ru-RU" sz="2000" dirty="0" smtClean="0"/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еконструкция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ГНПС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Кенкияк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(вторая очередь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еконструкция нефтепровода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Каламкас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Каражанбас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-Актау»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Каражанбас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-Актау»;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расширение НПС 663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км;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ремонт нефтепровода ТОН-2.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605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336826"/>
              </p:ext>
            </p:extLst>
          </p:nvPr>
        </p:nvGraphicFramePr>
        <p:xfrm>
          <a:off x="107504" y="260648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4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60648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06" name="Picture 2054" descr="bild_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020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1638"/>
            <a:ext cx="7772400" cy="79511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 части тарифов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2016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424936" cy="3672408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расчета тарифов на услуги АО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 транспортировке нефти по магистральным трубопроводам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целях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экспорта за пределы Республики Казахстан и транзита через территорию Республики Казахстан;</a:t>
            </a:r>
          </a:p>
          <a:p>
            <a:pPr lvl="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Пересмотр транзитного тарифа по нефтепроводу ТОН-2.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066771"/>
              </p:ext>
            </p:extLst>
          </p:nvPr>
        </p:nvGraphicFramePr>
        <p:xfrm>
          <a:off x="179512" y="364332"/>
          <a:ext cx="13716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0" name="Точечный рисунок" r:id="rId4" imgW="7228571" imgH="1905266" progId="PBrush">
                  <p:embed/>
                </p:oleObj>
              </mc:Choice>
              <mc:Fallback>
                <p:oleObj name="Точечный рисунок" r:id="rId4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64332"/>
                        <a:ext cx="13716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3256"/>
            <a:ext cx="914400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595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graphicFrame>
        <p:nvGraphicFramePr>
          <p:cNvPr id="2662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914047"/>
              </p:ext>
            </p:extLst>
          </p:nvPr>
        </p:nvGraphicFramePr>
        <p:xfrm>
          <a:off x="2267744" y="1196752"/>
          <a:ext cx="4191000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9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196752"/>
                        <a:ext cx="4191000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3025"/>
            <a:ext cx="8786812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Регулируемые виды услуг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1124744"/>
            <a:ext cx="8515350" cy="3744416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altLang="ru-RU" sz="2000" dirty="0" smtClean="0"/>
              <a:t>    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является субъектом естественной монополии и включено в республиканский раздел Государственного регистра субъектов естественных монополий по шести видам услуг:</a:t>
            </a:r>
          </a:p>
          <a:p>
            <a:pPr eaLnBrk="1" hangingPunct="1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транспортировка нефти по системе магистральных трубопроводов</a:t>
            </a:r>
          </a:p>
          <a:p>
            <a:pPr algn="just" eaLnBrk="1" hangingPunct="1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воды по магистральным водоводам</a:t>
            </a:r>
          </a:p>
          <a:p>
            <a:pPr algn="just" eaLnBrk="1" hangingPunct="1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 распределение электрической энергии</a:t>
            </a:r>
          </a:p>
          <a:p>
            <a:pPr algn="just" eaLnBrk="1" hangingPunct="1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производство, передача и распределение тепловой энергии</a:t>
            </a:r>
          </a:p>
          <a:p>
            <a:pPr algn="just" eaLnBrk="1" hangingPunct="1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воды по распределительным сетям </a:t>
            </a:r>
          </a:p>
          <a:p>
            <a:pPr algn="just" eaLnBrk="1" hangingPunct="1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отвод сточных вод</a:t>
            </a:r>
          </a:p>
          <a:p>
            <a:pPr algn="just" eaLnBrk="1" hangingPunct="1">
              <a:buFontTx/>
              <a:buNone/>
              <a:defRPr/>
            </a:pPr>
            <a:r>
              <a:rPr lang="ru-RU" altLang="ru-RU" sz="2000" dirty="0" smtClean="0"/>
              <a:t>	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4" name="Точечный рисунок" r:id="rId4" imgW="7228571" imgH="1905266" progId="PBrush">
                  <p:embed/>
                </p:oleObj>
              </mc:Choice>
              <mc:Fallback>
                <p:oleObj name="Точечный рисунок" r:id="rId4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4500"/>
            <a:ext cx="91440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09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464919786"/>
              </p:ext>
            </p:extLst>
          </p:nvPr>
        </p:nvGraphicFramePr>
        <p:xfrm>
          <a:off x="1757363" y="981075"/>
          <a:ext cx="5627687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0" name="Лист" r:id="rId5" imgW="3981489" imgH="1324043" progId="Excel.Sheet.8">
                  <p:embed/>
                </p:oleObj>
              </mc:Choice>
              <mc:Fallback>
                <p:oleObj name="Лист" r:id="rId5" imgW="3981489" imgH="132404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981075"/>
                        <a:ext cx="5627687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762000" y="44624"/>
            <a:ext cx="7772400" cy="5334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Перекачка нефти</a:t>
            </a:r>
          </a:p>
        </p:txBody>
      </p:sp>
      <p:graphicFrame>
        <p:nvGraphicFramePr>
          <p:cNvPr id="1024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184862"/>
              </p:ext>
            </p:extLst>
          </p:nvPr>
        </p:nvGraphicFramePr>
        <p:xfrm>
          <a:off x="126876" y="200819"/>
          <a:ext cx="144145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1" name="Точечный рисунок" r:id="rId7" imgW="7228571" imgH="1905266" progId="Paint.Picture">
                  <p:embed/>
                </p:oleObj>
              </mc:Choice>
              <mc:Fallback>
                <p:oleObj name="Точечный рисунок" r:id="rId7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76" y="200819"/>
                        <a:ext cx="144145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6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240"/>
            <a:ext cx="9144000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247" name="Object 209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77083506"/>
              </p:ext>
            </p:extLst>
          </p:nvPr>
        </p:nvGraphicFramePr>
        <p:xfrm>
          <a:off x="683568" y="3429001"/>
          <a:ext cx="7461250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2" name="Диаграмма" r:id="rId10" imgW="4762391" imgH="2352621" progId="Excel.Chart.8">
                  <p:embed/>
                </p:oleObj>
              </mc:Choice>
              <mc:Fallback>
                <p:oleObj name="Диаграмма" r:id="rId10" imgW="4762391" imgH="235262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429001"/>
                        <a:ext cx="7461250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20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66944"/>
              </p:ext>
            </p:extLst>
          </p:nvPr>
        </p:nvGraphicFramePr>
        <p:xfrm>
          <a:off x="827088" y="3284538"/>
          <a:ext cx="7019925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3" name="Лист" r:id="rId13" imgW="4829167" imgH="1352685" progId="Excel.Sheet.8">
                  <p:embed/>
                </p:oleObj>
              </mc:Choice>
              <mc:Fallback>
                <p:oleObj name="Лист" r:id="rId13" imgW="4829167" imgH="135268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284538"/>
                        <a:ext cx="7019925" cy="181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992388-F151-47CA-B555-26C80BF97B7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841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09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00614760"/>
              </p:ext>
            </p:extLst>
          </p:nvPr>
        </p:nvGraphicFramePr>
        <p:xfrm>
          <a:off x="899592" y="908720"/>
          <a:ext cx="7708900" cy="217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267" name="Picture 30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64"/>
            <a:ext cx="9144000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Rectangle 20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Операторская деятельность </a:t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единой маршрутизации нефти</a:t>
            </a:r>
          </a:p>
        </p:txBody>
      </p:sp>
      <p:graphicFrame>
        <p:nvGraphicFramePr>
          <p:cNvPr id="11269" name="Object 2062"/>
          <p:cNvGraphicFramePr>
            <a:graphicFrameLocks noChangeAspect="1"/>
          </p:cNvGraphicFramePr>
          <p:nvPr/>
        </p:nvGraphicFramePr>
        <p:xfrm>
          <a:off x="179388" y="260350"/>
          <a:ext cx="1371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2" name="Точечный рисунок" r:id="rId6" imgW="7228571" imgH="1905266" progId="Paint.Picture">
                  <p:embed/>
                </p:oleObj>
              </mc:Choice>
              <mc:Fallback>
                <p:oleObj name="Точечный рисунок" r:id="rId6" imgW="7228571" imgH="1905266" progId="Paint.Picture">
                  <p:embed/>
                  <p:pic>
                    <p:nvPicPr>
                      <p:cNvPr id="0" name="Object 20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60350"/>
                        <a:ext cx="13716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263383"/>
              </p:ext>
            </p:extLst>
          </p:nvPr>
        </p:nvGraphicFramePr>
        <p:xfrm>
          <a:off x="878384" y="3191768"/>
          <a:ext cx="7708900" cy="233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воды по магистральным </a:t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водоводам</a:t>
            </a:r>
          </a:p>
        </p:txBody>
      </p:sp>
      <p:graphicFrame>
        <p:nvGraphicFramePr>
          <p:cNvPr id="12291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16463" y="1227138"/>
          <a:ext cx="3816350" cy="184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59" name="Диаграмма" r:id="rId4" imgW="4610039" imgH="2238451" progId="Excel.Chart.8">
                  <p:embed/>
                </p:oleObj>
              </mc:Choice>
              <mc:Fallback>
                <p:oleObj name="Диаграмма" r:id="rId4" imgW="4610039" imgH="2238451" progId="Excel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1227138"/>
                        <a:ext cx="3816350" cy="184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1029"/>
          <p:cNvGraphicFramePr>
            <a:graphicFrameLocks noChangeAspect="1"/>
          </p:cNvGraphicFramePr>
          <p:nvPr/>
        </p:nvGraphicFramePr>
        <p:xfrm>
          <a:off x="107950" y="333375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60" name="Точечный рисунок" r:id="rId6" imgW="7228571" imgH="1905266" progId="Paint.Picture">
                  <p:embed/>
                </p:oleObj>
              </mc:Choice>
              <mc:Fallback>
                <p:oleObj name="Точечный рисунок" r:id="rId6" imgW="7228571" imgH="1905266" progId="Paint.Pictur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333375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4" name="Picture 10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74532"/>
            <a:ext cx="8856984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32265363"/>
              </p:ext>
            </p:extLst>
          </p:nvPr>
        </p:nvGraphicFramePr>
        <p:xfrm>
          <a:off x="660400" y="822325"/>
          <a:ext cx="7623175" cy="2627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" name="Object 1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879179202"/>
              </p:ext>
            </p:extLst>
          </p:nvPr>
        </p:nvGraphicFramePr>
        <p:xfrm>
          <a:off x="950392" y="3428628"/>
          <a:ext cx="7597775" cy="2274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62EC39-804B-4BFE-B9D1-91A20EF00C2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0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7003721"/>
              </p:ext>
            </p:extLst>
          </p:nvPr>
        </p:nvGraphicFramePr>
        <p:xfrm>
          <a:off x="158750" y="1347788"/>
          <a:ext cx="4297363" cy="239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5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</a:t>
            </a:r>
          </a:p>
        </p:txBody>
      </p:sp>
      <p:graphicFrame>
        <p:nvGraphicFramePr>
          <p:cNvPr id="4" name="Object 4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221740325"/>
              </p:ext>
            </p:extLst>
          </p:nvPr>
        </p:nvGraphicFramePr>
        <p:xfrm>
          <a:off x="179512" y="4396106"/>
          <a:ext cx="4435475" cy="2246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Object 42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829002707"/>
              </p:ext>
            </p:extLst>
          </p:nvPr>
        </p:nvGraphicFramePr>
        <p:xfrm>
          <a:off x="5003006" y="4144765"/>
          <a:ext cx="3938587" cy="2480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438" name="Text Box 10"/>
          <p:cNvSpPr txBox="1">
            <a:spLocks noChangeArrowheads="1"/>
          </p:cNvSpPr>
          <p:nvPr/>
        </p:nvSpPr>
        <p:spPr bwMode="auto">
          <a:xfrm>
            <a:off x="1547813" y="692150"/>
            <a:ext cx="23034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Доход от основной деятельности</a:t>
            </a:r>
          </a:p>
        </p:txBody>
      </p:sp>
      <p:sp>
        <p:nvSpPr>
          <p:cNvPr id="18439" name="Text Box 11"/>
          <p:cNvSpPr txBox="1">
            <a:spLocks noChangeArrowheads="1"/>
          </p:cNvSpPr>
          <p:nvPr/>
        </p:nvSpPr>
        <p:spPr bwMode="auto">
          <a:xfrm>
            <a:off x="5715000" y="685800"/>
            <a:ext cx="2209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Производственная себестоимость</a:t>
            </a:r>
          </a:p>
        </p:txBody>
      </p: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5562600" y="3903663"/>
            <a:ext cx="2819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Капитальные </a:t>
            </a:r>
            <a:r>
              <a:rPr lang="ru-RU" altLang="ru-RU" sz="1400" b="1" dirty="0" smtClean="0"/>
              <a:t>вложения</a:t>
            </a:r>
            <a:endParaRPr lang="ru-RU" altLang="ru-RU" sz="1200" b="1" dirty="0"/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1187450" y="3933825"/>
            <a:ext cx="2819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Чистый доход</a:t>
            </a:r>
          </a:p>
        </p:txBody>
      </p:sp>
      <p:graphicFrame>
        <p:nvGraphicFramePr>
          <p:cNvPr id="18442" name="Object 14"/>
          <p:cNvGraphicFramePr>
            <a:graphicFrameLocks noChangeAspect="1"/>
          </p:cNvGraphicFramePr>
          <p:nvPr/>
        </p:nvGraphicFramePr>
        <p:xfrm>
          <a:off x="104775" y="0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60" name="Точечный рисунок" r:id="rId7" imgW="7228571" imgH="1905266" progId="Paint.Picture">
                  <p:embed/>
                </p:oleObj>
              </mc:Choice>
              <mc:Fallback>
                <p:oleObj name="Точечный рисунок" r:id="rId7" imgW="7228571" imgH="1905266" progId="Paint.Pictur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0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986222"/>
              </p:ext>
            </p:extLst>
          </p:nvPr>
        </p:nvGraphicFramePr>
        <p:xfrm>
          <a:off x="4788024" y="1389063"/>
          <a:ext cx="3917379" cy="2450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992388-F151-47CA-B555-26C80BF97B7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09305" y="116632"/>
            <a:ext cx="8229600" cy="7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244" tIns="47622" rIns="95244" bIns="47622"/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показатели деятельности</a:t>
            </a:r>
            <a:br>
              <a:rPr lang="ru-RU" altLang="ru-RU" sz="2800" b="1" dirty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2800" b="1" dirty="0" err="1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2800" b="1" dirty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за </a:t>
            </a:r>
            <a:r>
              <a:rPr lang="ru-RU" altLang="ru-RU" sz="2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ru-RU" altLang="ru-RU" sz="2800" b="1" dirty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graphicFrame>
        <p:nvGraphicFramePr>
          <p:cNvPr id="17411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107950" y="0"/>
          <a:ext cx="1258888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7" name="Точечный рисунок" r:id="rId4" imgW="7228571" imgH="1905266" progId="Paint.Picture">
                  <p:embed/>
                </p:oleObj>
              </mc:Choice>
              <mc:Fallback>
                <p:oleObj name="Точечный рисунок" r:id="rId4" imgW="7228571" imgH="1905266" progId="Paint.Picture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0"/>
                        <a:ext cx="1258888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3759985"/>
              </p:ext>
            </p:extLst>
          </p:nvPr>
        </p:nvGraphicFramePr>
        <p:xfrm>
          <a:off x="107950" y="1196975"/>
          <a:ext cx="5424488" cy="24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8" name="Лист" r:id="rId7" imgW="7334379" imgH="2943157" progId="Excel.Sheet.8">
                  <p:embed/>
                </p:oleObj>
              </mc:Choice>
              <mc:Fallback>
                <p:oleObj name="Лист" r:id="rId7" imgW="7334379" imgH="2943157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196975"/>
                        <a:ext cx="5424488" cy="248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511781"/>
              </p:ext>
            </p:extLst>
          </p:nvPr>
        </p:nvGraphicFramePr>
        <p:xfrm>
          <a:off x="2843808" y="3717032"/>
          <a:ext cx="4613275" cy="240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946005"/>
              </p:ext>
            </p:extLst>
          </p:nvPr>
        </p:nvGraphicFramePr>
        <p:xfrm>
          <a:off x="4788024" y="1196752"/>
          <a:ext cx="4203700" cy="2391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251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ушания_отчет_2014  17.0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слушания_отчет_2014  17.03</Template>
  <TotalTime>30072</TotalTime>
  <Words>1376</Words>
  <Application>Microsoft Office PowerPoint</Application>
  <PresentationFormat>Экран (4:3)</PresentationFormat>
  <Paragraphs>403</Paragraphs>
  <Slides>28</Slides>
  <Notes>28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слушания_отчет_2014  17.03</vt:lpstr>
      <vt:lpstr>Точечный рисунок</vt:lpstr>
      <vt:lpstr>Лист</vt:lpstr>
      <vt:lpstr>Диаграмма</vt:lpstr>
      <vt:lpstr>Отчет об итогах финансово-хозяйственной деятельности  АО «КазТрансОйл» за 2015 год</vt:lpstr>
      <vt:lpstr>Основная информация  о АО «КазТрансОйл»</vt:lpstr>
      <vt:lpstr>Презентация PowerPoint</vt:lpstr>
      <vt:lpstr>Регулируемые виды услуг</vt:lpstr>
      <vt:lpstr>Перекачка нефти</vt:lpstr>
      <vt:lpstr>Операторская деятельность  по единой маршрутизации нефти</vt:lpstr>
      <vt:lpstr>Подача воды по магистральным  водоводам</vt:lpstr>
      <vt:lpstr>Основные показатели</vt:lpstr>
      <vt:lpstr>Презентация PowerPoint</vt:lpstr>
      <vt:lpstr>Основные события 2015 года</vt:lpstr>
      <vt:lpstr>Основные события 2015 года</vt:lpstr>
      <vt:lpstr>Уполномоченным органом утверждены предельные уровни тарифов на 2015-2019гг. на  регулируемую услугу Общества по перекачке нефти на внутренний рынок Республики Казахстан</vt:lpstr>
      <vt:lpstr>Уполномоченным органом утвержден предельные уровни тарифов на 2015-2019гг. на  регулируемую услугу Общества по подаче воды по магистральным трубопроводам</vt:lpstr>
      <vt:lpstr>Основные события 2015 года</vt:lpstr>
      <vt:lpstr>Основные события 2015 года</vt:lpstr>
      <vt:lpstr>Передача и распределение  электроэнергии</vt:lpstr>
      <vt:lpstr>Производство, передача  и распределение тепловой энергии</vt:lpstr>
      <vt:lpstr>Подача воды по распределительным сетям</vt:lpstr>
      <vt:lpstr>Отвод сточных вод</vt:lpstr>
      <vt:lpstr>Анализ исполнения тарифной сметы на регулируемую услугу по перекачке нефти  на внутренний рынок Республики Казахстан по системе магистральных трубопроводов  АО «КазТрансОйл» за 2015 год (оперативные данные)</vt:lpstr>
      <vt:lpstr>Анализ исполнения тарифной сметы на услугу АО «КазТрансОйл» по подаче воды по магистральным трубопроводам за 2015 год (оперативные данные)</vt:lpstr>
      <vt:lpstr>Исполнение инвестиционной программы по капитальным вложениям АО «КазТрансОйл» за 2015 год (оперативные данные)</vt:lpstr>
      <vt:lpstr>Работа с потребителями</vt:lpstr>
      <vt:lpstr>Качество предоставления регулируемых услуг</vt:lpstr>
      <vt:lpstr>Основные задачи на 2016 год, консолидированно</vt:lpstr>
      <vt:lpstr>Планируемые инвестиции</vt:lpstr>
      <vt:lpstr>Задачи в части тарифов  на 2016 год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итогах финансово-хозяйственной деятельности  АО «КазТрансОйл» за 2014 год</dc:title>
  <dc:creator>Махамбетова Раушан Амангельдиевна</dc:creator>
  <cp:lastModifiedBy>Киинов Азамат Канибекович</cp:lastModifiedBy>
  <cp:revision>227</cp:revision>
  <cp:lastPrinted>2016-03-15T03:23:46Z</cp:lastPrinted>
  <dcterms:created xsi:type="dcterms:W3CDTF">2015-04-14T08:57:54Z</dcterms:created>
  <dcterms:modified xsi:type="dcterms:W3CDTF">2016-03-16T11:43:45Z</dcterms:modified>
</cp:coreProperties>
</file>