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147471318" r:id="rId2"/>
    <p:sldId id="480" r:id="rId3"/>
    <p:sldId id="450" r:id="rId4"/>
    <p:sldId id="2147471319" r:id="rId5"/>
    <p:sldId id="524" r:id="rId6"/>
    <p:sldId id="525" r:id="rId7"/>
    <p:sldId id="526" r:id="rId8"/>
    <p:sldId id="495" r:id="rId9"/>
    <p:sldId id="546" r:id="rId10"/>
    <p:sldId id="547" r:id="rId11"/>
    <p:sldId id="530" r:id="rId12"/>
    <p:sldId id="531" r:id="rId13"/>
    <p:sldId id="540" r:id="rId14"/>
    <p:sldId id="539" r:id="rId15"/>
    <p:sldId id="532" r:id="rId16"/>
    <p:sldId id="527" r:id="rId17"/>
    <p:sldId id="548" r:id="rId18"/>
    <p:sldId id="549" r:id="rId19"/>
    <p:sldId id="506" r:id="rId20"/>
    <p:sldId id="477" r:id="rId21"/>
    <p:sldId id="541" r:id="rId22"/>
    <p:sldId id="288" r:id="rId23"/>
  </p:sldIdLst>
  <p:sldSz cx="12190413" cy="6859588"/>
  <p:notesSz cx="9940925" cy="68087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4" userDrawn="1">
          <p15:clr>
            <a:srgbClr val="A4A3A4"/>
          </p15:clr>
        </p15:guide>
        <p15:guide id="2" pos="2153" userDrawn="1">
          <p15:clr>
            <a:srgbClr val="A4A3A4"/>
          </p15:clr>
        </p15:guide>
        <p15:guide id="3" orient="horz" pos="2147" userDrawn="1">
          <p15:clr>
            <a:srgbClr val="A4A3A4"/>
          </p15:clr>
        </p15:guide>
        <p15:guide id="4" pos="313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7E7"/>
    <a:srgbClr val="2E3279"/>
    <a:srgbClr val="CCECFF"/>
    <a:srgbClr val="9DC3E6"/>
    <a:srgbClr val="BDD7EE"/>
    <a:srgbClr val="CFD5EA"/>
    <a:srgbClr val="4472C4"/>
    <a:srgbClr val="EEE1BE"/>
    <a:srgbClr val="FFFFFF"/>
    <a:srgbClr val="6B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6323" autoAdjust="0"/>
  </p:normalViewPr>
  <p:slideViewPr>
    <p:cSldViewPr>
      <p:cViewPr varScale="1">
        <p:scale>
          <a:sx n="114" d="100"/>
          <a:sy n="114" d="100"/>
        </p:scale>
        <p:origin x="300" y="72"/>
      </p:cViewPr>
      <p:guideLst>
        <p:guide orient="horz" pos="2160"/>
        <p:guide pos="2880"/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3714" y="-132"/>
      </p:cViewPr>
      <p:guideLst>
        <p:guide orient="horz" pos="3134"/>
        <p:guide pos="2153"/>
        <p:guide orient="horz" pos="2147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Доход от основной деятельности, млн тенге</a:t>
            </a:r>
          </a:p>
        </c:rich>
      </c:tx>
      <c:layout>
        <c:manualLayout>
          <c:xMode val="edge"/>
          <c:yMode val="edge"/>
          <c:x val="0.16327372355452568"/>
          <c:y val="2.594507488933506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08664116685448"/>
          <c:y val="0.18060387059658964"/>
          <c:w val="0.82915906169155806"/>
          <c:h val="0.699858384835328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Лист1!$A$9</c:f>
              <c:strCache>
                <c:ptCount val="1"/>
                <c:pt idx="0">
                  <c:v>Доход от основной деятельности млн. тенге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Лист1!$B$8:$D$8</c:f>
              <c:strCache>
                <c:ptCount val="3"/>
                <c:pt idx="0">
                  <c:v>Факт 2023 год </c:v>
                </c:pt>
                <c:pt idx="1">
                  <c:v>План 2024 год </c:v>
                </c:pt>
                <c:pt idx="2">
                  <c:v>Факт 2024 год</c:v>
                </c:pt>
              </c:strCache>
            </c:strRef>
          </c:cat>
          <c:val>
            <c:numRef>
              <c:f>Лист1!$B$9:$D$9</c:f>
              <c:numCache>
                <c:formatCode>_-* #\ ##0_-;\-* #\ ##0_-;_-* "-"??_-;_-@_-</c:formatCode>
                <c:ptCount val="3"/>
                <c:pt idx="0">
                  <c:v>240988</c:v>
                </c:pt>
                <c:pt idx="1">
                  <c:v>247440</c:v>
                </c:pt>
                <c:pt idx="2">
                  <c:v>258661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2B-4CE0-840D-EAC3D04CA2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52739600"/>
        <c:axId val="352741168"/>
      </c:barChart>
      <c:catAx>
        <c:axId val="35273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52741168"/>
        <c:crosses val="autoZero"/>
        <c:auto val="1"/>
        <c:lblAlgn val="ctr"/>
        <c:lblOffset val="100"/>
        <c:noMultiLvlLbl val="0"/>
      </c:catAx>
      <c:valAx>
        <c:axId val="352741168"/>
        <c:scaling>
          <c:orientation val="minMax"/>
          <c:min val="180000"/>
        </c:scaling>
        <c:delete val="0"/>
        <c:axPos val="l"/>
        <c:majorGridlines/>
        <c:numFmt formatCode="_-* #\ ##0_-;\-* #\ 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52739600"/>
        <c:crosses val="autoZero"/>
        <c:crossBetween val="between"/>
        <c:majorUnit val="10000"/>
      </c:valAx>
      <c:spPr>
        <a:solidFill>
          <a:srgbClr val="B4C7E7"/>
        </a:solidFill>
      </c:spPr>
    </c:plotArea>
    <c:plotVisOnly val="1"/>
    <c:dispBlanksAs val="gap"/>
    <c:showDLblsOverMax val="0"/>
  </c:chart>
  <c:spPr>
    <a:solidFill>
      <a:srgbClr val="B4C7E7"/>
    </a:solidFill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b="1" dirty="0"/>
              <a:t>Грузооборот, млн тонн км</a:t>
            </a:r>
          </a:p>
        </c:rich>
      </c:tx>
      <c:layout>
        <c:manualLayout>
          <c:xMode val="edge"/>
          <c:yMode val="edge"/>
          <c:x val="0.30323475962988239"/>
          <c:y val="3.631132488547024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770603495751509"/>
          <c:y val="0.14426164630852392"/>
          <c:w val="0.82787210151253021"/>
          <c:h val="0.727037682087611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Грузооборот, в млн.тонн.км.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15716</c:v>
                </c:pt>
                <c:pt idx="1">
                  <c:v>15732</c:v>
                </c:pt>
                <c:pt idx="2">
                  <c:v>16478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FC-4FE0-9C67-10448E7C0FD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733376"/>
        <c:axId val="23734912"/>
      </c:barChart>
      <c:catAx>
        <c:axId val="23733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 i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23734912"/>
        <c:crosses val="autoZero"/>
        <c:auto val="1"/>
        <c:lblAlgn val="ctr"/>
        <c:lblOffset val="100"/>
        <c:noMultiLvlLbl val="0"/>
      </c:catAx>
      <c:valAx>
        <c:axId val="23734912"/>
        <c:scaling>
          <c:orientation val="minMax"/>
          <c:max val="20000"/>
          <c:min val="5000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23733376"/>
        <c:crosses val="autoZero"/>
        <c:crossBetween val="between"/>
        <c:minorUnit val="5000"/>
      </c:valAx>
    </c:plotArea>
    <c:plotVisOnly val="1"/>
    <c:dispBlanksAs val="gap"/>
    <c:showDLblsOverMax val="0"/>
  </c:chart>
  <c:spPr>
    <a:solidFill>
      <a:srgbClr val="B4C7E7"/>
    </a:solidFill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lang="ru-RU" sz="12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2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Производственная себестоимость, </a:t>
            </a:r>
          </a:p>
          <a:p>
            <a:pPr>
              <a:defRPr lang="ru-RU" sz="12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2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млн тенге</a:t>
            </a:r>
          </a:p>
        </c:rich>
      </c:tx>
      <c:layout>
        <c:manualLayout>
          <c:xMode val="edge"/>
          <c:yMode val="edge"/>
          <c:x val="0.23016951560112511"/>
          <c:y val="4.71662187280492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312468480922302"/>
          <c:y val="0.26253795636478305"/>
          <c:w val="0.82916034962518337"/>
          <c:h val="0.602397428974522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Лист1!$A$6</c:f>
              <c:strCache>
                <c:ptCount val="1"/>
                <c:pt idx="0">
                  <c:v>Производственная себестоимость, млн. тенге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Лист1!$B$5:$D$5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Лист1!$B$6:$D$6</c:f>
              <c:numCache>
                <c:formatCode>_-* #\ ##0_-;\-* #\ ##0_-;_-* "-"??_-;_-@_-</c:formatCode>
                <c:ptCount val="3"/>
                <c:pt idx="0">
                  <c:v>206030</c:v>
                </c:pt>
                <c:pt idx="1">
                  <c:v>230569</c:v>
                </c:pt>
                <c:pt idx="2">
                  <c:v>217146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32-4220-9F33-6F8B9B67FA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52739992"/>
        <c:axId val="352740384"/>
      </c:barChart>
      <c:catAx>
        <c:axId val="352739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 algn="ctr">
              <a:defRPr lang="en-US"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52740384"/>
        <c:crosses val="autoZero"/>
        <c:auto val="1"/>
        <c:lblAlgn val="ctr"/>
        <c:lblOffset val="100"/>
        <c:noMultiLvlLbl val="0"/>
      </c:catAx>
      <c:valAx>
        <c:axId val="352740384"/>
        <c:scaling>
          <c:orientation val="minMax"/>
          <c:max val="260000"/>
          <c:min val="120000"/>
        </c:scaling>
        <c:delete val="0"/>
        <c:axPos val="l"/>
        <c:majorGridlines/>
        <c:numFmt formatCode="_-* #\ ##0_-;\-* #\ 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52739992"/>
        <c:crosses val="autoZero"/>
        <c:crossBetween val="between"/>
        <c:majorUnit val="20000"/>
        <c:minorUnit val="500"/>
      </c:valAx>
    </c:plotArea>
    <c:plotVisOnly val="1"/>
    <c:dispBlanksAs val="gap"/>
    <c:showDLblsOverMax val="0"/>
  </c:chart>
  <c:spPr>
    <a:solidFill>
      <a:srgbClr val="B4C7E7"/>
    </a:solidFill>
    <a:ln>
      <a:noFill/>
    </a:ln>
  </c:spPr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dirty="0"/>
              <a:t>Чистый доход, млн тенге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0760859878411207"/>
          <c:y val="0.18005634012830754"/>
          <c:w val="0.86221570619137555"/>
          <c:h val="0.67975074750416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Чистый доход, в млн.тенге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18042</c:v>
                </c:pt>
                <c:pt idx="1">
                  <c:v>4982</c:v>
                </c:pt>
                <c:pt idx="2">
                  <c:v>39781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0C-4424-8015-C22AB6EF135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52741952"/>
        <c:axId val="352742344"/>
      </c:barChart>
      <c:catAx>
        <c:axId val="352741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52742344"/>
        <c:crosses val="autoZero"/>
        <c:auto val="1"/>
        <c:lblAlgn val="ctr"/>
        <c:lblOffset val="100"/>
        <c:noMultiLvlLbl val="0"/>
      </c:catAx>
      <c:valAx>
        <c:axId val="352742344"/>
        <c:scaling>
          <c:orientation val="minMax"/>
          <c:max val="46000"/>
          <c:min val="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52741952"/>
        <c:crosses val="autoZero"/>
        <c:crossBetween val="between"/>
        <c:majorUnit val="5000"/>
      </c:valAx>
      <c:spPr>
        <a:solidFill>
          <a:srgbClr val="B4C7E7"/>
        </a:solidFill>
        <a:ln>
          <a:noFill/>
        </a:ln>
        <a:scene3d>
          <a:camera prst="orthographicFront"/>
          <a:lightRig rig="threePt" dir="t"/>
        </a:scene3d>
        <a:sp3d prstMaterial="dkEdge"/>
      </c:spPr>
    </c:plotArea>
    <c:plotVisOnly val="1"/>
    <c:dispBlanksAs val="gap"/>
    <c:showDLblsOverMax val="0"/>
  </c:chart>
  <c:spPr>
    <a:solidFill>
      <a:srgbClr val="B4C7E7"/>
    </a:solidFill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ru-RU" sz="12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200" b="1" i="0" u="none" strike="noStrike" kern="1200" baseline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Объем транспортировки нефти, тыс. тонн</a:t>
            </a:r>
          </a:p>
        </c:rich>
      </c:tx>
      <c:layout>
        <c:manualLayout>
          <c:xMode val="edge"/>
          <c:yMode val="edge"/>
          <c:x val="0.17473713238211627"/>
          <c:y val="2.6248958801153091E-2"/>
        </c:manualLayout>
      </c:layout>
      <c:overlay val="0"/>
      <c:spPr>
        <a:solidFill>
          <a:srgbClr val="B4C7E7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ru-RU" sz="1200" b="1" i="0" u="none" strike="noStrike" kern="1200" baseline="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510824194137159"/>
          <c:y val="0.13790134429507833"/>
          <c:w val="0.82787210151253021"/>
          <c:h val="0.727037682087611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транспортировки нефти, в тыс.тонн</c:v>
                </c:pt>
              </c:strCache>
            </c:strRef>
          </c:tx>
          <c:spPr>
            <a:solidFill>
              <a:srgbClr val="2E3279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44188</c:v>
                </c:pt>
                <c:pt idx="1">
                  <c:v>42799</c:v>
                </c:pt>
                <c:pt idx="2">
                  <c:v>44887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961-4E9A-9F2D-BF4B21EF2A2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52741560"/>
        <c:axId val="352743128"/>
      </c:barChart>
      <c:catAx>
        <c:axId val="352741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52743128"/>
        <c:crosses val="autoZero"/>
        <c:auto val="1"/>
        <c:lblAlgn val="ctr"/>
        <c:lblOffset val="100"/>
        <c:noMultiLvlLbl val="0"/>
      </c:catAx>
      <c:valAx>
        <c:axId val="352743128"/>
        <c:scaling>
          <c:orientation val="minMax"/>
          <c:max val="46000"/>
          <c:min val="36000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,##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352741560"/>
        <c:crosses val="autoZero"/>
        <c:crossBetween val="between"/>
        <c:majorUnit val="2000"/>
        <c:minorUnit val="500"/>
      </c:valAx>
      <c:spPr>
        <a:solidFill>
          <a:srgbClr val="B4C7E7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rgbClr val="B4C7E7"/>
    </a:solidFill>
    <a:ln w="6350" cap="flat" cmpd="sng" algn="ctr">
      <a:noFill/>
      <a:prstDash val="solid"/>
      <a:miter lim="800000"/>
    </a:ln>
    <a:effectLst>
      <a:glow rad="63500">
        <a:schemeClr val="accent1">
          <a:alpha val="40000"/>
        </a:schemeClr>
      </a:glow>
      <a:outerShdw blurRad="50800" dist="50800" dir="3000000" algn="ctr" rotWithShape="0">
        <a:srgbClr val="000000">
          <a:alpha val="43137"/>
        </a:srgbClr>
      </a:outerShdw>
    </a:effectLst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dirty="0"/>
              <a:t>EBITDA, </a:t>
            </a:r>
            <a:r>
              <a:rPr lang="ru-RU" dirty="0"/>
              <a:t>млн тенге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EBITDA, в млн.тенге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83966</c:v>
                </c:pt>
                <c:pt idx="1">
                  <c:v>60040</c:v>
                </c:pt>
                <c:pt idx="2">
                  <c:v>83766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6-4B27-936A-405E09E7D08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79514864"/>
        <c:axId val="379510160"/>
      </c:barChart>
      <c:catAx>
        <c:axId val="379514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79510160"/>
        <c:crosses val="autoZero"/>
        <c:auto val="1"/>
        <c:lblAlgn val="ctr"/>
        <c:lblOffset val="100"/>
        <c:noMultiLvlLbl val="0"/>
      </c:catAx>
      <c:valAx>
        <c:axId val="379510160"/>
        <c:scaling>
          <c:orientation val="minMax"/>
          <c:max val="95000"/>
          <c:min val="45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79514864"/>
        <c:crosses val="autoZero"/>
        <c:crossBetween val="between"/>
        <c:majorUnit val="10000"/>
      </c:valAx>
      <c:spPr>
        <a:solidFill>
          <a:srgbClr val="B4C7E7"/>
        </a:solidFill>
      </c:spPr>
    </c:plotArea>
    <c:plotVisOnly val="1"/>
    <c:dispBlanksAs val="gap"/>
    <c:showDLblsOverMax val="0"/>
  </c:chart>
  <c:spPr>
    <a:solidFill>
      <a:srgbClr val="B4C7E7"/>
    </a:solidFill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dirty="0"/>
              <a:t>Производительность труда, тыс. тенге/чел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Производительность труда, в тыс.тенге/чел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en-US" sz="12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36820</c:v>
                </c:pt>
                <c:pt idx="1">
                  <c:v>36152</c:v>
                </c:pt>
                <c:pt idx="2">
                  <c:v>39635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1A-499E-9124-82566D6A31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80032712"/>
        <c:axId val="380031928"/>
      </c:barChart>
      <c:catAx>
        <c:axId val="380032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80031928"/>
        <c:crosses val="autoZero"/>
        <c:auto val="1"/>
        <c:lblAlgn val="ctr"/>
        <c:lblOffset val="100"/>
        <c:noMultiLvlLbl val="0"/>
      </c:catAx>
      <c:valAx>
        <c:axId val="380031928"/>
        <c:scaling>
          <c:orientation val="minMax"/>
          <c:max val="45000"/>
          <c:min val="25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80032712"/>
        <c:crosses val="autoZero"/>
        <c:crossBetween val="between"/>
        <c:majorUnit val="5000"/>
        <c:minorUnit val="1000"/>
      </c:valAx>
      <c:spPr>
        <a:solidFill>
          <a:srgbClr val="B4C7E7"/>
        </a:solidFill>
      </c:spPr>
    </c:plotArea>
    <c:plotVisOnly val="1"/>
    <c:dispBlanksAs val="gap"/>
    <c:showDLblsOverMax val="0"/>
  </c:chart>
  <c:spPr>
    <a:solidFill>
      <a:srgbClr val="B4C7E7"/>
    </a:solidFill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dirty="0"/>
              <a:t>EBITDA margin,</a:t>
            </a:r>
            <a:r>
              <a:rPr lang="ru-RU" dirty="0"/>
              <a:t> %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EBITDA margin, в %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35</c:v>
                </c:pt>
                <c:pt idx="1">
                  <c:v>24</c:v>
                </c:pt>
                <c:pt idx="2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AA-4211-95AB-5C987027D43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80033104"/>
        <c:axId val="380028792"/>
      </c:barChart>
      <c:catAx>
        <c:axId val="380033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80028792"/>
        <c:crosses val="autoZero"/>
        <c:auto val="1"/>
        <c:lblAlgn val="ctr"/>
        <c:lblOffset val="100"/>
        <c:noMultiLvlLbl val="0"/>
      </c:catAx>
      <c:valAx>
        <c:axId val="380028792"/>
        <c:scaling>
          <c:orientation val="minMax"/>
          <c:max val="40"/>
          <c:min val="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80033104"/>
        <c:crosses val="autoZero"/>
        <c:crossBetween val="between"/>
        <c:majorUnit val="10"/>
      </c:valAx>
      <c:spPr>
        <a:solidFill>
          <a:srgbClr val="B4C7E7"/>
        </a:solidFill>
      </c:spPr>
    </c:plotArea>
    <c:plotVisOnly val="1"/>
    <c:dispBlanksAs val="gap"/>
    <c:showDLblsOverMax val="0"/>
  </c:chart>
  <c:spPr>
    <a:solidFill>
      <a:srgbClr val="B4C7E7"/>
    </a:solidFill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dirty="0"/>
              <a:t>Капитальные вложения, млн тенге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1650716651301989"/>
          <c:y val="0.14428076575152055"/>
          <c:w val="0.85544083307011576"/>
          <c:h val="0.699858384835328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Капитальные вложения, в млн.тенге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1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74751</c:v>
                </c:pt>
                <c:pt idx="1">
                  <c:v>56039</c:v>
                </c:pt>
                <c:pt idx="2">
                  <c:v>52788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56-4B37-85DB-91BDCC15E4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9516040"/>
        <c:axId val="379514080"/>
      </c:barChart>
      <c:catAx>
        <c:axId val="379516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79514080"/>
        <c:crosses val="autoZero"/>
        <c:auto val="1"/>
        <c:lblAlgn val="ctr"/>
        <c:lblOffset val="100"/>
        <c:noMultiLvlLbl val="0"/>
      </c:catAx>
      <c:valAx>
        <c:axId val="379514080"/>
        <c:scaling>
          <c:orientation val="minMax"/>
          <c:max val="80000"/>
          <c:min val="30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379516040"/>
        <c:crosses val="autoZero"/>
        <c:crossBetween val="between"/>
        <c:majorUnit val="10000"/>
      </c:valAx>
      <c:spPr>
        <a:solidFill>
          <a:srgbClr val="B4C7E7"/>
        </a:solidFill>
      </c:spPr>
    </c:plotArea>
    <c:plotVisOnly val="1"/>
    <c:dispBlanksAs val="gap"/>
    <c:showDLblsOverMax val="0"/>
  </c:chart>
  <c:spPr>
    <a:solidFill>
      <a:srgbClr val="B4C7E7"/>
    </a:solidFill>
    <a:ln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Доходы, млн тенге</a:t>
            </a:r>
          </a:p>
        </c:rich>
      </c:tx>
      <c:layout>
        <c:manualLayout>
          <c:xMode val="edge"/>
          <c:yMode val="edge"/>
          <c:x val="0.32200608662529556"/>
          <c:y val="4.67011348008031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068444775977272"/>
          <c:y val="0.22082438098133617"/>
          <c:w val="0.82915906169155806"/>
          <c:h val="0.659637797904640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Лист1!$A$9</c:f>
              <c:strCache>
                <c:ptCount val="1"/>
                <c:pt idx="0">
                  <c:v>Выручка, в млн. тенге</c:v>
                </c:pt>
              </c:strCache>
            </c:strRef>
          </c:tx>
          <c:spPr>
            <a:solidFill>
              <a:srgbClr val="2E327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Лист1!$B$8:$D$8</c:f>
              <c:strCache>
                <c:ptCount val="3"/>
                <c:pt idx="0">
                  <c:v>Факт за 2023 год</c:v>
                </c:pt>
                <c:pt idx="1">
                  <c:v>План на 2024 год</c:v>
                </c:pt>
                <c:pt idx="2">
                  <c:v>Факт за 2024 год</c:v>
                </c:pt>
              </c:strCache>
            </c:strRef>
          </c:cat>
          <c:val>
            <c:numRef>
              <c:f>Лист1!$B$9:$D$9</c:f>
              <c:numCache>
                <c:formatCode>_-* #\ ##0_-;\-* #\ ##0_-;_-* "-"??_-;_-@_-</c:formatCode>
                <c:ptCount val="3"/>
                <c:pt idx="0">
                  <c:v>71383</c:v>
                </c:pt>
                <c:pt idx="1">
                  <c:v>76292</c:v>
                </c:pt>
                <c:pt idx="2">
                  <c:v>77342.301999999996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6A-4B52-BFEE-CD3E7BDB83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562304"/>
        <c:axId val="20564992"/>
      </c:barChart>
      <c:catAx>
        <c:axId val="20562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20564992"/>
        <c:crosses val="autoZero"/>
        <c:auto val="1"/>
        <c:lblAlgn val="ctr"/>
        <c:lblOffset val="100"/>
        <c:noMultiLvlLbl val="0"/>
      </c:catAx>
      <c:valAx>
        <c:axId val="20564992"/>
        <c:scaling>
          <c:orientation val="minMax"/>
          <c:max val="80000"/>
          <c:min val="40000"/>
        </c:scaling>
        <c:delete val="0"/>
        <c:axPos val="l"/>
        <c:majorGridlines/>
        <c:numFmt formatCode="_-* #\ ##0_-;\-* #\ 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20562304"/>
        <c:crosses val="autoZero"/>
        <c:crossBetween val="between"/>
        <c:majorUnit val="5000"/>
      </c:valAx>
    </c:plotArea>
    <c:plotVisOnly val="1"/>
    <c:dispBlanksAs val="gap"/>
    <c:showDLblsOverMax val="0"/>
  </c:chart>
  <c:spPr>
    <a:solidFill>
      <a:srgbClr val="B4C7E7"/>
    </a:solidFill>
    <a:ln>
      <a:solidFill>
        <a:prstClr val="black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125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1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8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2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4" y="18"/>
            <a:ext cx="4307734" cy="340436"/>
          </a:xfrm>
          <a:prstGeom prst="rect">
            <a:avLst/>
          </a:prstGeom>
        </p:spPr>
        <p:txBody>
          <a:bodyPr vert="horz" lIns="92351" tIns="46174" rIns="92351" bIns="46174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900" y="18"/>
            <a:ext cx="4307734" cy="340436"/>
          </a:xfrm>
          <a:prstGeom prst="rect">
            <a:avLst/>
          </a:prstGeom>
        </p:spPr>
        <p:txBody>
          <a:bodyPr vert="horz" lIns="92351" tIns="46174" rIns="92351" bIns="46174" rtlCol="0"/>
          <a:lstStyle>
            <a:lvl1pPr algn="r">
              <a:defRPr sz="1100"/>
            </a:lvl1pPr>
          </a:lstStyle>
          <a:p>
            <a:fld id="{89CB03DD-5940-4FE4-8629-7FCC6F509043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508000"/>
            <a:ext cx="4537075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51" tIns="46174" rIns="92351" bIns="4617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096" y="3234179"/>
            <a:ext cx="7952740" cy="3063953"/>
          </a:xfrm>
          <a:prstGeom prst="rect">
            <a:avLst/>
          </a:prstGeom>
        </p:spPr>
        <p:txBody>
          <a:bodyPr vert="horz" lIns="92351" tIns="46174" rIns="92351" bIns="4617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4" y="6467178"/>
            <a:ext cx="4307734" cy="340436"/>
          </a:xfrm>
          <a:prstGeom prst="rect">
            <a:avLst/>
          </a:prstGeom>
        </p:spPr>
        <p:txBody>
          <a:bodyPr vert="horz" lIns="92351" tIns="46174" rIns="92351" bIns="46174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900" y="6467178"/>
            <a:ext cx="4307734" cy="340436"/>
          </a:xfrm>
          <a:prstGeom prst="rect">
            <a:avLst/>
          </a:prstGeom>
        </p:spPr>
        <p:txBody>
          <a:bodyPr vert="horz" lIns="92351" tIns="46174" rIns="92351" bIns="46174" rtlCol="0" anchor="b"/>
          <a:lstStyle>
            <a:lvl1pPr algn="r">
              <a:defRPr sz="1100"/>
            </a:lvl1pPr>
          </a:lstStyle>
          <a:p>
            <a:fld id="{00EBBB81-5B88-4D85-897F-9DE79232B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670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1925" y="508000"/>
            <a:ext cx="4537075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4116" y="3234200"/>
            <a:ext cx="8162425" cy="31830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47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46338" y="555625"/>
            <a:ext cx="4973637" cy="279876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eaLnBrk="1" hangingPunct="1"/>
            <a:endParaRPr lang="ru-RU" alt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588697" y="7068728"/>
            <a:ext cx="4275447" cy="372105"/>
          </a:xfrm>
        </p:spPr>
        <p:txBody>
          <a:bodyPr/>
          <a:lstStyle/>
          <a:p>
            <a:fld id="{00EBBB81-5B88-4D85-897F-9DE79232B4AE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404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46338" y="555625"/>
            <a:ext cx="4973637" cy="279876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eaLnBrk="1" hangingPunct="1"/>
            <a:endParaRPr lang="ru-RU" alt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588697" y="7068728"/>
            <a:ext cx="4275447" cy="372105"/>
          </a:xfrm>
        </p:spPr>
        <p:txBody>
          <a:bodyPr/>
          <a:lstStyle/>
          <a:p>
            <a:fld id="{00EBBB81-5B88-4D85-897F-9DE79232B4AE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838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46338" y="555625"/>
            <a:ext cx="4973637" cy="279876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eaLnBrk="1" hangingPunct="1"/>
            <a:endParaRPr lang="ru-RU" alt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588697" y="7068728"/>
            <a:ext cx="4275447" cy="372105"/>
          </a:xfrm>
        </p:spPr>
        <p:txBody>
          <a:bodyPr/>
          <a:lstStyle/>
          <a:p>
            <a:fld id="{00EBBB81-5B88-4D85-897F-9DE79232B4AE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738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46338" y="555625"/>
            <a:ext cx="4973637" cy="279876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eaLnBrk="1" hangingPunct="1"/>
            <a:endParaRPr lang="ru-RU" alt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588697" y="7068728"/>
            <a:ext cx="4275447" cy="372105"/>
          </a:xfrm>
        </p:spPr>
        <p:txBody>
          <a:bodyPr/>
          <a:lstStyle/>
          <a:p>
            <a:fld id="{00EBBB81-5B88-4D85-897F-9DE79232B4AE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332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28875" y="546100"/>
            <a:ext cx="4881563" cy="274637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eaLnBrk="1" hangingPunct="1"/>
            <a:endParaRPr lang="ru-RU" alt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516406" y="6936879"/>
            <a:ext cx="4220144" cy="365165"/>
          </a:xfrm>
        </p:spPr>
        <p:txBody>
          <a:bodyPr/>
          <a:lstStyle/>
          <a:p>
            <a:fld id="{00EBBB81-5B88-4D85-897F-9DE79232B4AE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149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5388" y="552450"/>
            <a:ext cx="4935537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657" y="3515248"/>
            <a:ext cx="8101249" cy="3459678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517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0338" y="508000"/>
            <a:ext cx="4540250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4116" y="3234200"/>
            <a:ext cx="8162425" cy="31830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115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0338" y="508000"/>
            <a:ext cx="4540250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4116" y="3234200"/>
            <a:ext cx="8162425" cy="31830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4140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78113" y="498475"/>
            <a:ext cx="4456112" cy="25066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1257" y="3173875"/>
            <a:ext cx="8056843" cy="3123700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4162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04162">
                <a:defRPr/>
              </a:pPr>
              <a:t>19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59723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1925" y="508000"/>
            <a:ext cx="4537075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4116" y="3234200"/>
            <a:ext cx="8162425" cy="31830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20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4671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1925" y="508000"/>
            <a:ext cx="4537075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4116" y="3234200"/>
            <a:ext cx="8162425" cy="31830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9556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1288" y="511175"/>
            <a:ext cx="4575175" cy="257492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eaLnBrk="1" hangingPunct="1"/>
            <a:endParaRPr lang="ru-RU" alt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629090" y="6502055"/>
            <a:ext cx="4306349" cy="342275"/>
          </a:xfrm>
        </p:spPr>
        <p:txBody>
          <a:bodyPr/>
          <a:lstStyle/>
          <a:p>
            <a:fld id="{00EBBB81-5B88-4D85-897F-9DE79232B4AE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4136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1925" y="508000"/>
            <a:ext cx="4537075" cy="2554288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l" eaLnBrk="1" hangingPunct="1"/>
            <a:endParaRPr lang="ru-RU" alt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5630900" y="6467178"/>
            <a:ext cx="4307734" cy="340436"/>
          </a:xfrm>
        </p:spPr>
        <p:txBody>
          <a:bodyPr/>
          <a:lstStyle/>
          <a:p>
            <a:fld id="{00EBBB81-5B88-4D85-897F-9DE79232B4AE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14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0338" y="508000"/>
            <a:ext cx="4540250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4116" y="3234200"/>
            <a:ext cx="8162425" cy="31830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740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0338" y="508000"/>
            <a:ext cx="4537075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3788" y="3233441"/>
            <a:ext cx="8159803" cy="3182329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70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1925" y="508000"/>
            <a:ext cx="4537075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4116" y="3234200"/>
            <a:ext cx="8162425" cy="31830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D9428-2B7A-42EA-BB9D-CE96CA7DCC0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65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6975" y="552450"/>
            <a:ext cx="4935538" cy="2776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86983" y="3516069"/>
            <a:ext cx="8103853" cy="3460486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8086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18086">
                <a:defRPr/>
              </a:pPr>
              <a:t>7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1972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22563" y="517525"/>
            <a:ext cx="4625975" cy="26035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007144" y="3295672"/>
            <a:ext cx="8269391" cy="3243572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2225">
              <a:defRPr/>
            </a:pPr>
            <a:fld id="{A55D9428-2B7A-42EA-BB9D-CE96CA7DCC0E}" type="slidenum">
              <a:rPr lang="ru-RU">
                <a:solidFill>
                  <a:prstClr val="black"/>
                </a:solidFill>
                <a:latin typeface="Calibri"/>
              </a:rPr>
              <a:pPr defTabSz="932225">
                <a:defRPr/>
              </a:pPr>
              <a:t>8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2708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0338" y="508000"/>
            <a:ext cx="4537075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3788" y="3233444"/>
            <a:ext cx="8159803" cy="3182329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5D9428-2B7A-42EA-BB9D-CE96CA7DCC0E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3803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00338" y="508000"/>
            <a:ext cx="4537075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93788" y="3233444"/>
            <a:ext cx="8159803" cy="3182329"/>
          </a:xfrm>
        </p:spPr>
        <p:txBody>
          <a:bodyPr/>
          <a:lstStyle/>
          <a:p>
            <a:pPr algn="just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5D9428-2B7A-42EA-BB9D-CE96CA7DCC0E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0057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E0FC2-F9C6-45A4-B7AB-9ECCA91F6F6D}" type="datetime1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850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ECA92-35D7-4E0B-B44C-EBE355F2836A}" type="datetime1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55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3C41B-B539-4CED-B460-AC1096FA290E}" type="datetime1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969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274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6A23-AF47-4F34-8813-FBE673D5F3B1}" type="datetime1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529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1F529-73CC-4426-8273-CDB2BCA0D20A}" type="datetime1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09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4FE8B-5982-48AD-8B6E-1AA3D5090836}" type="datetime1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283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CD7F-DEA1-4DEE-80C3-F2E369871E3F}" type="datetime1">
              <a:rPr lang="ru-RU" smtClean="0"/>
              <a:t>15.04.2025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30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46B2-E7C8-4A07-8EA7-5666B9BB85CB}" type="datetime1">
              <a:rPr lang="ru-RU" smtClean="0"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07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AFA7F-1C32-4826-83F0-3C42D4677B1B}" type="datetime1">
              <a:rPr lang="ru-RU" smtClean="0"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342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46985-54F3-4A7E-87AB-C12B06FA8912}" type="datetime1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574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CC74-6205-49D5-BFF6-7E799CC55DF0}" type="datetime1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394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7EC16-4B9E-403A-BCD6-11B2E5D407CA}" type="datetime1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8F8DC-10E7-4E3E-B9E3-F3E0B08258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1">
            <a:extLst>
              <a:ext uri="{FF2B5EF4-FFF2-40B4-BE49-F238E27FC236}">
                <a16:creationId xmlns:a16="http://schemas.microsoft.com/office/drawing/2014/main" id="{3860FA9D-6668-431A-AD9F-FAF7B560D79C}"/>
              </a:ext>
            </a:extLst>
          </p:cNvPr>
          <p:cNvSpPr txBox="1">
            <a:spLocks/>
          </p:cNvSpPr>
          <p:nvPr/>
        </p:nvSpPr>
        <p:spPr>
          <a:xfrm>
            <a:off x="10018995" y="6607556"/>
            <a:ext cx="2228560" cy="365077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defPPr>
              <a:defRPr lang="ru-RU"/>
            </a:defPPr>
            <a:lvl1pPr marL="0" algn="r" defTabSz="914400" rtl="0" eaLnBrk="1" latinLnBrk="0" hangingPunct="1">
              <a:defRPr sz="9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09">
              <a:defRPr/>
            </a:pPr>
            <a:fld id="{59A9D2AF-8699-4362-B494-FBD34A50C978}" type="slidenum">
              <a:rPr lang="ru-RU" sz="1000" b="1">
                <a:solidFill>
                  <a:srgbClr val="1F4E79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pPr defTabSz="914309">
                <a:defRPr/>
              </a:pPr>
              <a:t>1</a:t>
            </a:fld>
            <a:endParaRPr lang="ru-RU" sz="1000" b="1" dirty="0">
              <a:solidFill>
                <a:srgbClr val="1F4E79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9CE545-D8C7-4076-9055-47D1609EC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0413" cy="685025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6A7C3A9-1BFB-4FB3-924C-F6E129FB8E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" y="2793637"/>
            <a:ext cx="6493958" cy="3488836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1D0BFE8-B955-475A-95D2-960E2B6BE045}"/>
              </a:ext>
            </a:extLst>
          </p:cNvPr>
          <p:cNvSpPr/>
          <p:nvPr/>
        </p:nvSpPr>
        <p:spPr>
          <a:xfrm>
            <a:off x="-1" y="1240"/>
            <a:ext cx="12190413" cy="763989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2FFE358-1C3F-4A6A-9B77-4EFA9D56EE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8913" y="117426"/>
            <a:ext cx="2320752" cy="5399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BB4B2D-86AB-457B-9462-0E63CD658584}"/>
              </a:ext>
            </a:extLst>
          </p:cNvPr>
          <p:cNvSpPr txBox="1"/>
          <p:nvPr/>
        </p:nvSpPr>
        <p:spPr>
          <a:xfrm>
            <a:off x="5612556" y="2377334"/>
            <a:ext cx="6493958" cy="2721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alt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Отчет АО «</a:t>
            </a:r>
            <a:r>
              <a:rPr lang="ru-RU" alt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КазТрансОйл</a:t>
            </a:r>
            <a:r>
              <a:rPr lang="ru-RU" alt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 об исполнении утвержденных тарифных смет, об исполнении утвержденной инвестиционной программы, </a:t>
            </a:r>
          </a:p>
          <a:p>
            <a:pPr algn="ctr">
              <a:lnSpc>
                <a:spcPct val="120000"/>
              </a:lnSpc>
            </a:pPr>
            <a:r>
              <a:rPr lang="ru-RU" alt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 соблюдении показателей качества и надежности регулируемых услуг и достижении показателей эффективности деятельности перед потребителями и иными заинтересованными лицами за 2024 год</a:t>
            </a:r>
            <a:br>
              <a:rPr lang="ru-RU" altLang="ru-RU" sz="1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KZ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C860D4-6DE7-47D7-9EA8-5BA64ED6DC63}"/>
              </a:ext>
            </a:extLst>
          </p:cNvPr>
          <p:cNvSpPr txBox="1"/>
          <p:nvPr/>
        </p:nvSpPr>
        <p:spPr>
          <a:xfrm>
            <a:off x="9638913" y="6372830"/>
            <a:ext cx="266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апреля 20</a:t>
            </a:r>
            <a:r>
              <a:rPr lang="ru-K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года</a:t>
            </a:r>
          </a:p>
        </p:txBody>
      </p:sp>
    </p:spTree>
    <p:extLst>
      <p:ext uri="{BB962C8B-B14F-4D97-AF65-F5344CB8AC3E}">
        <p14:creationId xmlns:p14="http://schemas.microsoft.com/office/powerpoint/2010/main" val="3775868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" y="0"/>
            <a:ext cx="9980030" cy="581083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81231" y="538320"/>
            <a:ext cx="11039789" cy="95410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sp>
        <p:nvSpPr>
          <p:cNvPr id="56" name="Title 3"/>
          <p:cNvSpPr txBox="1">
            <a:spLocks/>
          </p:cNvSpPr>
          <p:nvPr/>
        </p:nvSpPr>
        <p:spPr>
          <a:xfrm>
            <a:off x="0" y="28473"/>
            <a:ext cx="9980030" cy="535424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j-ea"/>
                <a:cs typeface="Arial" panose="020B0604020202020204" pitchFamily="34" charset="0"/>
              </a:rPr>
              <a:t> Исполнение тарифной сметы на регулируемую услугу по перекачке нефти на внутренний рынок РК по системе магистральных трубопроводов Общества за 2023 год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j-ea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4492EBB-D55D-43A6-9D67-4DD7A91AD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298996"/>
              </p:ext>
            </p:extLst>
          </p:nvPr>
        </p:nvGraphicFramePr>
        <p:xfrm>
          <a:off x="158958" y="679681"/>
          <a:ext cx="11462061" cy="5912311"/>
        </p:xfrm>
        <a:graphic>
          <a:graphicData uri="http://schemas.openxmlformats.org/drawingml/2006/table">
            <a:tbl>
              <a:tblPr/>
              <a:tblGrid>
                <a:gridCol w="607656">
                  <a:extLst>
                    <a:ext uri="{9D8B030D-6E8A-4147-A177-3AD203B41FA5}">
                      <a16:colId xmlns:a16="http://schemas.microsoft.com/office/drawing/2014/main" val="4224962510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val="46395069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57686871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36654331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169811054"/>
                    </a:ext>
                  </a:extLst>
                </a:gridCol>
                <a:gridCol w="1421357">
                  <a:extLst>
                    <a:ext uri="{9D8B030D-6E8A-4147-A177-3AD203B41FA5}">
                      <a16:colId xmlns:a16="http://schemas.microsoft.com/office/drawing/2014/main" val="1896025921"/>
                    </a:ext>
                  </a:extLst>
                </a:gridCol>
              </a:tblGrid>
              <a:tr h="5178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Показатели утвержденные приказом КРЕМ №85-ОД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Фактически сложившиеся показатели тарифной сметы за 2023 год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Отклонения,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77622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периода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6 884 696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11 730 600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729532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6 884 696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11 730 600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214606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2 789 968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3 099 845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20194"/>
                  </a:ext>
                </a:extLst>
              </a:tr>
              <a:tr h="215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Общие и административные расходы,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235 516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251 335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45740"/>
                  </a:ext>
                </a:extLst>
              </a:tr>
              <a:tr h="2070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Заработная плата административного персонала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47 790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57 653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097809"/>
                  </a:ext>
                </a:extLst>
              </a:tr>
              <a:tr h="207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Социальный налог и социальные отчисления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314 105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1 194 569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241882"/>
                  </a:ext>
                </a:extLst>
              </a:tr>
              <a:tr h="209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ОСМС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3 039 798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6 252 234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844518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Амортизация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457 520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874 965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275118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13 842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26 339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201877"/>
                  </a:ext>
                </a:extLst>
              </a:tr>
              <a:tr h="1314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расходы,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59 072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126 885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0143812"/>
                  </a:ext>
                </a:extLst>
              </a:tr>
              <a:tr h="1314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Услуги банка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22 382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27 869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885484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Командировочные расходы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221 937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265 070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7091764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Услуги связи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12 449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31 262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020783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зданий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19 607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82 221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870419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кадров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77 980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268 269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256579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Канцелярские и почтовые расходы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30 251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466653"/>
                  </a:ext>
                </a:extLst>
              </a:tr>
              <a:tr h="136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Услуги сторонних организаций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232890"/>
                  </a:ext>
                </a:extLst>
              </a:tr>
              <a:tr h="2070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выплату вознаграждений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64 872 194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111 926 769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217036"/>
                  </a:ext>
                </a:extLst>
              </a:tr>
              <a:tr h="2070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затрат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1 753 499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4 601 533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546897"/>
                  </a:ext>
                </a:extLst>
              </a:tr>
              <a:tr h="136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т.ч.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дополнительные услуги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63 118 694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107 325 236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05045"/>
                  </a:ext>
                </a:extLst>
              </a:tr>
              <a:tr h="136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перекачку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27 108 117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-12 403 326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-146%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684438"/>
                  </a:ext>
                </a:extLst>
              </a:tr>
              <a:tr h="1379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Прибыль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261 190 280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452 016 212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944584"/>
                  </a:ext>
                </a:extLst>
              </a:tr>
              <a:tr h="13671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доходов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90 226 811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94 921 911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690844"/>
                  </a:ext>
                </a:extLst>
              </a:tr>
              <a:tr h="207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по перекачке транзитной нефти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10 061 104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17 579 608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495081"/>
                  </a:ext>
                </a:extLst>
              </a:tr>
              <a:tr h="207082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по перекачке на внутренний рынок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80 165 708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77 342 302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964134"/>
                  </a:ext>
                </a:extLst>
              </a:tr>
              <a:tr h="2734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транспортировки нефти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внутренний рынок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тонн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16 883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17 367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037099"/>
                  </a:ext>
                </a:extLst>
              </a:tr>
              <a:tr h="20708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Грузооборот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тн.км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29 612,8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16 477,7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396867"/>
                  </a:ext>
                </a:extLst>
              </a:tr>
              <a:tr h="207082">
                <a:tc vMerge="1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VIII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Грузооборот на внутренний рынок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тн.км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13 441,1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16 477,7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345844"/>
                  </a:ext>
                </a:extLst>
              </a:tr>
              <a:tr h="207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Грузооборот на экспорт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 </a:t>
                      </a: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тн.км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16 171,7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86585"/>
                  </a:ext>
                </a:extLst>
              </a:tr>
              <a:tr h="2734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VIII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 на внутренний рынок (без налога на добавленную стоимость)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тенге/за 1 тонну на 1000 км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0798743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грузооборота на внутренний рынок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тенге/за 1 тонну на 1000 км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198452"/>
                  </a:ext>
                </a:extLst>
              </a:tr>
            </a:tbl>
          </a:graphicData>
        </a:graphic>
      </p:graphicFrame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20EDE1A-AACB-4F7D-BBDE-F9BA0D9C8D56}"/>
              </a:ext>
            </a:extLst>
          </p:cNvPr>
          <p:cNvSpPr/>
          <p:nvPr/>
        </p:nvSpPr>
        <p:spPr>
          <a:xfrm>
            <a:off x="0" y="-22617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Исполнение тарифной сметы на регулируемую услугу по перекачке нефти на внутренний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рынок РК по системе магистральных трубопроводов Общества за 2024 год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625720-2D84-4125-AB7D-30F32FA4D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6928" y="123515"/>
            <a:ext cx="1782934" cy="4148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D24ADFE-02C1-475D-B0A2-E2033B4DF906}"/>
              </a:ext>
            </a:extLst>
          </p:cNvPr>
          <p:cNvSpPr txBox="1"/>
          <p:nvPr/>
        </p:nvSpPr>
        <p:spPr>
          <a:xfrm>
            <a:off x="11739150" y="6513808"/>
            <a:ext cx="4320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-15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0109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2"/>
          <p:cNvSpPr txBox="1">
            <a:spLocks/>
          </p:cNvSpPr>
          <p:nvPr/>
        </p:nvSpPr>
        <p:spPr>
          <a:xfrm>
            <a:off x="1720722" y="1809614"/>
            <a:ext cx="6582674" cy="648072"/>
          </a:xfrm>
          <a:prstGeom prst="rect">
            <a:avLst/>
          </a:prstGeom>
        </p:spPr>
        <p:txBody>
          <a:bodyPr vert="horz" lIns="68554" tIns="34278" rIns="68554" bIns="34278" rtlCol="0">
            <a:normAutofit/>
          </a:bodyPr>
          <a:lstStyle>
            <a:lvl1pPr marL="342856" indent="-342856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6" indent="-285713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4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9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3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78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0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6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0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1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377" y="1466674"/>
            <a:ext cx="1524821" cy="323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ru-RU" sz="1000" dirty="0">
              <a:latin typeface="Roboto Ligh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53100" y="6554535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07B5FDD-2924-4770-BB61-5FCE86CB04EE}"/>
              </a:ext>
            </a:extLst>
          </p:cNvPr>
          <p:cNvSpPr/>
          <p:nvPr/>
        </p:nvSpPr>
        <p:spPr>
          <a:xfrm>
            <a:off x="2203" y="15619"/>
            <a:ext cx="9815010" cy="647838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A8DF47D0-A0E7-4818-9D86-551172E4A8DE}"/>
              </a:ext>
            </a:extLst>
          </p:cNvPr>
          <p:cNvSpPr txBox="1">
            <a:spLocks/>
          </p:cNvSpPr>
          <p:nvPr/>
        </p:nvSpPr>
        <p:spPr>
          <a:xfrm>
            <a:off x="-3595" y="1240"/>
            <a:ext cx="10339937" cy="652747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 Исполнение тарифных смет на услугу Общества по передаче </a:t>
            </a:r>
          </a:p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электрической энергии за 20</a:t>
            </a:r>
            <a:r>
              <a:rPr lang="en-US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2</a:t>
            </a:r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4 год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77000"/>
              </p:ext>
            </p:extLst>
          </p:nvPr>
        </p:nvGraphicFramePr>
        <p:xfrm>
          <a:off x="118545" y="834980"/>
          <a:ext cx="11855950" cy="5085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7549">
                  <a:extLst>
                    <a:ext uri="{9D8B030D-6E8A-4147-A177-3AD203B41FA5}">
                      <a16:colId xmlns:a16="http://schemas.microsoft.com/office/drawing/2014/main" val="3742757949"/>
                    </a:ext>
                  </a:extLst>
                </a:gridCol>
                <a:gridCol w="2410760">
                  <a:extLst>
                    <a:ext uri="{9D8B030D-6E8A-4147-A177-3AD203B41FA5}">
                      <a16:colId xmlns:a16="http://schemas.microsoft.com/office/drawing/2014/main" val="108761069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83013346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51989805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8760881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6920417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6022328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910608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647738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4525005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25204582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453584235"/>
                    </a:ext>
                  </a:extLst>
                </a:gridCol>
                <a:gridCol w="712315">
                  <a:extLst>
                    <a:ext uri="{9D8B030D-6E8A-4147-A177-3AD203B41FA5}">
                      <a16:colId xmlns:a16="http://schemas.microsoft.com/office/drawing/2014/main" val="4167581390"/>
                    </a:ext>
                  </a:extLst>
                </a:gridCol>
                <a:gridCol w="652032">
                  <a:extLst>
                    <a:ext uri="{9D8B030D-6E8A-4147-A177-3AD203B41FA5}">
                      <a16:colId xmlns:a16="http://schemas.microsoft.com/office/drawing/2014/main" val="3762625366"/>
                    </a:ext>
                  </a:extLst>
                </a:gridCol>
                <a:gridCol w="626510">
                  <a:extLst>
                    <a:ext uri="{9D8B030D-6E8A-4147-A177-3AD203B41FA5}">
                      <a16:colId xmlns:a16="http://schemas.microsoft.com/office/drawing/2014/main" val="180522349"/>
                    </a:ext>
                  </a:extLst>
                </a:gridCol>
              </a:tblGrid>
              <a:tr h="2076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КульНУ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b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АкНУ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b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АНУ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b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ЛПДС Уральск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b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752101"/>
                  </a:ext>
                </a:extLst>
              </a:tr>
              <a:tr h="406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962473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производство товаров и предоставление услуг,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тенге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3 071,16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12 192,05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998,53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3 474,75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247,99%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1 463,59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15 910,50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987,09%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668,91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2 035,02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44184529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Материальные затраты,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326,41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819,89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45,21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73,61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62,83%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121,89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8 735,88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7067,02%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67,61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105,52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196812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оплату труда,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2 142,74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10 669,87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778,98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3 052,02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291,80%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1 290,92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6 736,96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421,87%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502,58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1 767,97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9373528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Ремонт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16,94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598749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затраты,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602,01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702,29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174,34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332,18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90,53%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50,78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437,66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761,88%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98,72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161,53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8916130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периода,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3 406,72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881,49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221,50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119906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затрат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3 071,16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15 598,77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408%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998,53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3 474,75</a:t>
                      </a:r>
                      <a:endParaRPr lang="ru-KZ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247 %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1 463,59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16 791,99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1047,32%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668,91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2 256,52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489690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Прибыль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 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- 13 247,06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- 2 663,76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- 14 918,16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- 1 896,82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374657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доходов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3 071,16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2 351,71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-23%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998,53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1083,99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8,56%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1 873,83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668,91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359,70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-46%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669593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 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оказываемых услуг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тыс.кВт.ч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5 388,00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4 125,80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-23%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1 296,79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1 408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8,58%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4 721,24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6 044,61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28,03%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1 850,74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999,17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-46%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321287"/>
                  </a:ext>
                </a:extLst>
              </a:tr>
              <a:tr h="406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VII 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 (без НДС)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</a:t>
                      </a:r>
                      <a:r>
                        <a:rPr lang="ru-RU" sz="105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кВт.ч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0,57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0,57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0,77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0,77</a:t>
                      </a: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67" marR="7467" marT="7467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0,31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0,31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283985"/>
                  </a:ext>
                </a:extLst>
              </a:tr>
            </a:tbl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73DDC91-BD44-48E0-A65B-DCB5C0177421}"/>
              </a:ext>
            </a:extLst>
          </p:cNvPr>
          <p:cNvSpPr/>
          <p:nvPr/>
        </p:nvSpPr>
        <p:spPr>
          <a:xfrm>
            <a:off x="-3595" y="-17349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Исполнение тарифных смет на услугу Общества по передаче </a:t>
            </a: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электрической энергии за 20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год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5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AB02462-EC9F-49E9-8173-CA23AD377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6928" y="123515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5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2"/>
          <p:cNvSpPr txBox="1">
            <a:spLocks/>
          </p:cNvSpPr>
          <p:nvPr/>
        </p:nvSpPr>
        <p:spPr>
          <a:xfrm>
            <a:off x="1720722" y="1809614"/>
            <a:ext cx="6582674" cy="648072"/>
          </a:xfrm>
          <a:prstGeom prst="rect">
            <a:avLst/>
          </a:prstGeom>
        </p:spPr>
        <p:txBody>
          <a:bodyPr vert="horz" lIns="68554" tIns="34278" rIns="68554" bIns="34278" rtlCol="0">
            <a:normAutofit/>
          </a:bodyPr>
          <a:lstStyle>
            <a:lvl1pPr marL="342856" indent="-342856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6" indent="-285713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4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9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3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78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0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6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0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1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377" y="1466674"/>
            <a:ext cx="1524821" cy="323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ru-RU" sz="1000" dirty="0">
              <a:latin typeface="Roboto Ligh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42947" y="6545903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en-US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07B5FDD-2924-4770-BB61-5FCE86CB04EE}"/>
              </a:ext>
            </a:extLst>
          </p:cNvPr>
          <p:cNvSpPr/>
          <p:nvPr/>
        </p:nvSpPr>
        <p:spPr>
          <a:xfrm>
            <a:off x="2205" y="29702"/>
            <a:ext cx="9836064" cy="66477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A8DF47D0-A0E7-4818-9D86-551172E4A8DE}"/>
              </a:ext>
            </a:extLst>
          </p:cNvPr>
          <p:cNvSpPr txBox="1">
            <a:spLocks/>
          </p:cNvSpPr>
          <p:nvPr/>
        </p:nvSpPr>
        <p:spPr>
          <a:xfrm>
            <a:off x="-23261" y="29703"/>
            <a:ext cx="10437385" cy="652747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550" b="1" dirty="0">
              <a:solidFill>
                <a:schemeClr val="bg1"/>
              </a:solidFill>
              <a:latin typeface="Roboto Light"/>
              <a:cs typeface="Arial" panose="020B0604020202020204" pitchFamily="34" charset="0"/>
            </a:endParaRPr>
          </a:p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Исполнение тарифных смет на услугу Общества по передаче </a:t>
            </a:r>
          </a:p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электрической энергии за 20</a:t>
            </a:r>
            <a:r>
              <a:rPr lang="en-US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2</a:t>
            </a:r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4 год</a:t>
            </a:r>
          </a:p>
          <a:p>
            <a:pPr algn="l"/>
            <a:endParaRPr lang="ru-RU" sz="1550" b="1" dirty="0">
              <a:solidFill>
                <a:schemeClr val="bg1"/>
              </a:solidFill>
              <a:latin typeface="Roboto Light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310282"/>
              </p:ext>
            </p:extLst>
          </p:nvPr>
        </p:nvGraphicFramePr>
        <p:xfrm>
          <a:off x="133762" y="920621"/>
          <a:ext cx="11855954" cy="4939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755">
                  <a:extLst>
                    <a:ext uri="{9D8B030D-6E8A-4147-A177-3AD203B41FA5}">
                      <a16:colId xmlns:a16="http://schemas.microsoft.com/office/drawing/2014/main" val="1926764992"/>
                    </a:ext>
                  </a:extLst>
                </a:gridCol>
                <a:gridCol w="3789331">
                  <a:extLst>
                    <a:ext uri="{9D8B030D-6E8A-4147-A177-3AD203B41FA5}">
                      <a16:colId xmlns:a16="http://schemas.microsoft.com/office/drawing/2014/main" val="3289727237"/>
                    </a:ext>
                  </a:extLst>
                </a:gridCol>
                <a:gridCol w="957312">
                  <a:extLst>
                    <a:ext uri="{9D8B030D-6E8A-4147-A177-3AD203B41FA5}">
                      <a16:colId xmlns:a16="http://schemas.microsoft.com/office/drawing/2014/main" val="1484184201"/>
                    </a:ext>
                  </a:extLst>
                </a:gridCol>
                <a:gridCol w="810034">
                  <a:extLst>
                    <a:ext uri="{9D8B030D-6E8A-4147-A177-3AD203B41FA5}">
                      <a16:colId xmlns:a16="http://schemas.microsoft.com/office/drawing/2014/main" val="3996430940"/>
                    </a:ext>
                  </a:extLst>
                </a:gridCol>
                <a:gridCol w="736395">
                  <a:extLst>
                    <a:ext uri="{9D8B030D-6E8A-4147-A177-3AD203B41FA5}">
                      <a16:colId xmlns:a16="http://schemas.microsoft.com/office/drawing/2014/main" val="379600705"/>
                    </a:ext>
                  </a:extLst>
                </a:gridCol>
                <a:gridCol w="736395">
                  <a:extLst>
                    <a:ext uri="{9D8B030D-6E8A-4147-A177-3AD203B41FA5}">
                      <a16:colId xmlns:a16="http://schemas.microsoft.com/office/drawing/2014/main" val="1465185268"/>
                    </a:ext>
                  </a:extLst>
                </a:gridCol>
                <a:gridCol w="810034">
                  <a:extLst>
                    <a:ext uri="{9D8B030D-6E8A-4147-A177-3AD203B41FA5}">
                      <a16:colId xmlns:a16="http://schemas.microsoft.com/office/drawing/2014/main" val="1033179086"/>
                    </a:ext>
                  </a:extLst>
                </a:gridCol>
                <a:gridCol w="736395">
                  <a:extLst>
                    <a:ext uri="{9D8B030D-6E8A-4147-A177-3AD203B41FA5}">
                      <a16:colId xmlns:a16="http://schemas.microsoft.com/office/drawing/2014/main" val="1147552586"/>
                    </a:ext>
                  </a:extLst>
                </a:gridCol>
                <a:gridCol w="576201">
                  <a:extLst>
                    <a:ext uri="{9D8B030D-6E8A-4147-A177-3AD203B41FA5}">
                      <a16:colId xmlns:a16="http://schemas.microsoft.com/office/drawing/2014/main" val="43027148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67905105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801249480"/>
                    </a:ext>
                  </a:extLst>
                </a:gridCol>
                <a:gridCol w="853950">
                  <a:extLst>
                    <a:ext uri="{9D8B030D-6E8A-4147-A177-3AD203B41FA5}">
                      <a16:colId xmlns:a16="http://schemas.microsoft.com/office/drawing/2014/main" val="823101583"/>
                    </a:ext>
                  </a:extLst>
                </a:gridCol>
              </a:tblGrid>
              <a:tr h="2555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МНУ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ЖНУ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ПНУ 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803663"/>
                  </a:ext>
                </a:extLst>
              </a:tr>
              <a:tr h="390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9292424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производство товаров и предоставление услуг, всего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тенге</a:t>
                      </a:r>
                      <a:endParaRPr lang="ru-RU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835,33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3 923,61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369,71%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639,68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2 182,17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15 174,4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13497,09%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4770735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Материальные затраты,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24,22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80,51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232,39%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33,16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349,97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955%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276,22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853885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оплату труда,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735,55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3 689,38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401,58%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215,00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1 354,71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14 244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14989,14%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5248060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Ремонт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290,91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336,86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16%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269574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затраты,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75,56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153,72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103,44%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100,61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140,63  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4594,74%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7256781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периода, всего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0,56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0,61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8,34%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6,08   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0,15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2,90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1830,92%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724121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затрат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835,89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3 924,22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369,47%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639,68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2 188,25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242%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111,75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15 177,25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13481,43%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693406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Прибыль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- 2 880,30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   -  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- 1 478,46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-8 248,73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071916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доходов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835,89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1 043,92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24,89%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639,68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709,79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11%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111,8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6 928,52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6100,02%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670380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 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оказываемых услуг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тыс.кВт.ч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2 003,00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2 485,52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24,09%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900,95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999,70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11%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293,0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18 232,9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6122,85%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993286"/>
                  </a:ext>
                </a:extLst>
              </a:tr>
              <a:tr h="390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VII </a:t>
                      </a:r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 (без НДС)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</a:t>
                      </a:r>
                      <a:r>
                        <a:rPr lang="ru-RU" sz="105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кВт.ч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0,42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0,42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64" marR="9064" marT="9064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0,71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0,71   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463984"/>
                  </a:ext>
                </a:extLst>
              </a:tr>
            </a:tbl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834A27C-3B43-4530-9D88-16142A2F3FDF}"/>
              </a:ext>
            </a:extLst>
          </p:cNvPr>
          <p:cNvSpPr/>
          <p:nvPr/>
        </p:nvSpPr>
        <p:spPr>
          <a:xfrm>
            <a:off x="0" y="0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Исполнение тарифных смет на услугу Общества по передаче </a:t>
            </a: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электрической энергии за 20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год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25D498F-CDA1-490F-B6F6-ACA084988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6928" y="123515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61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2"/>
          <p:cNvSpPr txBox="1">
            <a:spLocks/>
          </p:cNvSpPr>
          <p:nvPr/>
        </p:nvSpPr>
        <p:spPr>
          <a:xfrm>
            <a:off x="1720722" y="1809614"/>
            <a:ext cx="6582674" cy="648072"/>
          </a:xfrm>
          <a:prstGeom prst="rect">
            <a:avLst/>
          </a:prstGeom>
        </p:spPr>
        <p:txBody>
          <a:bodyPr vert="horz" lIns="68554" tIns="34278" rIns="68554" bIns="34278" rtlCol="0">
            <a:normAutofit/>
          </a:bodyPr>
          <a:lstStyle>
            <a:lvl1pPr marL="342856" indent="-342856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6" indent="-285713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4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9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3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78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0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6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0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1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377" y="1466674"/>
            <a:ext cx="1524821" cy="323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ru-RU" sz="1000" dirty="0">
              <a:latin typeface="Roboto Ligh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15620" y="6550343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en-US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07B5FDD-2924-4770-BB61-5FCE86CB04EE}"/>
              </a:ext>
            </a:extLst>
          </p:cNvPr>
          <p:cNvSpPr/>
          <p:nvPr/>
        </p:nvSpPr>
        <p:spPr>
          <a:xfrm>
            <a:off x="2205" y="29702"/>
            <a:ext cx="9836064" cy="66477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A8DF47D0-A0E7-4818-9D86-551172E4A8DE}"/>
              </a:ext>
            </a:extLst>
          </p:cNvPr>
          <p:cNvSpPr txBox="1">
            <a:spLocks/>
          </p:cNvSpPr>
          <p:nvPr/>
        </p:nvSpPr>
        <p:spPr>
          <a:xfrm>
            <a:off x="-23261" y="29703"/>
            <a:ext cx="10437385" cy="652747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550" b="1" dirty="0">
              <a:solidFill>
                <a:schemeClr val="bg1"/>
              </a:solidFill>
              <a:latin typeface="Roboto Light"/>
              <a:cs typeface="Arial" panose="020B0604020202020204" pitchFamily="34" charset="0"/>
            </a:endParaRPr>
          </a:p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 Исполнение тарифных смет на услугу Общества по передаче </a:t>
            </a:r>
          </a:p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электрической энергии за 20</a:t>
            </a:r>
            <a:r>
              <a:rPr lang="en-US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2</a:t>
            </a:r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4 год</a:t>
            </a:r>
          </a:p>
          <a:p>
            <a:pPr algn="l"/>
            <a:endParaRPr lang="ru-RU" sz="1550" b="1" dirty="0">
              <a:solidFill>
                <a:schemeClr val="bg1"/>
              </a:solidFill>
              <a:latin typeface="Roboto Light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447012"/>
              </p:ext>
            </p:extLst>
          </p:nvPr>
        </p:nvGraphicFramePr>
        <p:xfrm>
          <a:off x="190555" y="947620"/>
          <a:ext cx="11737298" cy="49722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4881">
                  <a:extLst>
                    <a:ext uri="{9D8B030D-6E8A-4147-A177-3AD203B41FA5}">
                      <a16:colId xmlns:a16="http://schemas.microsoft.com/office/drawing/2014/main" val="1574660953"/>
                    </a:ext>
                  </a:extLst>
                </a:gridCol>
                <a:gridCol w="3779888">
                  <a:extLst>
                    <a:ext uri="{9D8B030D-6E8A-4147-A177-3AD203B41FA5}">
                      <a16:colId xmlns:a16="http://schemas.microsoft.com/office/drawing/2014/main" val="2475989070"/>
                    </a:ext>
                  </a:extLst>
                </a:gridCol>
                <a:gridCol w="806939">
                  <a:extLst>
                    <a:ext uri="{9D8B030D-6E8A-4147-A177-3AD203B41FA5}">
                      <a16:colId xmlns:a16="http://schemas.microsoft.com/office/drawing/2014/main" val="539333682"/>
                    </a:ext>
                  </a:extLst>
                </a:gridCol>
                <a:gridCol w="806939">
                  <a:extLst>
                    <a:ext uri="{9D8B030D-6E8A-4147-A177-3AD203B41FA5}">
                      <a16:colId xmlns:a16="http://schemas.microsoft.com/office/drawing/2014/main" val="1468692688"/>
                    </a:ext>
                  </a:extLst>
                </a:gridCol>
                <a:gridCol w="806939">
                  <a:extLst>
                    <a:ext uri="{9D8B030D-6E8A-4147-A177-3AD203B41FA5}">
                      <a16:colId xmlns:a16="http://schemas.microsoft.com/office/drawing/2014/main" val="82117116"/>
                    </a:ext>
                  </a:extLst>
                </a:gridCol>
                <a:gridCol w="660223">
                  <a:extLst>
                    <a:ext uri="{9D8B030D-6E8A-4147-A177-3AD203B41FA5}">
                      <a16:colId xmlns:a16="http://schemas.microsoft.com/office/drawing/2014/main" val="4188180692"/>
                    </a:ext>
                  </a:extLst>
                </a:gridCol>
                <a:gridCol w="660223">
                  <a:extLst>
                    <a:ext uri="{9D8B030D-6E8A-4147-A177-3AD203B41FA5}">
                      <a16:colId xmlns:a16="http://schemas.microsoft.com/office/drawing/2014/main" val="1406278710"/>
                    </a:ext>
                  </a:extLst>
                </a:gridCol>
                <a:gridCol w="806939">
                  <a:extLst>
                    <a:ext uri="{9D8B030D-6E8A-4147-A177-3AD203B41FA5}">
                      <a16:colId xmlns:a16="http://schemas.microsoft.com/office/drawing/2014/main" val="2762423793"/>
                    </a:ext>
                  </a:extLst>
                </a:gridCol>
                <a:gridCol w="660223">
                  <a:extLst>
                    <a:ext uri="{9D8B030D-6E8A-4147-A177-3AD203B41FA5}">
                      <a16:colId xmlns:a16="http://schemas.microsoft.com/office/drawing/2014/main" val="3439917921"/>
                    </a:ext>
                  </a:extLst>
                </a:gridCol>
                <a:gridCol w="733581">
                  <a:extLst>
                    <a:ext uri="{9D8B030D-6E8A-4147-A177-3AD203B41FA5}">
                      <a16:colId xmlns:a16="http://schemas.microsoft.com/office/drawing/2014/main" val="4229935736"/>
                    </a:ext>
                  </a:extLst>
                </a:gridCol>
                <a:gridCol w="733581">
                  <a:extLst>
                    <a:ext uri="{9D8B030D-6E8A-4147-A177-3AD203B41FA5}">
                      <a16:colId xmlns:a16="http://schemas.microsoft.com/office/drawing/2014/main" val="1124846064"/>
                    </a:ext>
                  </a:extLst>
                </a:gridCol>
                <a:gridCol w="806942">
                  <a:extLst>
                    <a:ext uri="{9D8B030D-6E8A-4147-A177-3AD203B41FA5}">
                      <a16:colId xmlns:a16="http://schemas.microsoft.com/office/drawing/2014/main" val="1929914037"/>
                    </a:ext>
                  </a:extLst>
                </a:gridCol>
              </a:tblGrid>
              <a:tr h="36528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ЛПДС Петерфельд 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КарНУ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ШНУ 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643920"/>
                  </a:ext>
                </a:extLst>
              </a:tr>
              <a:tr h="3886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255711"/>
                  </a:ext>
                </a:extLst>
              </a:tr>
              <a:tr h="3652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производство товаров и предоставление услуг, всего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тенге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517,24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4 536,68   </a:t>
                      </a:r>
                    </a:p>
                  </a:txBody>
                  <a:tcPr marL="9525" marR="17145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315,71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994,36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214,96%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3 968,40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683,23%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2223570"/>
                  </a:ext>
                </a:extLst>
              </a:tr>
              <a:tr h="3652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Материальные затраты, всего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58,92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113,78</a:t>
                      </a:r>
                    </a:p>
                  </a:txBody>
                  <a:tcPr marL="9525" marR="171450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75,51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376,94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399,19%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58,8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03850"/>
                  </a:ext>
                </a:extLst>
              </a:tr>
              <a:tr h="4215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оплату труда, всего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450,73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3 604,56   </a:t>
                      </a:r>
                    </a:p>
                  </a:txBody>
                  <a:tcPr marL="9525" marR="17145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146,56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483,05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229,59%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486,95%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36292183"/>
                  </a:ext>
                </a:extLst>
              </a:tr>
              <a:tr h="3652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Ремонт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528,33   </a:t>
                      </a:r>
                    </a:p>
                  </a:txBody>
                  <a:tcPr marL="9525" marR="171450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62,57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75,21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20,21%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881218"/>
                  </a:ext>
                </a:extLst>
              </a:tr>
              <a:tr h="4018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затраты, всего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7,59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289,01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3708%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31,07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59,16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90,40%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968,17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17407,55%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9226130"/>
                  </a:ext>
                </a:extLst>
              </a:tr>
              <a:tr h="3652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периода, всего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 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   </a:t>
                      </a:r>
                    </a:p>
                  </a:txBody>
                  <a:tcPr marL="9525" marR="171450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0,13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0,13   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3,51%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597879"/>
                  </a:ext>
                </a:extLst>
              </a:tr>
              <a:tr h="3652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затрат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517,24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4 537,68   </a:t>
                      </a:r>
                    </a:p>
                  </a:txBody>
                  <a:tcPr marL="9525" marR="171450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777%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315,84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994,49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214,87%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507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3 968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683,23%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826314"/>
                  </a:ext>
                </a:extLst>
              </a:tr>
              <a:tr h="4018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Прибыль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- 4 169</a:t>
                      </a:r>
                      <a:endParaRPr lang="ru-K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171450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- 658,58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-3161,92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987855"/>
                  </a:ext>
                </a:extLst>
              </a:tr>
              <a:tr h="3652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доходов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517,24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368,46</a:t>
                      </a:r>
                    </a:p>
                  </a:txBody>
                  <a:tcPr marL="9525" marR="171450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-29%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335,91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6,36%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507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806,49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59,17%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049020"/>
                  </a:ext>
                </a:extLst>
              </a:tr>
              <a:tr h="399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оказываемых услуг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тыс.кВт.ч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615,76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438,64</a:t>
                      </a:r>
                    </a:p>
                  </a:txBody>
                  <a:tcPr marL="9525" marR="171450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-29%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559,86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6,52%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495,45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790,674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59,59%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233237"/>
                  </a:ext>
                </a:extLst>
              </a:tr>
              <a:tr h="4018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VII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 (без НДС)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</a:t>
                      </a:r>
                      <a:r>
                        <a:rPr lang="ru-RU" sz="11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кВт.ч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22" marR="9022" marT="90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0,84   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0,84</a:t>
                      </a:r>
                    </a:p>
                  </a:txBody>
                  <a:tcPr marL="9525" marR="171450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KZ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613344"/>
                  </a:ext>
                </a:extLst>
              </a:tr>
            </a:tbl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A8CA830-EAB6-45F0-A271-532D7A43D4EC}"/>
              </a:ext>
            </a:extLst>
          </p:cNvPr>
          <p:cNvSpPr/>
          <p:nvPr/>
        </p:nvSpPr>
        <p:spPr>
          <a:xfrm>
            <a:off x="0" y="0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Исполнение тарифных смет на услугу Общества по передаче </a:t>
            </a: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электрической энергии за 20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год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4AC5438-22C1-43BB-A50A-9821063A5D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6928" y="123515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4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2"/>
          <p:cNvSpPr txBox="1">
            <a:spLocks/>
          </p:cNvSpPr>
          <p:nvPr/>
        </p:nvSpPr>
        <p:spPr>
          <a:xfrm>
            <a:off x="1720722" y="1809614"/>
            <a:ext cx="6582674" cy="648072"/>
          </a:xfrm>
          <a:prstGeom prst="rect">
            <a:avLst/>
          </a:prstGeom>
        </p:spPr>
        <p:txBody>
          <a:bodyPr vert="horz" lIns="68554" tIns="34278" rIns="68554" bIns="34278" rtlCol="0">
            <a:normAutofit/>
          </a:bodyPr>
          <a:lstStyle>
            <a:lvl1pPr marL="342856" indent="-342856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6" indent="-285713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4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9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3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78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0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6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0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1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377" y="1466674"/>
            <a:ext cx="1524821" cy="323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ru-RU" sz="1000" dirty="0">
              <a:latin typeface="Roboto Ligh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74828" y="6547292"/>
            <a:ext cx="704778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en-US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07B5FDD-2924-4770-BB61-5FCE86CB04EE}"/>
              </a:ext>
            </a:extLst>
          </p:cNvPr>
          <p:cNvSpPr/>
          <p:nvPr/>
        </p:nvSpPr>
        <p:spPr>
          <a:xfrm>
            <a:off x="2205" y="29702"/>
            <a:ext cx="9836064" cy="664777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A8DF47D0-A0E7-4818-9D86-551172E4A8DE}"/>
              </a:ext>
            </a:extLst>
          </p:cNvPr>
          <p:cNvSpPr txBox="1">
            <a:spLocks/>
          </p:cNvSpPr>
          <p:nvPr/>
        </p:nvSpPr>
        <p:spPr>
          <a:xfrm>
            <a:off x="-23261" y="29703"/>
            <a:ext cx="10437385" cy="652747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Исполнение тарифных смет на услуги Общества по производству, передаче и распределению тепловой энергии за 2024 год</a:t>
            </a:r>
          </a:p>
        </p:txBody>
      </p:sp>
      <p:graphicFrame>
        <p:nvGraphicFramePr>
          <p:cNvPr id="31" name="Таблица 2">
            <a:extLst>
              <a:ext uri="{FF2B5EF4-FFF2-40B4-BE49-F238E27FC236}">
                <a16:creationId xmlns:a16="http://schemas.microsoft.com/office/drawing/2014/main" id="{69A56F8C-A716-4C38-AA27-54A78DA92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561413"/>
              </p:ext>
            </p:extLst>
          </p:nvPr>
        </p:nvGraphicFramePr>
        <p:xfrm>
          <a:off x="192687" y="820594"/>
          <a:ext cx="11781807" cy="55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28">
                  <a:extLst>
                    <a:ext uri="{9D8B030D-6E8A-4147-A177-3AD203B41FA5}">
                      <a16:colId xmlns:a16="http://schemas.microsoft.com/office/drawing/2014/main" val="2471082240"/>
                    </a:ext>
                  </a:extLst>
                </a:gridCol>
                <a:gridCol w="3111961">
                  <a:extLst>
                    <a:ext uri="{9D8B030D-6E8A-4147-A177-3AD203B41FA5}">
                      <a16:colId xmlns:a16="http://schemas.microsoft.com/office/drawing/2014/main" val="2605204107"/>
                    </a:ext>
                  </a:extLst>
                </a:gridCol>
                <a:gridCol w="1180274">
                  <a:extLst>
                    <a:ext uri="{9D8B030D-6E8A-4147-A177-3AD203B41FA5}">
                      <a16:colId xmlns:a16="http://schemas.microsoft.com/office/drawing/2014/main" val="1529682571"/>
                    </a:ext>
                  </a:extLst>
                </a:gridCol>
                <a:gridCol w="1180274">
                  <a:extLst>
                    <a:ext uri="{9D8B030D-6E8A-4147-A177-3AD203B41FA5}">
                      <a16:colId xmlns:a16="http://schemas.microsoft.com/office/drawing/2014/main" val="1400831831"/>
                    </a:ext>
                  </a:extLst>
                </a:gridCol>
                <a:gridCol w="1180274">
                  <a:extLst>
                    <a:ext uri="{9D8B030D-6E8A-4147-A177-3AD203B41FA5}">
                      <a16:colId xmlns:a16="http://schemas.microsoft.com/office/drawing/2014/main" val="1912505043"/>
                    </a:ext>
                  </a:extLst>
                </a:gridCol>
                <a:gridCol w="1180274">
                  <a:extLst>
                    <a:ext uri="{9D8B030D-6E8A-4147-A177-3AD203B41FA5}">
                      <a16:colId xmlns:a16="http://schemas.microsoft.com/office/drawing/2014/main" val="824665461"/>
                    </a:ext>
                  </a:extLst>
                </a:gridCol>
                <a:gridCol w="1180274">
                  <a:extLst>
                    <a:ext uri="{9D8B030D-6E8A-4147-A177-3AD203B41FA5}">
                      <a16:colId xmlns:a16="http://schemas.microsoft.com/office/drawing/2014/main" val="3237067785"/>
                    </a:ext>
                  </a:extLst>
                </a:gridCol>
                <a:gridCol w="1180274">
                  <a:extLst>
                    <a:ext uri="{9D8B030D-6E8A-4147-A177-3AD203B41FA5}">
                      <a16:colId xmlns:a16="http://schemas.microsoft.com/office/drawing/2014/main" val="2122855096"/>
                    </a:ext>
                  </a:extLst>
                </a:gridCol>
                <a:gridCol w="1180274">
                  <a:extLst>
                    <a:ext uri="{9D8B030D-6E8A-4147-A177-3AD203B41FA5}">
                      <a16:colId xmlns:a16="http://schemas.microsoft.com/office/drawing/2014/main" val="2357206889"/>
                    </a:ext>
                  </a:extLst>
                </a:gridCol>
              </a:tblGrid>
              <a:tr h="40910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L="9522" marR="9522" marT="9522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</a:p>
                  </a:txBody>
                  <a:tcPr marL="9522" marR="9522" marT="9522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522" marR="9522" marT="9522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Услуга по производству, передаче и распределению тепловой энергии</a:t>
                      </a:r>
                    </a:p>
                  </a:txBody>
                  <a:tcPr marL="9522" marR="9522" marT="9522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Услуга по передаче и распределению </a:t>
                      </a:r>
                    </a:p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тепловой энергии</a:t>
                      </a:r>
                    </a:p>
                  </a:txBody>
                  <a:tcPr marL="9522" marR="9522" marT="9522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005301"/>
                  </a:ext>
                </a:extLst>
              </a:tr>
              <a:tr h="409104">
                <a:tc v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Принято в ТС</a:t>
                      </a:r>
                    </a:p>
                  </a:txBody>
                  <a:tcPr marL="9522" marR="9522" marT="952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</a:p>
                  </a:txBody>
                  <a:tcPr marL="9522" marR="9522" marT="9522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Отклонение, %</a:t>
                      </a:r>
                    </a:p>
                  </a:txBody>
                  <a:tcPr marL="9522" marR="9522" marT="9522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Принято в ТС</a:t>
                      </a:r>
                    </a:p>
                  </a:txBody>
                  <a:tcPr marL="9522" marR="9522" marT="9522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 </a:t>
                      </a:r>
                    </a:p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</a:p>
                  </a:txBody>
                  <a:tcPr marL="9522" marR="9522" marT="9522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Отклонение, %</a:t>
                      </a:r>
                    </a:p>
                  </a:txBody>
                  <a:tcPr marL="9522" marR="9522" marT="9522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881246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9522" marR="9522" marT="9522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производство товаров и предоставление услуг, всего</a:t>
                      </a:r>
                    </a:p>
                  </a:txBody>
                  <a:tcPr marL="9522" marR="9522" marT="9522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тенге</a:t>
                      </a:r>
                    </a:p>
                  </a:txBody>
                  <a:tcPr marL="9522" marR="9522" marT="9522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17 162,6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43 639,4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154,27%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1 754,21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2 230,55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27%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133730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Материальные затраты, всего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5 835,93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8 954,63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53,44%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37,76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51,01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35%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124804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оплату труда, всего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10 613,52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33 016,02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211,08%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1 709,94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2 124,34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940821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K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затраты, всего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713,15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1 668,73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133,99%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6,51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55,20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748%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10685"/>
                  </a:ext>
                </a:extLst>
              </a:tr>
              <a:tr h="4363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затрат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17 162,60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43 639,38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154,27%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1 754,21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2 230,55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27%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86212"/>
                  </a:ext>
                </a:extLst>
              </a:tr>
              <a:tr h="4097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Прибыль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K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0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-28 682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-1 183,59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871855"/>
                  </a:ext>
                </a:extLst>
              </a:tr>
              <a:tr h="4348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доходов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17 126,34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14 957,63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-12,66%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1 754,21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1 046,96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-40%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780720"/>
                  </a:ext>
                </a:extLst>
              </a:tr>
              <a:tr h="4097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оказываемых услуг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Гкал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3,1720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2,6852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-15,35%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6,49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3,879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-40%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021819"/>
                  </a:ext>
                </a:extLst>
              </a:tr>
              <a:tr h="75931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 (без НДС) для населения, бюджетных и коммерческих организаций, а также для предприятий, оказывающих коммунальные услуги населению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тенге/Гкал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1 668,08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1 668,08</a:t>
                      </a:r>
                      <a:b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</a:b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/1 660,12 (ВКТ)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270,29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270,29/269,51 (ВКТ)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83044"/>
                  </a:ext>
                </a:extLst>
              </a:tr>
              <a:tr h="635652">
                <a:tc v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 (без НДС) для промышленных предприятий и коммерческих организаций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тенге/Гкал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11 655,02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11 655,02</a:t>
                      </a:r>
                      <a:b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</a:b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/11 599,41 (ВКТ)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2" marR="9522" marT="9522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853059"/>
                  </a:ext>
                </a:extLst>
              </a:tr>
            </a:tbl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3D6F0C9-036D-4D45-A3FF-09AE0F556BC8}"/>
              </a:ext>
            </a:extLst>
          </p:cNvPr>
          <p:cNvSpPr/>
          <p:nvPr/>
        </p:nvSpPr>
        <p:spPr>
          <a:xfrm>
            <a:off x="0" y="4630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Исполнение тарифных смет на услуги Общества по производству, передаче и распределению </a:t>
            </a:r>
          </a:p>
          <a:p>
            <a:pPr algn="l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тепловой энергии за 2024 год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B880BED-4975-4B6B-A2CE-F5BA748AE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6928" y="123515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1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2"/>
          <p:cNvSpPr txBox="1">
            <a:spLocks/>
          </p:cNvSpPr>
          <p:nvPr/>
        </p:nvSpPr>
        <p:spPr>
          <a:xfrm>
            <a:off x="1720722" y="1809614"/>
            <a:ext cx="6582674" cy="648072"/>
          </a:xfrm>
          <a:prstGeom prst="rect">
            <a:avLst/>
          </a:prstGeom>
        </p:spPr>
        <p:txBody>
          <a:bodyPr vert="horz" lIns="68554" tIns="34278" rIns="68554" bIns="34278" rtlCol="0">
            <a:normAutofit/>
          </a:bodyPr>
          <a:lstStyle>
            <a:lvl1pPr marL="342856" indent="-342856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6" indent="-285713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4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9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3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78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0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6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0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1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377" y="1466674"/>
            <a:ext cx="1524821" cy="323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ru-RU" sz="1000" dirty="0">
              <a:latin typeface="Roboto Ligh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639822" y="6551922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107B5FDD-2924-4770-BB61-5FCE86CB04EE}"/>
              </a:ext>
            </a:extLst>
          </p:cNvPr>
          <p:cNvSpPr/>
          <p:nvPr/>
        </p:nvSpPr>
        <p:spPr>
          <a:xfrm>
            <a:off x="2204" y="1240"/>
            <a:ext cx="9476154" cy="693240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22" name="Title 3">
            <a:extLst>
              <a:ext uri="{FF2B5EF4-FFF2-40B4-BE49-F238E27FC236}">
                <a16:creationId xmlns:a16="http://schemas.microsoft.com/office/drawing/2014/main" id="{A8DF47D0-A0E7-4818-9D86-551172E4A8DE}"/>
              </a:ext>
            </a:extLst>
          </p:cNvPr>
          <p:cNvSpPr txBox="1">
            <a:spLocks/>
          </p:cNvSpPr>
          <p:nvPr/>
        </p:nvSpPr>
        <p:spPr>
          <a:xfrm>
            <a:off x="2205" y="29703"/>
            <a:ext cx="9976420" cy="652747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55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 Исполнение тарифных смет на услугу Общества по отводу сточных вод за 2024 год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7E7CA53-9833-4B85-B219-44B84DD4B4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254795"/>
              </p:ext>
            </p:extLst>
          </p:nvPr>
        </p:nvGraphicFramePr>
        <p:xfrm>
          <a:off x="172015" y="769544"/>
          <a:ext cx="11825713" cy="4799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382">
                  <a:extLst>
                    <a:ext uri="{9D8B030D-6E8A-4147-A177-3AD203B41FA5}">
                      <a16:colId xmlns:a16="http://schemas.microsoft.com/office/drawing/2014/main" val="2471082240"/>
                    </a:ext>
                  </a:extLst>
                </a:gridCol>
                <a:gridCol w="4396195">
                  <a:extLst>
                    <a:ext uri="{9D8B030D-6E8A-4147-A177-3AD203B41FA5}">
                      <a16:colId xmlns:a16="http://schemas.microsoft.com/office/drawing/2014/main" val="2605204107"/>
                    </a:ext>
                  </a:extLst>
                </a:gridCol>
                <a:gridCol w="1737034">
                  <a:extLst>
                    <a:ext uri="{9D8B030D-6E8A-4147-A177-3AD203B41FA5}">
                      <a16:colId xmlns:a16="http://schemas.microsoft.com/office/drawing/2014/main" val="1529682571"/>
                    </a:ext>
                  </a:extLst>
                </a:gridCol>
                <a:gridCol w="1737034">
                  <a:extLst>
                    <a:ext uri="{9D8B030D-6E8A-4147-A177-3AD203B41FA5}">
                      <a16:colId xmlns:a16="http://schemas.microsoft.com/office/drawing/2014/main" val="3237067785"/>
                    </a:ext>
                  </a:extLst>
                </a:gridCol>
                <a:gridCol w="1737034">
                  <a:extLst>
                    <a:ext uri="{9D8B030D-6E8A-4147-A177-3AD203B41FA5}">
                      <a16:colId xmlns:a16="http://schemas.microsoft.com/office/drawing/2014/main" val="2122855096"/>
                    </a:ext>
                  </a:extLst>
                </a:gridCol>
                <a:gridCol w="1737034">
                  <a:extLst>
                    <a:ext uri="{9D8B030D-6E8A-4147-A177-3AD203B41FA5}">
                      <a16:colId xmlns:a16="http://schemas.microsoft.com/office/drawing/2014/main" val="2357206889"/>
                    </a:ext>
                  </a:extLst>
                </a:gridCol>
              </a:tblGrid>
              <a:tr h="31875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</a:t>
                      </a:r>
                    </a:p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9522" marR="9522" marT="9522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</a:p>
                  </a:txBody>
                  <a:tcPr marL="9522" marR="9522" marT="9522" marB="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9522" marR="9522" marT="9522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Услуга по отводу сточных вод</a:t>
                      </a:r>
                    </a:p>
                  </a:txBody>
                  <a:tcPr marL="9522" marR="9522" marT="952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005301"/>
                  </a:ext>
                </a:extLst>
              </a:tr>
              <a:tr h="372255">
                <a:tc v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KZ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327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Принято в ТС</a:t>
                      </a:r>
                    </a:p>
                  </a:txBody>
                  <a:tcPr marL="9522" marR="9522" marT="952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</a:t>
                      </a:r>
                    </a:p>
                  </a:txBody>
                  <a:tcPr marL="9522" marR="9522" marT="9522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Отклонение, %</a:t>
                      </a:r>
                    </a:p>
                  </a:txBody>
                  <a:tcPr marL="9522" marR="9522" marT="9522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881246"/>
                  </a:ext>
                </a:extLst>
              </a:tr>
              <a:tr h="3722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9522" marR="9522" marT="9522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производство товаров и предоставление услуг, всего</a:t>
                      </a:r>
                    </a:p>
                  </a:txBody>
                  <a:tcPr marL="9522" marR="9522" marT="9522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тенге</a:t>
                      </a:r>
                    </a:p>
                  </a:txBody>
                  <a:tcPr marL="9522" marR="9522" marT="9522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490,15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3 792,28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673,70%</a:t>
                      </a: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133730"/>
                  </a:ext>
                </a:extLst>
              </a:tr>
              <a:tr h="26611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Материальные затраты, всего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74,70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219,48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193,81%</a:t>
                      </a:r>
                    </a:p>
                  </a:txBody>
                  <a:tcPr marL="9525" marR="9525" marT="9525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124804"/>
                  </a:ext>
                </a:extLst>
              </a:tr>
              <a:tr h="31096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оплату труда, всего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411,27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3 534,1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759,32%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940821"/>
                  </a:ext>
                </a:extLst>
              </a:tr>
              <a:tr h="31096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Амортизация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K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K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K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502088"/>
                  </a:ext>
                </a:extLst>
              </a:tr>
              <a:tr h="31096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затраты, всего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4,18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38,7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824,94%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10685"/>
                  </a:ext>
                </a:extLst>
              </a:tr>
              <a:tr h="3109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периода, всего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K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K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K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2" marR="9522" marT="9522" marB="0" anchor="ctr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914517"/>
                  </a:ext>
                </a:extLst>
              </a:tr>
              <a:tr h="44706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III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затрат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490,15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3 792,28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673,70%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586212"/>
                  </a:ext>
                </a:extLst>
              </a:tr>
              <a:tr h="422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Прибыль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ctr" fontAlgn="ctr">
                        <a:buFontTx/>
                        <a:buChar char="-"/>
                      </a:pP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 fontAlgn="ctr">
                        <a:buFontTx/>
                        <a:buChar char="-"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Roboto Light" panose="02000000000000000000" pitchFamily="2" charset="0"/>
                          <a:cs typeface="Arial" panose="020B0604020202020204" pitchFamily="34" charset="0"/>
                        </a:rPr>
                        <a:t>3 591,86</a:t>
                      </a:r>
                    </a:p>
                    <a:p>
                      <a:pPr marL="171450" indent="-171450" algn="ctr" fontAlgn="ctr">
                        <a:buFontTx/>
                        <a:buChar char="-"/>
                      </a:pP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5780720"/>
                  </a:ext>
                </a:extLst>
              </a:tr>
              <a:tr h="422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доходов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K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490,15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200,42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-59,11%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021819"/>
                  </a:ext>
                </a:extLst>
              </a:tr>
              <a:tr h="422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 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оказываемых услуг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тыс.м3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9,89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4,04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-59,11%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83044"/>
                  </a:ext>
                </a:extLst>
              </a:tr>
              <a:tr h="4223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VII 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 (без НДС)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тенге/м3</a:t>
                      </a:r>
                    </a:p>
                  </a:txBody>
                  <a:tcPr marL="9522" marR="9522" marT="9522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49,56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49,56</a:t>
                      </a: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Roboto Light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853059"/>
                  </a:ext>
                </a:extLst>
              </a:tr>
            </a:tbl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205628A-7BC5-4AD5-BCEA-AD3226B4EA2A}"/>
              </a:ext>
            </a:extLst>
          </p:cNvPr>
          <p:cNvSpPr/>
          <p:nvPr/>
        </p:nvSpPr>
        <p:spPr>
          <a:xfrm>
            <a:off x="0" y="-4926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Исполнение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тарифных смет на услугу Общества по отводу сточных вод за 2024 год</a:t>
            </a:r>
            <a:endParaRPr kumimoji="0" lang="ru-RU" sz="155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A40E63E-AF51-4377-9029-0BCC724B8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6928" y="123515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09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/>
          <p:cNvSpPr/>
          <p:nvPr/>
        </p:nvSpPr>
        <p:spPr>
          <a:xfrm>
            <a:off x="645480" y="2858634"/>
            <a:ext cx="11035797" cy="953758"/>
          </a:xfrm>
          <a:prstGeom prst="rect">
            <a:avLst/>
          </a:prstGeom>
        </p:spPr>
        <p:txBody>
          <a:bodyPr wrap="square" lIns="121873" tIns="60936" rIns="121873" bIns="60936">
            <a:spAutoFit/>
          </a:bodyPr>
          <a:lstStyle/>
          <a:p>
            <a:pPr marL="285664" indent="-285664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664" indent="-285664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630387" y="6558436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C5A85FA6-20C5-4927-84E1-04CD3F8194D3}"/>
              </a:ext>
            </a:extLst>
          </p:cNvPr>
          <p:cNvSpPr/>
          <p:nvPr/>
        </p:nvSpPr>
        <p:spPr>
          <a:xfrm>
            <a:off x="2204" y="28774"/>
            <a:ext cx="9837418" cy="647838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1128F39E-A388-44B7-901B-8C17718EAC73}"/>
              </a:ext>
            </a:extLst>
          </p:cNvPr>
          <p:cNvSpPr txBox="1">
            <a:spLocks/>
          </p:cNvSpPr>
          <p:nvPr/>
        </p:nvSpPr>
        <p:spPr>
          <a:xfrm>
            <a:off x="2205" y="85978"/>
            <a:ext cx="9692099" cy="553884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5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Дополнительные услуги по транспортировке нефти (регулируемые услуги)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142250"/>
              </p:ext>
            </p:extLst>
          </p:nvPr>
        </p:nvGraphicFramePr>
        <p:xfrm>
          <a:off x="190551" y="1111875"/>
          <a:ext cx="11783944" cy="526304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907">
                  <a:extLst>
                    <a:ext uri="{9D8B030D-6E8A-4147-A177-3AD203B41FA5}">
                      <a16:colId xmlns:a16="http://schemas.microsoft.com/office/drawing/2014/main" val="4239545430"/>
                    </a:ext>
                  </a:extLst>
                </a:gridCol>
                <a:gridCol w="5295809">
                  <a:extLst>
                    <a:ext uri="{9D8B030D-6E8A-4147-A177-3AD203B41FA5}">
                      <a16:colId xmlns:a16="http://schemas.microsoft.com/office/drawing/2014/main" val="3361461087"/>
                    </a:ext>
                  </a:extLst>
                </a:gridCol>
                <a:gridCol w="930589">
                  <a:extLst>
                    <a:ext uri="{9D8B030D-6E8A-4147-A177-3AD203B41FA5}">
                      <a16:colId xmlns:a16="http://schemas.microsoft.com/office/drawing/2014/main" val="2974619130"/>
                    </a:ext>
                  </a:extLst>
                </a:gridCol>
                <a:gridCol w="930589">
                  <a:extLst>
                    <a:ext uri="{9D8B030D-6E8A-4147-A177-3AD203B41FA5}">
                      <a16:colId xmlns:a16="http://schemas.microsoft.com/office/drawing/2014/main" val="3978579499"/>
                    </a:ext>
                  </a:extLst>
                </a:gridCol>
                <a:gridCol w="859004">
                  <a:extLst>
                    <a:ext uri="{9D8B030D-6E8A-4147-A177-3AD203B41FA5}">
                      <a16:colId xmlns:a16="http://schemas.microsoft.com/office/drawing/2014/main" val="95069686"/>
                    </a:ext>
                  </a:extLst>
                </a:gridCol>
                <a:gridCol w="644253">
                  <a:extLst>
                    <a:ext uri="{9D8B030D-6E8A-4147-A177-3AD203B41FA5}">
                      <a16:colId xmlns:a16="http://schemas.microsoft.com/office/drawing/2014/main" val="1651032806"/>
                    </a:ext>
                  </a:extLst>
                </a:gridCol>
                <a:gridCol w="848968">
                  <a:extLst>
                    <a:ext uri="{9D8B030D-6E8A-4147-A177-3AD203B41FA5}">
                      <a16:colId xmlns:a16="http://schemas.microsoft.com/office/drawing/2014/main" val="81629294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271884001"/>
                    </a:ext>
                  </a:extLst>
                </a:gridCol>
                <a:gridCol w="766721">
                  <a:extLst>
                    <a:ext uri="{9D8B030D-6E8A-4147-A177-3AD203B41FA5}">
                      <a16:colId xmlns:a16="http://schemas.microsoft.com/office/drawing/2014/main" val="1539706549"/>
                    </a:ext>
                  </a:extLst>
                </a:gridCol>
              </a:tblGrid>
              <a:tr h="3564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услуг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Тариф, </a:t>
                      </a:r>
                      <a:endParaRPr lang="en-US" sz="11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тенге/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тн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Объем, тыс. тонн за 2024г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Доходы, тыс. тенге за 2024г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531082"/>
                  </a:ext>
                </a:extLst>
              </a:tr>
              <a:tr h="311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100" b="1" u="none" strike="noStrike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kk-KZ" sz="11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Отл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100" b="1" u="none" strike="noStrike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</a:t>
                      </a:r>
                      <a:r>
                        <a:rPr lang="kk-KZ" sz="1100" b="1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ТС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Факт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%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014533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Налив нефти в ж/д цистерны на НПС 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им.Т.Касымова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409,57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12,949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14,263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5 304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5 842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08475158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Слив нефти с ж/д цистерн на НПС 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им.Т.Касымова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746,34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19,980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14 926,8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14 912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99515251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Перевалка нефти НПС 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им.Т.Касымова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нефтепровод «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Кенкияк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-Атырау»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80,34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1 020,16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84 076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81 959,90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8511964"/>
                  </a:ext>
                </a:extLst>
              </a:tr>
              <a:tr h="3645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Слив нефти с ж/д цистерн на ГНПС «Актау»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6 050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69541342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Перевалка нефти на НПС «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Макат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в нефтепровод «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Кенкияк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-Атырау»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1118,1</a:t>
                      </a:r>
                    </a:p>
                  </a:txBody>
                  <a:tcPr marL="9164" marR="9164" marT="91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376,472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376,733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420 933,3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421 225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97845893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Перевалка нефти на ГНПС «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Кенкияк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89,15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7 456,90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7 411,74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KZ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Roboto Light" panose="02000000000000000000" pitchFamily="2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660 756,98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KZ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5081213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Слив нефти с ж/д цистерн на ГНПС «Атасу»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373,52</a:t>
                      </a:r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64" marR="9164" marT="916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extLst>
                  <a:ext uri="{0D108BD9-81ED-4DB2-BD59-A6C34878D82A}">
                    <a16:rowId xmlns:a16="http://schemas.microsoft.com/office/drawing/2014/main" val="3501556852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Налив нефти в ж/д цистерны ННЭ «Атасу»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306,05</a:t>
                      </a:r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64" marR="9164" marT="9164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extLst>
                  <a:ext uri="{0D108BD9-81ED-4DB2-BD59-A6C34878D82A}">
                    <a16:rowId xmlns:a16="http://schemas.microsoft.com/office/drawing/2014/main" val="1419444488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Налив нефти в ж/д цистерны на ННЭ «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Шагыр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56,62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29,707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-47,53%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15 903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344,</a:t>
                      </a:r>
                      <a:r>
                        <a:rPr lang="ru-RU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ru-KZ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-47,53%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4481098"/>
                  </a:ext>
                </a:extLst>
              </a:tr>
              <a:tr h="6660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Хранение нефти в РВС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233,76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563,2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818,7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1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45,37%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131 653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191 387,7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1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45,37%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7630601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Операторская деятельность по единой маршрутизации нефти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41,45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65 043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65 327,56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 marL="8890" marR="8890" marT="8890" marB="0" anchor="ctr"/>
                </a:tc>
                <a:extLst>
                  <a:ext uri="{0D108BD9-81ED-4DB2-BD59-A6C34878D82A}">
                    <a16:rowId xmlns:a16="http://schemas.microsoft.com/office/drawing/2014/main" val="2428426482"/>
                  </a:ext>
                </a:extLst>
              </a:tr>
              <a:tr h="356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Перевалка нефти на НПС им. 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Шманова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нефтепровод </a:t>
                      </a:r>
                      <a:r>
                        <a:rPr lang="ru-RU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Кенкияк</a:t>
                      </a:r>
                      <a:r>
                        <a:rPr lang="ru-RU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-Атырау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3 096,3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8890" marR="8890" marT="88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KZ" sz="1100" b="0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115 275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890" marR="8890" marT="8890" marB="0" anchor="ctr"/>
                </a:tc>
                <a:extLst>
                  <a:ext uri="{0D108BD9-81ED-4DB2-BD59-A6C34878D82A}">
                    <a16:rowId xmlns:a16="http://schemas.microsoft.com/office/drawing/2014/main" val="3427081514"/>
                  </a:ext>
                </a:extLst>
              </a:tr>
            </a:tbl>
          </a:graphicData>
        </a:graphic>
      </p:graphicFrame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7E4D318-0D87-410A-BC59-66D2BBE85C74}"/>
              </a:ext>
            </a:extLst>
          </p:cNvPr>
          <p:cNvSpPr/>
          <p:nvPr/>
        </p:nvSpPr>
        <p:spPr>
          <a:xfrm>
            <a:off x="0" y="-19141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Дополнительные услуги по транспортировке нефти (регулируемые услуги)</a:t>
            </a:r>
            <a:endParaRPr kumimoji="0" lang="ru-RU" sz="155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A436A99-D529-430D-88D6-E13F8D533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1186" y="120027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46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1540741" y="6577477"/>
            <a:ext cx="647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en-US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 algn="ctr"/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Рисунок 6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205" y="-22910"/>
            <a:ext cx="8544009" cy="453319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2206" y="-31155"/>
            <a:ext cx="8396424" cy="461564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Исполнение инвестиционной программы за 2024 год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E41CCC8-AF9E-4449-A200-A228D7AF0FB9}"/>
              </a:ext>
            </a:extLst>
          </p:cNvPr>
          <p:cNvSpPr/>
          <p:nvPr/>
        </p:nvSpPr>
        <p:spPr>
          <a:xfrm>
            <a:off x="-2206" y="-26259"/>
            <a:ext cx="12190413" cy="626467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Исполнение инвестиционной программы за 2024 год</a:t>
            </a:r>
          </a:p>
          <a:p>
            <a:endParaRPr kumimoji="0" lang="ru-RU" sz="15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F3884B5-0CD3-4033-9CCE-F340E8451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8530" y="68979"/>
            <a:ext cx="1782934" cy="414805"/>
          </a:xfrm>
          <a:prstGeom prst="rect">
            <a:avLst/>
          </a:prstGeom>
        </p:spPr>
      </p:pic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631CA8DD-6B47-4133-A628-EB100EDBA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591205"/>
              </p:ext>
            </p:extLst>
          </p:nvPr>
        </p:nvGraphicFramePr>
        <p:xfrm>
          <a:off x="190551" y="616897"/>
          <a:ext cx="11809311" cy="5959982"/>
        </p:xfrm>
        <a:graphic>
          <a:graphicData uri="http://schemas.openxmlformats.org/drawingml/2006/table">
            <a:tbl>
              <a:tblPr/>
              <a:tblGrid>
                <a:gridCol w="288916">
                  <a:extLst>
                    <a:ext uri="{9D8B030D-6E8A-4147-A177-3AD203B41FA5}">
                      <a16:colId xmlns:a16="http://schemas.microsoft.com/office/drawing/2014/main" val="846317985"/>
                    </a:ext>
                  </a:extLst>
                </a:gridCol>
                <a:gridCol w="4311783">
                  <a:extLst>
                    <a:ext uri="{9D8B030D-6E8A-4147-A177-3AD203B41FA5}">
                      <a16:colId xmlns:a16="http://schemas.microsoft.com/office/drawing/2014/main" val="4207522118"/>
                    </a:ext>
                  </a:extLst>
                </a:gridCol>
                <a:gridCol w="655792">
                  <a:extLst>
                    <a:ext uri="{9D8B030D-6E8A-4147-A177-3AD203B41FA5}">
                      <a16:colId xmlns:a16="http://schemas.microsoft.com/office/drawing/2014/main" val="1161902545"/>
                    </a:ext>
                  </a:extLst>
                </a:gridCol>
                <a:gridCol w="742212">
                  <a:extLst>
                    <a:ext uri="{9D8B030D-6E8A-4147-A177-3AD203B41FA5}">
                      <a16:colId xmlns:a16="http://schemas.microsoft.com/office/drawing/2014/main" val="198052700"/>
                    </a:ext>
                  </a:extLst>
                </a:gridCol>
                <a:gridCol w="743483">
                  <a:extLst>
                    <a:ext uri="{9D8B030D-6E8A-4147-A177-3AD203B41FA5}">
                      <a16:colId xmlns:a16="http://schemas.microsoft.com/office/drawing/2014/main" val="3845662179"/>
                    </a:ext>
                  </a:extLst>
                </a:gridCol>
                <a:gridCol w="706626">
                  <a:extLst>
                    <a:ext uri="{9D8B030D-6E8A-4147-A177-3AD203B41FA5}">
                      <a16:colId xmlns:a16="http://schemas.microsoft.com/office/drawing/2014/main" val="2204182530"/>
                    </a:ext>
                  </a:extLst>
                </a:gridCol>
                <a:gridCol w="681209">
                  <a:extLst>
                    <a:ext uri="{9D8B030D-6E8A-4147-A177-3AD203B41FA5}">
                      <a16:colId xmlns:a16="http://schemas.microsoft.com/office/drawing/2014/main" val="3407704358"/>
                    </a:ext>
                  </a:extLst>
                </a:gridCol>
                <a:gridCol w="743483">
                  <a:extLst>
                    <a:ext uri="{9D8B030D-6E8A-4147-A177-3AD203B41FA5}">
                      <a16:colId xmlns:a16="http://schemas.microsoft.com/office/drawing/2014/main" val="3754183785"/>
                    </a:ext>
                  </a:extLst>
                </a:gridCol>
                <a:gridCol w="865490">
                  <a:extLst>
                    <a:ext uri="{9D8B030D-6E8A-4147-A177-3AD203B41FA5}">
                      <a16:colId xmlns:a16="http://schemas.microsoft.com/office/drawing/2014/main" val="1009572314"/>
                    </a:ext>
                  </a:extLst>
                </a:gridCol>
                <a:gridCol w="2070317">
                  <a:extLst>
                    <a:ext uri="{9D8B030D-6E8A-4147-A177-3AD203B41FA5}">
                      <a16:colId xmlns:a16="http://schemas.microsoft.com/office/drawing/2014/main" val="4134756680"/>
                    </a:ext>
                  </a:extLst>
                </a:gridCol>
              </a:tblGrid>
              <a:tr h="4801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мероприятий инвестиционной программы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Утвержденная Инвестиционная программа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Фактическое исполнение  </a:t>
                      </a:r>
                      <a:b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мероприятий инвестиционной программы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Отклонение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Причины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495329"/>
                  </a:ext>
                </a:extLst>
              </a:tr>
              <a:tr h="1216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868402"/>
                  </a:ext>
                </a:extLst>
              </a:tr>
              <a:tr h="1216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608889"/>
                  </a:ext>
                </a:extLst>
              </a:tr>
              <a:tr h="155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46 330 896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46 785 154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454 258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531935"/>
                  </a:ext>
                </a:extLst>
              </a:tr>
              <a:tr h="193809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Мероприятия инвестиционной программы 2023 года, перенесенные на 2024 год по причинам, не зависящим от субъекта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827374"/>
                  </a:ext>
                </a:extLst>
              </a:tr>
              <a:tr h="1384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ВСЕГО по перенесенным мероприятиям с 2023 года на 2024 год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32 797 395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32 837 531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40 136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995138"/>
                  </a:ext>
                </a:extLst>
              </a:tr>
              <a:tr h="1439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Замена участков нефтепроводов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32 270 685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32 311 901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41 216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878273"/>
                  </a:ext>
                </a:extLst>
              </a:tr>
              <a:tr h="2411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МН «Узень-Атырау-Самара»  Д1020 мм. Замена трубопровода на участках  протяженностью 63 км (общая протяженность -76,5 км)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км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31 918 685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31 918 685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045186"/>
                  </a:ext>
                </a:extLst>
              </a:tr>
              <a:tr h="2048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Реконструкция перехода на 148км МН «Павлодар-Шымкент» через канал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им.Сатпаева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км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202 000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202 503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503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246577"/>
                  </a:ext>
                </a:extLst>
              </a:tr>
              <a:tr h="2048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Реконструкция перехода на 122км МН «Павлодар-Шымкент» через канал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им.Сатпаева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км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150 000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190 714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40 714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170181"/>
                  </a:ext>
                </a:extLst>
              </a:tr>
              <a:tr h="2411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Приобретение автотранспортных средств и специальной техники производственного назначения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309 960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308 880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-1 080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085989"/>
                  </a:ext>
                </a:extLst>
              </a:tr>
              <a:tr h="146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Экскаватор UDS-114 на базе КАМАЗ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309 960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308 880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-1 080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исполнено, экономия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661538"/>
                  </a:ext>
                </a:extLst>
              </a:tr>
              <a:tr h="155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Приобретение оборудования производственного назначения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216 750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216 750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161281"/>
                  </a:ext>
                </a:extLst>
              </a:tr>
              <a:tr h="1216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Агрегат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электронасосный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АНЦН-Е 1600-100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216 750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216 750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66325"/>
                  </a:ext>
                </a:extLst>
              </a:tr>
              <a:tr h="21462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Инвестиционная программа на 2024 год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275983"/>
                  </a:ext>
                </a:extLst>
              </a:tr>
              <a:tr h="155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ВСЕГО на 2024 год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13 533 501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13 947 623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414 122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369568"/>
                  </a:ext>
                </a:extLst>
              </a:tr>
              <a:tr h="1495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Замена участков нефтепроводов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6 106 254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6 336 483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230 229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624039"/>
                  </a:ext>
                </a:extLst>
              </a:tr>
              <a:tr h="2048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Строительство участка МН «Павлодар-Шымкент» Д-820 мм в обход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с.Шубарсу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км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1 380 217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1 380 217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522581"/>
                  </a:ext>
                </a:extLst>
              </a:tr>
              <a:tr h="4801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МН «Узень-Атырау-Самара» Д1020 мм. Замена трубопровода на участках протяженностью 63 км (общая протяженность -76,5 км) </a:t>
                      </a:r>
                      <a:r>
                        <a:rPr lang="ru-RU" sz="7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(поставка и сварка трубной продукции - 0,8 км, изоляция сварных стыков, земляные работы, устройство дамбы, электроснабжение и автоматика)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1 326 037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1 322 551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-3 486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исполнено, экономия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232071"/>
                  </a:ext>
                </a:extLst>
              </a:tr>
              <a:tr h="360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МН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Каламкас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Каражанбас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-Актау Ø530мм. Реконструкция трубопровода на участке 0-23 км</a:t>
                      </a:r>
                      <a:r>
                        <a:rPr lang="ru-RU" sz="7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(поставка и сварка трубной продукции - 20 км, изоляция сварных стыков, земляные работы)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3 400 000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3 633 716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233 716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590198"/>
                  </a:ext>
                </a:extLst>
              </a:tr>
              <a:tr h="2436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Строительство, реконструкция, модернизация и капитальный ремонт объектов МН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4 717 451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4 901 344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183 892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983417"/>
                  </a:ext>
                </a:extLst>
              </a:tr>
              <a:tr h="1216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НПС Жетыбай. Реконструкция магистральной насосной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236 845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236 845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377444"/>
                  </a:ext>
                </a:extLst>
              </a:tr>
              <a:tr h="51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НПС «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Каражанбас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». Нефтепровод «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Каламкас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Каражанбас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-Актау». Реконструкция электроснабжения потребителей линейной части МН «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Каламкас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Каражанбас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-Актау» на участке 62-107 км «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Каражанбас-Кияхты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», протяженностью 45 км</a:t>
                      </a:r>
                      <a:r>
                        <a:rPr lang="ru-RU" sz="7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(поставка и монтаж </a:t>
                      </a:r>
                      <a:r>
                        <a:rPr lang="ru-RU" sz="7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блочно</a:t>
                      </a:r>
                      <a:r>
                        <a:rPr lang="ru-RU" sz="7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-модульных зданий АГЭУ - 3 ед.)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656 785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671 995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15 210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546540"/>
                  </a:ext>
                </a:extLst>
              </a:tr>
              <a:tr h="360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ГНПС «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Кумколь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». Реконструкция резервуарного парка </a:t>
                      </a:r>
                      <a:r>
                        <a:rPr lang="ru-RU" sz="7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(земляные и бетонные работы  фундаментов под РВС, поставка металлоконструкций -300 тонн, </a:t>
                      </a:r>
                      <a:r>
                        <a:rPr lang="ru-RU" sz="75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электрохимзащита</a:t>
                      </a:r>
                      <a:r>
                        <a:rPr lang="ru-RU" sz="75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861 334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1 044 727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183 393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177241"/>
                  </a:ext>
                </a:extLst>
              </a:tr>
              <a:tr h="1216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ГНПС «Узень». Демонтаж-монтаж РВС - 20000 м3 №17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1 010 621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1 010 621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062688"/>
                  </a:ext>
                </a:extLst>
              </a:tr>
              <a:tr h="1216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Комплексная реконструкция системы связи в ПКУ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1 334 235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1 334 235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663412"/>
                  </a:ext>
                </a:extLst>
              </a:tr>
              <a:tr h="1216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Модернизация ЛВС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объект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224 847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224 847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296659"/>
                  </a:ext>
                </a:extLst>
              </a:tr>
              <a:tr h="1216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Реконструкция охранно-пожарной сигнализации вспомогательных объектов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система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392 784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378 072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-14 712 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96%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исполнено, экономия</a:t>
                      </a:r>
                    </a:p>
                  </a:txBody>
                  <a:tcPr marL="2217" marR="2217" marT="2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702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6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1540741" y="6551922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pic>
        <p:nvPicPr>
          <p:cNvPr id="68" name="Рисунок 6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205" y="-22910"/>
            <a:ext cx="8544009" cy="453319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/>
          </a:p>
        </p:txBody>
      </p:sp>
      <p:sp>
        <p:nvSpPr>
          <p:cNvPr id="15" name="Title 3"/>
          <p:cNvSpPr txBox="1">
            <a:spLocks/>
          </p:cNvSpPr>
          <p:nvPr/>
        </p:nvSpPr>
        <p:spPr>
          <a:xfrm>
            <a:off x="2206" y="-31155"/>
            <a:ext cx="8396424" cy="461564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 </a:t>
            </a:r>
            <a:r>
              <a:rPr lang="ru-RU" alt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Исполнение инвестиционной программы за 202</a:t>
            </a:r>
            <a:r>
              <a:rPr lang="en-US" alt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4</a:t>
            </a:r>
            <a:r>
              <a:rPr lang="ru-RU" alt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 год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0EF7B34-87FF-4D60-8974-C2D9C1919FBB}"/>
              </a:ext>
            </a:extLst>
          </p:cNvPr>
          <p:cNvSpPr/>
          <p:nvPr/>
        </p:nvSpPr>
        <p:spPr>
          <a:xfrm>
            <a:off x="-2206" y="-31155"/>
            <a:ext cx="12190413" cy="604008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Исполнение инвестиционной программы за 2024 год</a:t>
            </a:r>
          </a:p>
          <a:p>
            <a:endParaRPr kumimoji="0" lang="ru-RU" sz="15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5F4B1AA-AE56-4987-88CF-C1585D497F2B}"/>
              </a:ext>
            </a:extLst>
          </p:cNvPr>
          <p:cNvSpPr/>
          <p:nvPr/>
        </p:nvSpPr>
        <p:spPr>
          <a:xfrm>
            <a:off x="11194011" y="386068"/>
            <a:ext cx="817515" cy="253801"/>
          </a:xfrm>
          <a:prstGeom prst="rect">
            <a:avLst/>
          </a:prstGeom>
          <a:noFill/>
        </p:spPr>
        <p:txBody>
          <a:bodyPr wrap="none" lIns="91386" tIns="45692" rIns="91386" bIns="45692">
            <a:spAutoFit/>
          </a:bodyPr>
          <a:lstStyle/>
          <a:p>
            <a:pPr algn="ctr"/>
            <a:r>
              <a:rPr lang="ru-RU" sz="105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boto Light"/>
              </a:rPr>
              <a:t>тыс. тенге</a:t>
            </a:r>
            <a:endParaRPr lang="ru-RU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Roboto Light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64D961E-62D4-45A9-A72D-32BC6DB7B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8530" y="68979"/>
            <a:ext cx="1782934" cy="414805"/>
          </a:xfrm>
          <a:prstGeom prst="rect">
            <a:avLst/>
          </a:prstGeom>
        </p:spPr>
      </p:pic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E34DA29B-C2EB-4447-821A-4B7A801BD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275597"/>
              </p:ext>
            </p:extLst>
          </p:nvPr>
        </p:nvGraphicFramePr>
        <p:xfrm>
          <a:off x="75370" y="583892"/>
          <a:ext cx="11973748" cy="5968030"/>
        </p:xfrm>
        <a:graphic>
          <a:graphicData uri="http://schemas.openxmlformats.org/drawingml/2006/table">
            <a:tbl>
              <a:tblPr/>
              <a:tblGrid>
                <a:gridCol w="332994">
                  <a:extLst>
                    <a:ext uri="{9D8B030D-6E8A-4147-A177-3AD203B41FA5}">
                      <a16:colId xmlns:a16="http://schemas.microsoft.com/office/drawing/2014/main" val="2965109771"/>
                    </a:ext>
                  </a:extLst>
                </a:gridCol>
                <a:gridCol w="4306249">
                  <a:extLst>
                    <a:ext uri="{9D8B030D-6E8A-4147-A177-3AD203B41FA5}">
                      <a16:colId xmlns:a16="http://schemas.microsoft.com/office/drawing/2014/main" val="474513692"/>
                    </a:ext>
                  </a:extLst>
                </a:gridCol>
                <a:gridCol w="667243">
                  <a:extLst>
                    <a:ext uri="{9D8B030D-6E8A-4147-A177-3AD203B41FA5}">
                      <a16:colId xmlns:a16="http://schemas.microsoft.com/office/drawing/2014/main" val="3808411127"/>
                    </a:ext>
                  </a:extLst>
                </a:gridCol>
                <a:gridCol w="755174">
                  <a:extLst>
                    <a:ext uri="{9D8B030D-6E8A-4147-A177-3AD203B41FA5}">
                      <a16:colId xmlns:a16="http://schemas.microsoft.com/office/drawing/2014/main" val="894909666"/>
                    </a:ext>
                  </a:extLst>
                </a:gridCol>
                <a:gridCol w="756469">
                  <a:extLst>
                    <a:ext uri="{9D8B030D-6E8A-4147-A177-3AD203B41FA5}">
                      <a16:colId xmlns:a16="http://schemas.microsoft.com/office/drawing/2014/main" val="765154251"/>
                    </a:ext>
                  </a:extLst>
                </a:gridCol>
                <a:gridCol w="718968">
                  <a:extLst>
                    <a:ext uri="{9D8B030D-6E8A-4147-A177-3AD203B41FA5}">
                      <a16:colId xmlns:a16="http://schemas.microsoft.com/office/drawing/2014/main" val="3336492976"/>
                    </a:ext>
                  </a:extLst>
                </a:gridCol>
                <a:gridCol w="693105">
                  <a:extLst>
                    <a:ext uri="{9D8B030D-6E8A-4147-A177-3AD203B41FA5}">
                      <a16:colId xmlns:a16="http://schemas.microsoft.com/office/drawing/2014/main" val="174505622"/>
                    </a:ext>
                  </a:extLst>
                </a:gridCol>
                <a:gridCol w="756469">
                  <a:extLst>
                    <a:ext uri="{9D8B030D-6E8A-4147-A177-3AD203B41FA5}">
                      <a16:colId xmlns:a16="http://schemas.microsoft.com/office/drawing/2014/main" val="3260156448"/>
                    </a:ext>
                  </a:extLst>
                </a:gridCol>
                <a:gridCol w="880606">
                  <a:extLst>
                    <a:ext uri="{9D8B030D-6E8A-4147-A177-3AD203B41FA5}">
                      <a16:colId xmlns:a16="http://schemas.microsoft.com/office/drawing/2014/main" val="2284621749"/>
                    </a:ext>
                  </a:extLst>
                </a:gridCol>
                <a:gridCol w="2106471">
                  <a:extLst>
                    <a:ext uri="{9D8B030D-6E8A-4147-A177-3AD203B41FA5}">
                      <a16:colId xmlns:a16="http://schemas.microsoft.com/office/drawing/2014/main" val="3189340733"/>
                    </a:ext>
                  </a:extLst>
                </a:gridCol>
              </a:tblGrid>
              <a:tr h="62780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мероприятий инвестиционной программы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Утвержденная Инвестиционная программа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Фактическое исполнение  </a:t>
                      </a:r>
                      <a:b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мероприятий инвестиционной программы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Отклонение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Причины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7890813"/>
                  </a:ext>
                </a:extLst>
              </a:tr>
              <a:tr h="159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Количество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Сумма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61684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222849"/>
                  </a:ext>
                </a:extLst>
              </a:tr>
              <a:tr h="3153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Приобретение автотранспортных средств и специальной техники производственного назначения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1 908 253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1 908 253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184967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Автобус вахтовый КАМАЗ 43118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084167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11.2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Автокран КС-55732 КАМАЗ 25ТОНН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94 900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94 900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249180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11.3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Автомобиль АРМТ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744372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11.4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Автомобиль грузопассажирский с манипулятором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76010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Автомобиль САМОСВАЛ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764478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11.6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Автоцистерна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448709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11.7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Грузопассажирский автомобиль с КМУ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89 100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89 100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260845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11.8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Прицеп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13 200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13 200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93104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11.9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Машина ассенизационная КАМАЗ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446560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11.10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Передвижная лаборатория телемеханики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705392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11.11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Погрузчик фронтальный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71 400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71 400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014878"/>
                  </a:ext>
                </a:extLst>
              </a:tr>
              <a:tr h="1730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11.12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Полуприцеп-тяжеловоз низкорамный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36 125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36 125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753050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11.13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Самосвал на базе КАМАЗ-45141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54 300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46688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11.14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Седельный тягач КАМАЗ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49 400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49 400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544415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11.15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Автобус для перевозки персонала на производственные объекты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881 928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881 928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767963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Приобретение оборудования производственного назначения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801 543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801 543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497088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Агрегат сварочный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978097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12.2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Азотно-компрессорная станция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340 000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148923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12.3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Задвижка стальная ЗКЛПЭ ДУ 500 РУ75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22 091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22 091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150869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12.4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Задвижка стальная приварная ДУ 500 РУ 64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25 620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25 620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7449575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Машина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безогневой</a:t>
                      </a:r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резки труб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59 173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59 173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060597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12.6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Станок токарно-винторезный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26 942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26 942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595910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Экспресс-анализатор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48 015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48 015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38408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12.8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Труборез ручной роторный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13 388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13 388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668923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12.9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Устройство прорезное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26 775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26 775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447224"/>
                  </a:ext>
                </a:extLst>
              </a:tr>
              <a:tr h="1810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12.10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Устройство системы защиты </a:t>
                      </a:r>
                      <a:r>
                        <a:rPr lang="en-US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MODATA-2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23 205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23 205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862925"/>
                  </a:ext>
                </a:extLst>
              </a:tr>
              <a:tr h="1806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12.11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Трансформатор КТП- 40/10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13 655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13 655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494566"/>
                  </a:ext>
                </a:extLst>
              </a:tr>
              <a:tr h="1956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12.12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Анализатор </a:t>
                      </a:r>
                      <a:r>
                        <a:rPr lang="ru-RU" sz="7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Спектроскан</a:t>
                      </a:r>
                      <a:endParaRPr lang="ru-RU" sz="7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96 314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96 314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157687"/>
                  </a:ext>
                </a:extLst>
              </a:tr>
              <a:tr h="159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12.13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Анализатор фракционного состава</a:t>
                      </a:r>
                    </a:p>
                  </a:txBody>
                  <a:tcPr marL="2191" marR="2191" marT="219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82 365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82 365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Мероприятие исполнено</a:t>
                      </a:r>
                    </a:p>
                  </a:txBody>
                  <a:tcPr marL="2191" marR="2191" marT="2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261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2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1458367" y="6523290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0" y="-24160"/>
            <a:ext cx="8547100" cy="453483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1" y="-32408"/>
            <a:ext cx="8399461" cy="461731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Результаты реализации инвестиционной программы за 202</a:t>
            </a:r>
            <a:r>
              <a:rPr lang="en-US" alt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4</a:t>
            </a:r>
            <a:r>
              <a:rPr lang="ru-RU" alt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 год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657F0BD6-6939-4827-BE63-AF698716B8B9}"/>
              </a:ext>
            </a:extLst>
          </p:cNvPr>
          <p:cNvSpPr/>
          <p:nvPr/>
        </p:nvSpPr>
        <p:spPr>
          <a:xfrm>
            <a:off x="105254" y="922775"/>
            <a:ext cx="1202533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непрерывного, надлежащего и эффективного функционирования магистрального нефтепровода в целях транспортировки по нему нефти;</a:t>
            </a: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Повышение надежности и качества предоставляемых регулируемых услуг;</a:t>
            </a: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Обновление основных производственных активов Общества;</a:t>
            </a: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Исключение экологических рисков от возможного порыва нефтепроводов;</a:t>
            </a: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выполнения требований по предупреждению чрезвычайных ситуаций, промышленной, экологической и пожарной безопасности;</a:t>
            </a: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Обновление парка специальной техники и оборудования для бесперебойного обслуживания и проведения профилактических, плановых и внеплановых работ на объектах структурных подразделений.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BB29E39-D716-410F-BDC6-C18FDDEAAC33}"/>
              </a:ext>
            </a:extLst>
          </p:cNvPr>
          <p:cNvSpPr/>
          <p:nvPr/>
        </p:nvSpPr>
        <p:spPr>
          <a:xfrm>
            <a:off x="-1" y="-34145"/>
            <a:ext cx="12190413" cy="583619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l"/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Результаты</a:t>
            </a:r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реализации</a:t>
            </a:r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инвестиционной программы за 202</a:t>
            </a:r>
            <a:r>
              <a:rPr lang="en-US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год</a:t>
            </a:r>
            <a:endParaRPr lang="ru-RU" altLang="ru-RU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0" lang="ru-RU" sz="15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09014A3-1076-4CEE-B988-B2902577F8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8530" y="68979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8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25AC303-2349-4D36-87A3-4C8FC2280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1118" y="45418"/>
            <a:ext cx="2320752" cy="38576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05EA97A-DD1D-4F49-8D4C-7D065F9A0A89}"/>
              </a:ext>
            </a:extLst>
          </p:cNvPr>
          <p:cNvSpPr/>
          <p:nvPr/>
        </p:nvSpPr>
        <p:spPr>
          <a:xfrm>
            <a:off x="14486" y="-36704"/>
            <a:ext cx="12190413" cy="545672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KZ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Отчета</a:t>
            </a:r>
            <a:endParaRPr lang="ru-RU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32265C-EEE1-4F82-9951-4826A3E8993A}"/>
              </a:ext>
            </a:extLst>
          </p:cNvPr>
          <p:cNvSpPr/>
          <p:nvPr/>
        </p:nvSpPr>
        <p:spPr>
          <a:xfrm>
            <a:off x="213793" y="2610679"/>
            <a:ext cx="11762827" cy="377726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KZ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81231" y="520932"/>
            <a:ext cx="11039789" cy="95410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4486" y="0"/>
            <a:ext cx="8759501" cy="508968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itle 3"/>
          <p:cNvSpPr txBox="1">
            <a:spLocks/>
          </p:cNvSpPr>
          <p:nvPr/>
        </p:nvSpPr>
        <p:spPr>
          <a:xfrm>
            <a:off x="1" y="28632"/>
            <a:ext cx="8866857" cy="461731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KZ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Отчета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3793" y="578802"/>
            <a:ext cx="11762827" cy="18466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tabLst>
                <a:tab pos="0" algn="l"/>
              </a:tabLst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	Целями </a:t>
            </a:r>
            <a:r>
              <a:rPr lang="ru-RU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отчета АО «</a:t>
            </a:r>
            <a:r>
              <a:rPr lang="ru-RU" altLang="ru-RU" sz="1700" dirty="0" err="1">
                <a:latin typeface="Arial" panose="020B0604020202020204" pitchFamily="34" charset="0"/>
                <a:cs typeface="Arial" panose="020B0604020202020204" pitchFamily="34" charset="0"/>
              </a:rPr>
              <a:t>КазТрансОйл</a:t>
            </a:r>
            <a:r>
              <a:rPr lang="ru-RU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» (далее – Общество)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об исполнении утвержденных тарифных смет, об исполнении утвержденной инвестиционной программы, о соблюдении показателей качества и надежности регулируемых услуг и достижении показателей эффективности деятельности перед потребителями и иными заинтересованными лицами за 2024 год (далее – Отчет)</a:t>
            </a:r>
            <a:r>
              <a:rPr lang="ru-RU" altLang="ru-RU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являются:</a:t>
            </a:r>
          </a:p>
          <a:p>
            <a:pPr algn="just">
              <a:tabLst>
                <a:tab pos="0" algn="l"/>
              </a:tabLst>
            </a:pPr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усиление системы защиты прав потребителей;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обеспечение прозрачности деятельности Общества.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557199" y="6551811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78477" y="2495912"/>
            <a:ext cx="3860545" cy="463550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itle 3"/>
          <p:cNvSpPr txBox="1">
            <a:spLocks/>
          </p:cNvSpPr>
          <p:nvPr/>
        </p:nvSpPr>
        <p:spPr>
          <a:xfrm>
            <a:off x="578477" y="2493690"/>
            <a:ext cx="3168352" cy="461731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отчета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566" y="2999578"/>
            <a:ext cx="11521279" cy="343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350"/>
              </a:spcBef>
              <a:buFont typeface="Wingdings" panose="05000000000000000000" pitchFamily="2" charset="2"/>
              <a:buChar char="Ø"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Общие сведения об Обществе</a:t>
            </a:r>
            <a:endParaRPr lang="ru-KZ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Bef>
                <a:spcPts val="350"/>
              </a:spcBef>
              <a:buFont typeface="Wingdings" panose="05000000000000000000" pitchFamily="2" charset="2"/>
              <a:buChar char="Ø"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и основные финансово-экономические показатели деятельности за 2024 год</a:t>
            </a:r>
            <a:endParaRPr lang="ru-KZ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Bef>
                <a:spcPts val="350"/>
              </a:spcBef>
              <a:buFont typeface="Wingdings" panose="05000000000000000000" pitchFamily="2" charset="2"/>
              <a:buChar char="Ø"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Исполнение утвержденных тарифных смет и утвержденной инвестиционной программы за 2024 год</a:t>
            </a:r>
            <a:r>
              <a:rPr lang="ru-KZ" sz="1700" dirty="0">
                <a:latin typeface="Arial" panose="020B0604020202020204" pitchFamily="34" charset="0"/>
                <a:cs typeface="Arial" panose="020B0604020202020204" pitchFamily="34" charset="0"/>
              </a:rPr>
              <a:t>. Информация об объемах предоставленных регулируемых услуг</a:t>
            </a:r>
          </a:p>
          <a:p>
            <a:pPr lvl="0" algn="just">
              <a:lnSpc>
                <a:spcPct val="150000"/>
              </a:lnSpc>
              <a:spcBef>
                <a:spcPts val="350"/>
              </a:spcBef>
              <a:buFont typeface="Wingdings" panose="05000000000000000000" pitchFamily="2" charset="2"/>
              <a:buChar char="Ø"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Соблюдение показателей качества и надежности регулируемых услуг и достижение показателей эффективности деятельности</a:t>
            </a:r>
            <a:r>
              <a:rPr lang="ru-KZ" sz="1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Проводимая Обществом работа с потребителями. Качество предоставления регулируемых услуг</a:t>
            </a:r>
            <a:endParaRPr lang="ru-KZ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Bef>
                <a:spcPts val="350"/>
              </a:spcBef>
              <a:buFont typeface="Wingdings" panose="05000000000000000000" pitchFamily="2" charset="2"/>
              <a:buChar char="Ø"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Основные события 2024 года и планы на 2025 год</a:t>
            </a:r>
            <a:endParaRPr lang="ru-KZ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36CEB7F-B906-451B-8AFD-367E9C11ADA8}"/>
              </a:ext>
            </a:extLst>
          </p:cNvPr>
          <p:cNvSpPr/>
          <p:nvPr/>
        </p:nvSpPr>
        <p:spPr>
          <a:xfrm>
            <a:off x="-13102" y="-31738"/>
            <a:ext cx="12190413" cy="612082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KZ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Отчета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67060B4-8017-4B64-8790-CC9E7B712D10}"/>
              </a:ext>
            </a:extLst>
          </p:cNvPr>
          <p:cNvSpPr/>
          <p:nvPr/>
        </p:nvSpPr>
        <p:spPr>
          <a:xfrm>
            <a:off x="565379" y="2424511"/>
            <a:ext cx="3886739" cy="545672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Содержание отчета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68FF302-2569-4C11-AC8C-FFEADFFF1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873" y="35676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26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1527716" y="6518649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en-US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0" y="0"/>
            <a:ext cx="9172008" cy="819651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0" y="45419"/>
            <a:ext cx="9172009" cy="648072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Соблюдение показателей качества и надежности регулируемых услуг и достижение показателей эффективности деятельности</a:t>
            </a:r>
            <a:r>
              <a:rPr lang="ru-KZ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.</a:t>
            </a:r>
            <a:r>
              <a:rPr lang="ru-RU" sz="16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 Проводимая Обществом работа с потребителями. Качество предоставления регулируемых услуг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57F0BD6-6939-4827-BE63-AF698716B8B9}"/>
              </a:ext>
            </a:extLst>
          </p:cNvPr>
          <p:cNvSpPr/>
          <p:nvPr/>
        </p:nvSpPr>
        <p:spPr>
          <a:xfrm>
            <a:off x="46534" y="1239680"/>
            <a:ext cx="12071870" cy="4366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В 20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 году Обществом оказывались услуги по транспортировке нефти 82 нефтяным компаниям.</a:t>
            </a:r>
          </a:p>
          <a:p>
            <a:pPr marL="171450" indent="-1714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Законом РК «О естественных монополиях» всем потребителям обеспечиваются равные условия доступа</a:t>
            </a:r>
          </a:p>
          <a:p>
            <a:pPr marL="171450" indent="-1714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В рамках внедренной в Обществе системы менеджмента качества в соответствии с международным стандартом ISO 9001 «Система менеджмента качества. Требования» ежегодно проводится работа по улучшению качества предоставляемых услуг.</a:t>
            </a:r>
            <a:r>
              <a:rPr lang="en-US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Согласно</a:t>
            </a:r>
            <a:r>
              <a:rPr lang="ru-RU" alt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результатам анкетирования, качество оказанных услуг по транспортировке нефти и по организации транспортировки и транзита казахстанской нефти по трубопроводным системам других государств за 202</a:t>
            </a:r>
            <a:r>
              <a:rPr lang="en-US" alt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alt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 – </a:t>
            </a:r>
            <a:r>
              <a:rPr lang="en-US" alt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ru-RU" altLang="ru-R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marL="171450" indent="-1714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Обеспечена надежность, безопасность и безаварийность работы МН и объектов магистральных нефтепроводов</a:t>
            </a:r>
            <a:endParaRPr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Количество аварий за 2024 год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–  0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6D49A74-8818-4F5B-9B36-18C043365BF1}"/>
              </a:ext>
            </a:extLst>
          </p:cNvPr>
          <p:cNvSpPr/>
          <p:nvPr/>
        </p:nvSpPr>
        <p:spPr>
          <a:xfrm>
            <a:off x="262558" y="6002948"/>
            <a:ext cx="11161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Показатели качества и надежности регулируемых услуг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эффективности деятельности для Общества 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KZ" sz="1400" i="1" dirty="0">
                <a:latin typeface="Arial" panose="020B0604020202020204" pitchFamily="34" charset="0"/>
                <a:cs typeface="Arial" panose="020B0604020202020204" pitchFamily="34" charset="0"/>
              </a:rPr>
              <a:t> органом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не утверждались</a:t>
            </a:r>
            <a:endParaRPr lang="ru-KZ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BA8CCDC-FF13-482D-8B01-9605F1C9668D}"/>
              </a:ext>
            </a:extLst>
          </p:cNvPr>
          <p:cNvSpPr/>
          <p:nvPr/>
        </p:nvSpPr>
        <p:spPr>
          <a:xfrm>
            <a:off x="-1" y="-1"/>
            <a:ext cx="12190413" cy="981148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algn="l"/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Соблюдение показателей качества и надежности регулируемых услуг и достижение</a:t>
            </a:r>
          </a:p>
          <a:p>
            <a:pPr algn="l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показателей эффективности деятельности</a:t>
            </a:r>
            <a:r>
              <a:rPr lang="ru-KZ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Проводимая Обществом работа с потребителями. </a:t>
            </a:r>
          </a:p>
          <a:p>
            <a:pPr algn="l"/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Качество предоставления регулируемых услуг</a:t>
            </a:r>
          </a:p>
          <a:p>
            <a:endParaRPr kumimoji="0" lang="ru-RU" sz="15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Ligh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AA81DC0-4865-4ECD-A414-62C73BED5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8936" y="246417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01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9172008" cy="508968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/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1" y="1"/>
            <a:ext cx="8904288" cy="450404"/>
          </a:xfrm>
          <a:prstGeom prst="rect">
            <a:avLst/>
          </a:prstGeom>
        </p:spPr>
        <p:txBody>
          <a:bodyPr vert="horz" lIns="91471" tIns="45735" rIns="91471" bIns="4573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Основные события 202</a:t>
            </a: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года и планы на 20</a:t>
            </a: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1719139" y="1809028"/>
            <a:ext cx="6585055" cy="648306"/>
          </a:xfrm>
          <a:prstGeom prst="rect">
            <a:avLst/>
          </a:prstGeom>
        </p:spPr>
        <p:txBody>
          <a:bodyPr vert="horz" lIns="68579" tIns="34290" rIns="68579" bIns="34290" rtlCol="0">
            <a:normAutofit/>
          </a:bodyPr>
          <a:lstStyle>
            <a:lvl1pPr marL="342856" indent="-342856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6" indent="-285713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54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9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36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78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20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6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02" indent="-228571" algn="l" defTabSz="91428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1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9393" y="1465963"/>
            <a:ext cx="1525373" cy="294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endParaRPr lang="ru-RU" sz="1000" dirty="0">
              <a:latin typeface="Roboto Ligh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42713" y="6526138"/>
            <a:ext cx="64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en-US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400" b="1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38563"/>
              </p:ext>
            </p:extLst>
          </p:nvPr>
        </p:nvGraphicFramePr>
        <p:xfrm>
          <a:off x="118541" y="621482"/>
          <a:ext cx="11858078" cy="5808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9039">
                  <a:extLst>
                    <a:ext uri="{9D8B030D-6E8A-4147-A177-3AD203B41FA5}">
                      <a16:colId xmlns:a16="http://schemas.microsoft.com/office/drawing/2014/main" val="96099379"/>
                    </a:ext>
                  </a:extLst>
                </a:gridCol>
                <a:gridCol w="5929039">
                  <a:extLst>
                    <a:ext uri="{9D8B030D-6E8A-4147-A177-3AD203B41FA5}">
                      <a16:colId xmlns:a16="http://schemas.microsoft.com/office/drawing/2014/main" val="3098179918"/>
                    </a:ext>
                  </a:extLst>
                </a:gridCol>
              </a:tblGrid>
              <a:tr h="256647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Основные события 202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4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года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Планы</a:t>
                      </a:r>
                      <a:r>
                        <a:rPr lang="ru-RU" sz="14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202</a:t>
                      </a:r>
                      <a:r>
                        <a:rPr lang="en-US" sz="14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b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год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029875"/>
                  </a:ext>
                </a:extLst>
              </a:tr>
              <a:tr h="5503993"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Транспортировка 253 тыс. тонн нефти из ресурсов ЧКОО «КМГ Кашаган Б.В.» по магистральному нефтепроводу «Атырау - Самара» с последующей поставкой на ПСН «Адамова Застава».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Перевалка 2 351 тыс. тонн нефти ЧКОО «КМГ Кашаган Б.В.» в систему АО «КТК-К» через систему АО «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КазТрансОйл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», с условием замещения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кашаганской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нефти на мангышлакскую нефть.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Транспортировка 20 тыс. тонн нефти из ресурсов компании «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Инпекс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Норт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Каспиан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Си Лтд» по магистральному нефтепроводу «Атырау - Самара» с последующей поставкой на ПСН «Адамова Застава».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Транспортировка 20 тыс. тонн нефти из ресурсов филиала «Аджип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Каспиан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Си Б.В.» по магистральному нефтепроводу «Атырау - Самара» с последующей поставкой на ПСН «Адамова Застава».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Подписан протокол совещания о ежемесячной транспортировке 80 тыс. тонн нефти с месторождения Кашаган по магистральному нефтепроводу «Атырау-Самара» в осенне-зимний период времени (с ноября 2024 года по апрель 2025 года).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Поставка 26,5 тыс. тонн нефти на ТОО «Амангельдинский ГПЗ» из ресурсов ТОО «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Жаикмунай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 по маршруту «Самара - ТОН-2 -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Прииртышск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ННП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Шагыр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Перевалка 25,8 тыс. тонн нефти в систему АО «КТК-К» из ресурсов ТОО «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Тенгизшевройл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highlight>
                          <a:srgbClr val="FFFFFF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качественной, надежной, бесперебойной и высокоэффективной транспортировки нефти.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технологической возможности транзита российской нефти в направлении КНР до 10 млн тонн в год.	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технологической возможности слива нефти ТОО «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Тенгизшевройл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 и налива ее в танкеры в объеме 1,35 млн тонн в год по маршруту «Актау – Баку – Тбилиси-Джейхан» из ресурсов ТОО «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Тенгизшевройл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».</a:t>
                      </a:r>
                      <a:endParaRPr lang="en-US" sz="1200" kern="1200" dirty="0">
                        <a:solidFill>
                          <a:schemeClr val="tx1"/>
                        </a:solidFill>
                        <a:highlight>
                          <a:srgbClr val="FFFFFF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endParaRPr lang="ru-RU" sz="1200" kern="1200" dirty="0">
                        <a:solidFill>
                          <a:schemeClr val="tx1"/>
                        </a:solidFill>
                        <a:highlight>
                          <a:srgbClr val="FFFFFF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8135300"/>
                  </a:ext>
                </a:extLst>
              </a:tr>
            </a:tbl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E3DEA2B-BCEA-48EE-91EC-7E8D5C656C9F}"/>
              </a:ext>
            </a:extLst>
          </p:cNvPr>
          <p:cNvSpPr/>
          <p:nvPr/>
        </p:nvSpPr>
        <p:spPr>
          <a:xfrm>
            <a:off x="0" y="2280"/>
            <a:ext cx="12190413" cy="583619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l"/>
            <a:r>
              <a:rPr kumimoji="0" lang="ru-RU" sz="15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 Light"/>
                <a:ea typeface="+mn-ea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Основные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события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202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года и планы на 20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kumimoji="0" lang="ru-RU" sz="155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boto Ligh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99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/>
          <p:cNvSpPr txBox="1">
            <a:spLocks/>
          </p:cNvSpPr>
          <p:nvPr/>
        </p:nvSpPr>
        <p:spPr>
          <a:xfrm>
            <a:off x="682829" y="2882896"/>
            <a:ext cx="10817101" cy="812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>
                <a:solidFill>
                  <a:schemeClr val="bg1"/>
                </a:solidFill>
                <a:latin typeface="Roboto Light"/>
                <a:cs typeface="Arial" panose="020B0604020202020204" pitchFamily="34" charset="0"/>
              </a:rPr>
              <a:t>Спасибо за внимание!</a:t>
            </a:r>
            <a:endParaRPr lang="en-JM" sz="4400" b="1" dirty="0">
              <a:solidFill>
                <a:schemeClr val="bg1"/>
              </a:solidFill>
              <a:latin typeface="Roboto Light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8A980C0-184A-412F-8BC7-1D741D654760}"/>
              </a:ext>
            </a:extLst>
          </p:cNvPr>
          <p:cNvSpPr/>
          <p:nvPr/>
        </p:nvSpPr>
        <p:spPr>
          <a:xfrm>
            <a:off x="0" y="-98598"/>
            <a:ext cx="12190413" cy="6958186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en-JM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FD33AD-BB63-444A-8678-C4CA1C6A1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9915" y="135620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6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Прямоугольник 50"/>
          <p:cNvSpPr/>
          <p:nvPr/>
        </p:nvSpPr>
        <p:spPr>
          <a:xfrm>
            <a:off x="581231" y="520932"/>
            <a:ext cx="11039789" cy="95410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550" y="693490"/>
            <a:ext cx="11881320" cy="53839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Общество создано в 1997 году и является крупнейшей нефтепроводной компанией Республики Казахстан, оказывающей услуги по транспортировке нефти на внутренний рынок, а также в целях экспорта и транзита.</a:t>
            </a:r>
          </a:p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постановлением Правительства Республики Казахстан от 8 октября 2012 года №1273, Общество определено национальным оператором по магистральному нефтепроводу.</a:t>
            </a:r>
          </a:p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Общество включено в Республиканский раздел Государственного регистра субъектов естественных монополий.</a:t>
            </a:r>
          </a:p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Уставный капитал Общества на 31 декабря 2024 года составил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61,9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млрд тенге, а балансовая стоимость долгосрочных активов компании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941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млрд тенге.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2024 году Общество обеспечило транспортировку порядка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39,5%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всей добываемой в стране нефти и более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поставок нефти на отечественные нефтеперерабатывающие заводы.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Общество является участником и акционером следующих дочерних и совместно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контролируемых организаций – ТОО «Казахстанско-Китайский Трубопровод» (50%), ТОО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СЗТК«МунайТас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» (51%), ООО «Батумский нефтяной терминал» (100%), Компания «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Petrotrans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Limited» (100%), ТОО «Магистральный Водовод» (100%).</a:t>
            </a:r>
          </a:p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Общество является одним из крупных налогоплательщиков Республики  Казахстан. За 2024 год уплачено налогов и других обязательных платежей в бюджет Республики Казахстан в размере 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r>
              <a:rPr lang="kk-KZ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,3</a:t>
            </a: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млрд тенге.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Фактическая численность работников за 2024 год –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6590 чел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0" y="-7845"/>
            <a:ext cx="9172008" cy="516813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0" y="28632"/>
            <a:ext cx="8866858" cy="461731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Общие сведения об АО «</a:t>
            </a:r>
            <a:r>
              <a:rPr lang="ru-RU" sz="1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КазТрансОйл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D879061-A5EC-4A05-8815-593A7FBE69EF}"/>
              </a:ext>
            </a:extLst>
          </p:cNvPr>
          <p:cNvSpPr/>
          <p:nvPr/>
        </p:nvSpPr>
        <p:spPr>
          <a:xfrm>
            <a:off x="-1" y="-37321"/>
            <a:ext cx="12190413" cy="558138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Общие сведения об АО «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КазТрансОйл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endParaRPr lang="ru-KZ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D84CDFA-FC13-4234-83A9-39FE3C6A7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0873" y="35676"/>
            <a:ext cx="1782934" cy="41480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42712" y="6551811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459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E2E558B4-D10E-4C6D-B5EC-A12998CEF48A}"/>
              </a:ext>
            </a:extLst>
          </p:cNvPr>
          <p:cNvSpPr/>
          <p:nvPr/>
        </p:nvSpPr>
        <p:spPr>
          <a:xfrm>
            <a:off x="6910704" y="4869954"/>
            <a:ext cx="5040000" cy="720000"/>
          </a:xfrm>
          <a:prstGeom prst="rect">
            <a:avLst/>
          </a:prstGeom>
          <a:solidFill>
            <a:srgbClr val="B4C7E7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Насосные агрегаты – 22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ед.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Roboto Light"/>
              <a:cs typeface="Arial" panose="020B06040202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E861740-B028-48F3-B755-0FE7CE4AA7C7}"/>
              </a:ext>
            </a:extLst>
          </p:cNvPr>
          <p:cNvSpPr/>
          <p:nvPr/>
        </p:nvSpPr>
        <p:spPr>
          <a:xfrm>
            <a:off x="6932045" y="4026167"/>
            <a:ext cx="5040000" cy="720000"/>
          </a:xfrm>
          <a:prstGeom prst="rect">
            <a:avLst/>
          </a:prstGeom>
          <a:solidFill>
            <a:srgbClr val="B4C7E7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Печи подогрева – 68 шт.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CD1BB940-C556-4CF8-837D-7337DBDA2A5F}"/>
              </a:ext>
            </a:extLst>
          </p:cNvPr>
          <p:cNvSpPr/>
          <p:nvPr/>
        </p:nvSpPr>
        <p:spPr>
          <a:xfrm>
            <a:off x="6932045" y="5722914"/>
            <a:ext cx="5040000" cy="720000"/>
          </a:xfrm>
          <a:prstGeom prst="rect">
            <a:avLst/>
          </a:prstGeom>
          <a:solidFill>
            <a:srgbClr val="B4C7E7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Сливо-наливные железнодорожные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эстакады – 5 шт.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83226" y="521985"/>
            <a:ext cx="11035797" cy="953758"/>
          </a:xfrm>
          <a:prstGeom prst="rect">
            <a:avLst/>
          </a:prstGeom>
        </p:spPr>
        <p:txBody>
          <a:bodyPr wrap="square" lIns="121873" tIns="60936" rIns="121873" bIns="60936">
            <a:spAutoFit/>
          </a:bodyPr>
          <a:lstStyle/>
          <a:p>
            <a:pPr marL="285664" indent="-285664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664" indent="-285664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0" algn="l"/>
              </a:tabLst>
            </a:pP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5713" y="-97321"/>
            <a:ext cx="2493906" cy="91791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205" y="-6601"/>
            <a:ext cx="9168691" cy="516626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2204" y="29863"/>
            <a:ext cx="8863652" cy="461564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об основных объектах АО «</a:t>
            </a:r>
            <a:r>
              <a:rPr lang="ru-RU" sz="1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КазТрансОйл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595644" y="6575708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14" name="Picture 2" descr="D:\Iskendir\Сотрудники\Мои\КазТрансОйл\Медиа\pic4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25" y="2301240"/>
            <a:ext cx="2028354" cy="115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D:\Iskendir\Сотрудники\Мои\КазТрансОйл\Медиа\pic43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99" y="3917958"/>
            <a:ext cx="1761406" cy="112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D1BB940-C556-4CF8-837D-7337DBDA2A5F}"/>
              </a:ext>
            </a:extLst>
          </p:cNvPr>
          <p:cNvSpPr/>
          <p:nvPr/>
        </p:nvSpPr>
        <p:spPr>
          <a:xfrm>
            <a:off x="6932045" y="613720"/>
            <a:ext cx="5040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Нефтепроводы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5 338,027 км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D1BB940-C556-4CF8-837D-7337DBDA2A5F}"/>
              </a:ext>
            </a:extLst>
          </p:cNvPr>
          <p:cNvSpPr/>
          <p:nvPr/>
        </p:nvSpPr>
        <p:spPr>
          <a:xfrm>
            <a:off x="6934558" y="1479114"/>
            <a:ext cx="5040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Резервуарный парк для нефти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118 ед.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CD1BB940-C556-4CF8-837D-7337DBDA2A5F}"/>
              </a:ext>
            </a:extLst>
          </p:cNvPr>
          <p:cNvSpPr/>
          <p:nvPr/>
        </p:nvSpPr>
        <p:spPr>
          <a:xfrm>
            <a:off x="6932045" y="2329187"/>
            <a:ext cx="5040000" cy="720000"/>
          </a:xfrm>
          <a:prstGeom prst="rect">
            <a:avLst/>
          </a:prstGeom>
          <a:solidFill>
            <a:srgbClr val="B4C7E7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Нефтеперекачивающие станции – 36 шт.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CD1BB940-C556-4CF8-837D-7337DBDA2A5F}"/>
              </a:ext>
            </a:extLst>
          </p:cNvPr>
          <p:cNvSpPr/>
          <p:nvPr/>
        </p:nvSpPr>
        <p:spPr>
          <a:xfrm>
            <a:off x="6932045" y="3172802"/>
            <a:ext cx="5040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Станции подогрева нефти – 7 шт.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B2948C46-CE85-4FE0-BF25-6D4EEE5449F9}"/>
              </a:ext>
            </a:extLst>
          </p:cNvPr>
          <p:cNvSpPr/>
          <p:nvPr/>
        </p:nvSpPr>
        <p:spPr>
          <a:xfrm>
            <a:off x="0" y="-27980"/>
            <a:ext cx="12190413" cy="558138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Информация об основных объектах АО «</a:t>
            </a:r>
            <a:r>
              <a:rPr lang="ru-RU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КазТрансОйл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KZ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6F84D18-728E-47D1-89B4-9A8E7DC648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0873" y="35676"/>
            <a:ext cx="1782934" cy="41480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7A1BFB-D4F9-422A-8920-22E4C4C41E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0" y="588001"/>
            <a:ext cx="6860447" cy="584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6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1542713" y="6561452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65" name="Рисунок 6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C83DF44F-6D60-44C4-A0FD-8A82178BB1C8}"/>
              </a:ext>
            </a:extLst>
          </p:cNvPr>
          <p:cNvSpPr/>
          <p:nvPr/>
        </p:nvSpPr>
        <p:spPr>
          <a:xfrm>
            <a:off x="0" y="6772"/>
            <a:ext cx="9172008" cy="639615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itle 3">
            <a:extLst>
              <a:ext uri="{FF2B5EF4-FFF2-40B4-BE49-F238E27FC236}">
                <a16:creationId xmlns:a16="http://schemas.microsoft.com/office/drawing/2014/main" id="{EE38D0DD-C71A-4FD1-9E15-BCF544CD1969}"/>
              </a:ext>
            </a:extLst>
          </p:cNvPr>
          <p:cNvSpPr txBox="1">
            <a:spLocks/>
          </p:cNvSpPr>
          <p:nvPr/>
        </p:nvSpPr>
        <p:spPr>
          <a:xfrm>
            <a:off x="0" y="49966"/>
            <a:ext cx="8588051" cy="567606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и основные финансово-экономические показатели деятельности за 20</a:t>
            </a: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год</a:t>
            </a:r>
            <a:endParaRPr lang="ru-RU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2" name="Диаграмма 31">
            <a:extLst>
              <a:ext uri="{FF2B5EF4-FFF2-40B4-BE49-F238E27FC236}">
                <a16:creationId xmlns:a16="http://schemas.microsoft.com/office/drawing/2014/main" id="{F2A19D55-E0DD-4632-96CB-D145BE3B4D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9910815"/>
              </p:ext>
            </p:extLst>
          </p:nvPr>
        </p:nvGraphicFramePr>
        <p:xfrm>
          <a:off x="6478160" y="753344"/>
          <a:ext cx="5161661" cy="2607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32">
            <a:extLst>
              <a:ext uri="{FF2B5EF4-FFF2-40B4-BE49-F238E27FC236}">
                <a16:creationId xmlns:a16="http://schemas.microsoft.com/office/drawing/2014/main" id="{B45BB76F-C538-44C0-A8CB-8A00530DAE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692168"/>
              </p:ext>
            </p:extLst>
          </p:nvPr>
        </p:nvGraphicFramePr>
        <p:xfrm>
          <a:off x="766577" y="3573810"/>
          <a:ext cx="5161660" cy="2736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8" name="Диаграмма 37">
            <a:extLst>
              <a:ext uri="{FF2B5EF4-FFF2-40B4-BE49-F238E27FC236}">
                <a16:creationId xmlns:a16="http://schemas.microsoft.com/office/drawing/2014/main" id="{748568FB-6713-4117-9EA4-1DFE38BDA4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7979118"/>
              </p:ext>
            </p:extLst>
          </p:nvPr>
        </p:nvGraphicFramePr>
        <p:xfrm>
          <a:off x="6478161" y="3573810"/>
          <a:ext cx="5161660" cy="2736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A01BB83A-FC2B-428D-9A5D-7CA428C96E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1192164"/>
              </p:ext>
            </p:extLst>
          </p:nvPr>
        </p:nvGraphicFramePr>
        <p:xfrm>
          <a:off x="766615" y="752550"/>
          <a:ext cx="5161660" cy="2605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8920894-0720-4BF4-9826-B2D60AA88FF6}"/>
              </a:ext>
            </a:extLst>
          </p:cNvPr>
          <p:cNvSpPr/>
          <p:nvPr/>
        </p:nvSpPr>
        <p:spPr>
          <a:xfrm>
            <a:off x="1384" y="6771"/>
            <a:ext cx="12190413" cy="659391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и основные финансово-экономические показатели </a:t>
            </a: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деятельности за 20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год</a:t>
            </a:r>
            <a:endParaRPr lang="ru-KZ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EEEF595-15FD-40FA-A2D6-854345AD3E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2119" y="98344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8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0" y="1"/>
            <a:ext cx="9172008" cy="685032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itle 3"/>
          <p:cNvSpPr txBox="1">
            <a:spLocks/>
          </p:cNvSpPr>
          <p:nvPr/>
        </p:nvSpPr>
        <p:spPr>
          <a:xfrm>
            <a:off x="-1" y="31274"/>
            <a:ext cx="8634586" cy="567606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и основные финансово-экономические показатели деятельности за 2024 год</a:t>
            </a:r>
            <a:endParaRPr lang="ru-RU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649957" y="6551811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graphicFrame>
        <p:nvGraphicFramePr>
          <p:cNvPr id="34" name="Диаграмма 33">
            <a:extLst>
              <a:ext uri="{FF2B5EF4-FFF2-40B4-BE49-F238E27FC236}">
                <a16:creationId xmlns:a16="http://schemas.microsoft.com/office/drawing/2014/main" id="{5A5DFF11-4B9D-4E1E-9313-B117F47112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1331912"/>
              </p:ext>
            </p:extLst>
          </p:nvPr>
        </p:nvGraphicFramePr>
        <p:xfrm>
          <a:off x="6511485" y="743899"/>
          <a:ext cx="4968552" cy="2650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5" name="Диаграмма 34">
            <a:extLst>
              <a:ext uri="{FF2B5EF4-FFF2-40B4-BE49-F238E27FC236}">
                <a16:creationId xmlns:a16="http://schemas.microsoft.com/office/drawing/2014/main" id="{A4B1BB5F-4BB0-41BC-82A0-C1B3CDF007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3755718"/>
              </p:ext>
            </p:extLst>
          </p:nvPr>
        </p:nvGraphicFramePr>
        <p:xfrm>
          <a:off x="759078" y="3665593"/>
          <a:ext cx="5112567" cy="286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6" name="Диаграмма 35">
            <a:extLst>
              <a:ext uri="{FF2B5EF4-FFF2-40B4-BE49-F238E27FC236}">
                <a16:creationId xmlns:a16="http://schemas.microsoft.com/office/drawing/2014/main" id="{09BF5226-4AC6-4D27-A260-2489447FD7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4736245"/>
              </p:ext>
            </p:extLst>
          </p:nvPr>
        </p:nvGraphicFramePr>
        <p:xfrm>
          <a:off x="6511485" y="3614861"/>
          <a:ext cx="4973911" cy="286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025B3D58-8370-469E-BADF-28C22AABB5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464652"/>
              </p:ext>
            </p:extLst>
          </p:nvPr>
        </p:nvGraphicFramePr>
        <p:xfrm>
          <a:off x="766614" y="765983"/>
          <a:ext cx="5112568" cy="2628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A7EAECC-7FF8-4D27-A2AA-688BD06F5A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90873" y="35676"/>
            <a:ext cx="1782934" cy="414805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402E94D-EE7F-4E5B-B2E5-BB76159399C9}"/>
              </a:ext>
            </a:extLst>
          </p:cNvPr>
          <p:cNvSpPr/>
          <p:nvPr/>
        </p:nvSpPr>
        <p:spPr>
          <a:xfrm>
            <a:off x="-2" y="-10884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и основные финансово-экономические показатели </a:t>
            </a:r>
          </a:p>
          <a:p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 за 20</a:t>
            </a: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год</a:t>
            </a:r>
            <a:endParaRPr lang="ru-KZ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AF8BC0A-5E16-4EE4-856C-134B6D3DFC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2119" y="98344"/>
            <a:ext cx="1782934" cy="41480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C37DD7F-02E9-4EDD-B953-A84EFD0A9B96}"/>
              </a:ext>
            </a:extLst>
          </p:cNvPr>
          <p:cNvSpPr/>
          <p:nvPr/>
        </p:nvSpPr>
        <p:spPr>
          <a:xfrm>
            <a:off x="-2" y="-28991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Производственные и основные финансово-экономические показатели </a:t>
            </a:r>
          </a:p>
          <a:p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деятельности за 20</a:t>
            </a:r>
            <a:r>
              <a:rPr 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год</a:t>
            </a:r>
            <a:endParaRPr lang="ru-KZ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2281106-4465-4284-A4EC-AF2E244CB1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46057" y="98343"/>
            <a:ext cx="1782934" cy="4148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F544DC0-0E74-4490-BE76-1F8BC7D576F2}"/>
              </a:ext>
            </a:extLst>
          </p:cNvPr>
          <p:cNvSpPr txBox="1"/>
          <p:nvPr/>
        </p:nvSpPr>
        <p:spPr>
          <a:xfrm>
            <a:off x="3066861" y="3242070"/>
            <a:ext cx="62423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en-US" sz="1800" b="1" spc="-1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800" b="1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30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1629116" y="6550217"/>
            <a:ext cx="647466" cy="307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704630" y="28433"/>
            <a:ext cx="2493906" cy="917916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2205" y="1241"/>
            <a:ext cx="9166382" cy="692521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99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2205" y="59397"/>
            <a:ext cx="9476153" cy="461564"/>
          </a:xfrm>
          <a:prstGeom prst="rect">
            <a:avLst/>
          </a:prstGeom>
        </p:spPr>
        <p:txBody>
          <a:bodyPr vert="horz" lIns="121873" tIns="60936" rIns="121873" bIns="6093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Регулируемые услуги Общества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57F0BD6-6939-4827-BE63-AF698716B8B9}"/>
              </a:ext>
            </a:extLst>
          </p:cNvPr>
          <p:cNvSpPr/>
          <p:nvPr/>
        </p:nvSpPr>
        <p:spPr>
          <a:xfrm>
            <a:off x="120704" y="773548"/>
            <a:ext cx="11949005" cy="24156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Общество в отчетном периоде оказывало следующие регулируемые услуги, по которым включено в республиканский раздел Государственного регистра субъектов естественной монополии:</a:t>
            </a:r>
          </a:p>
          <a:p>
            <a:pPr marL="285664" indent="-285664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Транспортировка нефти по системе магистральных трубопроводов (за исключением транспортировки нефти в целях транзита через территорию Республики Казахстан и экспорта за пределы Республики Казахстан);</a:t>
            </a:r>
          </a:p>
          <a:p>
            <a:pPr marL="285664" indent="-285664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Производство, передача и распределение тепловой энергии;</a:t>
            </a:r>
          </a:p>
          <a:p>
            <a:pPr marL="285664" indent="-285664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Передача электрической энергии;</a:t>
            </a:r>
          </a:p>
          <a:p>
            <a:pPr marL="285664" indent="-285664" algn="just">
              <a:lnSpc>
                <a:spcPct val="110000"/>
              </a:lnSpc>
              <a:spcAft>
                <a:spcPts val="10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Отвод сточных вод.</a:t>
            </a:r>
          </a:p>
        </p:txBody>
      </p:sp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1D3DB771-9590-431D-81CA-FE040A47E8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972226"/>
              </p:ext>
            </p:extLst>
          </p:nvPr>
        </p:nvGraphicFramePr>
        <p:xfrm>
          <a:off x="174674" y="3934348"/>
          <a:ext cx="11681172" cy="260327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09438">
                  <a:extLst>
                    <a:ext uri="{9D8B030D-6E8A-4147-A177-3AD203B41FA5}">
                      <a16:colId xmlns:a16="http://schemas.microsoft.com/office/drawing/2014/main" val="3503628699"/>
                    </a:ext>
                  </a:extLst>
                </a:gridCol>
                <a:gridCol w="9398296">
                  <a:extLst>
                    <a:ext uri="{9D8B030D-6E8A-4147-A177-3AD203B41FA5}">
                      <a16:colId xmlns:a16="http://schemas.microsoft.com/office/drawing/2014/main" val="1214937824"/>
                    </a:ext>
                  </a:extLst>
                </a:gridCol>
                <a:gridCol w="1773438">
                  <a:extLst>
                    <a:ext uri="{9D8B030D-6E8A-4147-A177-3AD203B41FA5}">
                      <a16:colId xmlns:a16="http://schemas.microsoft.com/office/drawing/2014/main" val="1876162679"/>
                    </a:ext>
                  </a:extLst>
                </a:gridCol>
              </a:tblGrid>
              <a:tr h="472210"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</a:rPr>
                        <a:t>№</a:t>
                      </a:r>
                      <a:r>
                        <a:rPr lang="ru-RU" sz="1200" b="1" baseline="0" dirty="0">
                          <a:solidFill>
                            <a:schemeClr val="bg1"/>
                          </a:solidFill>
                        </a:rPr>
                        <a:t> п/п</a:t>
                      </a:r>
                      <a:endParaRPr lang="ru-RU" sz="1200" b="1" i="0" dirty="0">
                        <a:solidFill>
                          <a:schemeClr val="bg1"/>
                        </a:solidFill>
                        <a:latin typeface="Roboto Light"/>
                        <a:cs typeface="Arial" panose="020B0604020202020204" pitchFamily="34" charset="0"/>
                      </a:endParaRP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noProof="0" dirty="0">
                          <a:solidFill>
                            <a:schemeClr val="bg1"/>
                          </a:solidFill>
                        </a:rPr>
                        <a:t>Услуга</a:t>
                      </a:r>
                      <a:endParaRPr lang="ru-RU" sz="1200" b="1" i="0" noProof="0" dirty="0">
                        <a:solidFill>
                          <a:schemeClr val="bg1"/>
                        </a:solidFill>
                        <a:latin typeface="Roboto Light"/>
                        <a:cs typeface="Arial" panose="020B0604020202020204" pitchFamily="34" charset="0"/>
                      </a:endParaRPr>
                    </a:p>
                  </a:txBody>
                  <a:tcPr marL="121860" marR="121860" marT="45714" marB="45714"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</a:rPr>
                        <a:t>Доход за 2024 год</a:t>
                      </a:r>
                      <a:endParaRPr lang="ru-RU" sz="1200" b="1" i="0" dirty="0">
                        <a:solidFill>
                          <a:schemeClr val="bg1"/>
                        </a:solidFill>
                        <a:latin typeface="Roboto Light"/>
                        <a:cs typeface="Arial" panose="020B0604020202020204" pitchFamily="34" charset="0"/>
                      </a:endParaRPr>
                    </a:p>
                  </a:txBody>
                  <a:tcPr marL="91407" marR="91407" marT="45703" marB="45703" anchor="ctr"/>
                </a:tc>
                <a:extLst>
                  <a:ext uri="{0D108BD9-81ED-4DB2-BD59-A6C34878D82A}">
                    <a16:rowId xmlns:a16="http://schemas.microsoft.com/office/drawing/2014/main" val="1045916940"/>
                  </a:ext>
                </a:extLst>
              </a:tr>
              <a:tr h="310350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Перекачка нефти на внутренний рынок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77 342,302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7723011"/>
                  </a:ext>
                </a:extLst>
              </a:tr>
              <a:tr h="472210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Дополнительные услуги по транспортировке нефти на внутренний рынок (перевалка, слив,</a:t>
                      </a:r>
                      <a:r>
                        <a:rPr lang="ru-RU" sz="11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налив, хранение нефти, операторская деятельность по единой маршрутизации)</a:t>
                      </a:r>
                      <a:endParaRPr lang="ru-RU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marL="0" algn="ctr" defTabSz="914309" rtl="0" eaLnBrk="1" latinLnBrk="0" hangingPunct="1"/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1 522</a:t>
                      </a:r>
                      <a:r>
                        <a:rPr lang="ru-RU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169</a:t>
                      </a:r>
                      <a:endParaRPr lang="ru-KZ" sz="11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07" marR="91407" marT="45703" marB="45703" anchor="ctr"/>
                </a:tc>
                <a:extLst>
                  <a:ext uri="{0D108BD9-81ED-4DB2-BD59-A6C34878D82A}">
                    <a16:rowId xmlns:a16="http://schemas.microsoft.com/office/drawing/2014/main" val="2684025444"/>
                  </a:ext>
                </a:extLst>
              </a:tr>
              <a:tr h="283321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Производство,</a:t>
                      </a:r>
                      <a:r>
                        <a:rPr lang="ru-RU" sz="11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</a:t>
                      </a:r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ередача</a:t>
                      </a:r>
                      <a:r>
                        <a:rPr lang="ru-RU" sz="11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</a:t>
                      </a:r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распределение тепловой энергии 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14,9</a:t>
                      </a:r>
                      <a:endParaRPr lang="ru-KZ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07" marR="91407" marT="45703" marB="45703" anchor="ctr"/>
                </a:tc>
                <a:extLst>
                  <a:ext uri="{0D108BD9-81ED-4DB2-BD59-A6C34878D82A}">
                    <a16:rowId xmlns:a16="http://schemas.microsoft.com/office/drawing/2014/main" val="1974849357"/>
                  </a:ext>
                </a:extLst>
              </a:tr>
              <a:tr h="283321"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Передача</a:t>
                      </a:r>
                      <a:r>
                        <a:rPr lang="ru-RU" sz="11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э</a:t>
                      </a:r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лектроэнергии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15,8</a:t>
                      </a:r>
                    </a:p>
                  </a:txBody>
                  <a:tcPr marL="91407" marR="91407" marT="45703" marB="45703" anchor="ctr"/>
                </a:tc>
                <a:extLst>
                  <a:ext uri="{0D108BD9-81ED-4DB2-BD59-A6C34878D82A}">
                    <a16:rowId xmlns:a16="http://schemas.microsoft.com/office/drawing/2014/main" val="1821721370"/>
                  </a:ext>
                </a:extLst>
              </a:tr>
              <a:tr h="283321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Отвод</a:t>
                      </a:r>
                      <a:r>
                        <a:rPr lang="ru-RU" sz="11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сточных вод</a:t>
                      </a:r>
                      <a:endParaRPr lang="ru-RU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</a:t>
                      </a:r>
                      <a:r>
                        <a:rPr lang="ru-K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/>
                      <a:endParaRPr lang="ru-KZ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07" marR="91407" marT="45703" marB="45703" anchor="ctr"/>
                </a:tc>
                <a:extLst>
                  <a:ext uri="{0D108BD9-81ED-4DB2-BD59-A6C34878D82A}">
                    <a16:rowId xmlns:a16="http://schemas.microsoft.com/office/drawing/2014/main" val="1892554858"/>
                  </a:ext>
                </a:extLst>
              </a:tr>
              <a:tr h="355176">
                <a:tc>
                  <a:txBody>
                    <a:bodyPr/>
                    <a:lstStyle/>
                    <a:p>
                      <a:pPr algn="ctr"/>
                      <a:endParaRPr lang="ru-RU" sz="11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121860" marR="121860" marT="45714" marB="45714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78 895,37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47846867"/>
                  </a:ext>
                </a:extLst>
              </a:tr>
            </a:tbl>
          </a:graphicData>
        </a:graphic>
      </p:graphicFrame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9DA6710-6E02-4DC3-86D8-77F4A5DDA63B}"/>
              </a:ext>
            </a:extLst>
          </p:cNvPr>
          <p:cNvSpPr/>
          <p:nvPr/>
        </p:nvSpPr>
        <p:spPr>
          <a:xfrm>
            <a:off x="10971940" y="3687045"/>
            <a:ext cx="884538" cy="276899"/>
          </a:xfrm>
          <a:prstGeom prst="rect">
            <a:avLst/>
          </a:prstGeom>
          <a:noFill/>
        </p:spPr>
        <p:txBody>
          <a:bodyPr wrap="none" lIns="91407" tIns="45703" rIns="91407" bIns="45703">
            <a:spAutoFit/>
          </a:bodyPr>
          <a:lstStyle/>
          <a:p>
            <a:pPr algn="ctr"/>
            <a: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млн тенге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606" y="3384507"/>
            <a:ext cx="6768751" cy="47587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2598" y="3466499"/>
            <a:ext cx="7641872" cy="311889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Информация по доходам от регулируемой деятельности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677B82B-0691-47C8-BB25-F54D4F81C3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2119" y="98344"/>
            <a:ext cx="1782934" cy="414805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CDBF1DD-5FA9-4E5C-B3E3-91C5EE47EF39}"/>
              </a:ext>
            </a:extLst>
          </p:cNvPr>
          <p:cNvSpPr/>
          <p:nvPr/>
        </p:nvSpPr>
        <p:spPr>
          <a:xfrm>
            <a:off x="-2" y="-10884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Регулируемые услуги Общества</a:t>
            </a:r>
            <a:endParaRPr lang="ru-KZ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B4C9D3A-4709-4006-9F63-31D30249F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69915" y="135620"/>
            <a:ext cx="1782934" cy="41480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E56DB58-6A30-414C-9E63-0DE3D263C365}"/>
              </a:ext>
            </a:extLst>
          </p:cNvPr>
          <p:cNvSpPr/>
          <p:nvPr/>
        </p:nvSpPr>
        <p:spPr>
          <a:xfrm>
            <a:off x="694606" y="3364137"/>
            <a:ext cx="7641872" cy="501319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Информация по доходам от регулируемой деятельности</a:t>
            </a:r>
            <a:endParaRPr lang="ru-KZ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39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1628999" y="6504887"/>
            <a:ext cx="64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400" b="1" spc="-150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400" b="1" spc="-1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9450" y="19627"/>
            <a:ext cx="9686156" cy="648072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44130" y="76943"/>
            <a:ext cx="9435452" cy="461731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Исполнение тарифной сметы за 2024 год по перекачке нефти на внутренний рынок. Тариф. Объемы услуг</a:t>
            </a:r>
          </a:p>
        </p:txBody>
      </p:sp>
      <p:graphicFrame>
        <p:nvGraphicFramePr>
          <p:cNvPr id="23" name="Диаграмма 22">
            <a:extLst>
              <a:ext uri="{FF2B5EF4-FFF2-40B4-BE49-F238E27FC236}">
                <a16:creationId xmlns:a16="http://schemas.microsoft.com/office/drawing/2014/main" id="{2C4B59E9-DED7-44F8-A0A3-F80F4871ED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674038"/>
              </p:ext>
            </p:extLst>
          </p:nvPr>
        </p:nvGraphicFramePr>
        <p:xfrm>
          <a:off x="6405302" y="2781722"/>
          <a:ext cx="5328591" cy="3724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57F0BD6-6939-4827-BE63-AF698716B8B9}"/>
              </a:ext>
            </a:extLst>
          </p:cNvPr>
          <p:cNvSpPr/>
          <p:nvPr/>
        </p:nvSpPr>
        <p:spPr>
          <a:xfrm>
            <a:off x="406574" y="805455"/>
            <a:ext cx="1130525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chemeClr val="tx1"/>
              </a:buClr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 1 июля 2023 года  приказом Председателя КРЕМ от 20 июня 2023 года № 85-ОД утвержден тариф в размере        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4 849,39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тенге за 1 тонну на 1000 км (период действия по 30 июня 2024 года).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 1 июля 2024 года начал действовать тариф в размере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4 851,87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тенге за 1 тонну на 1000 км.</a:t>
            </a:r>
          </a:p>
          <a:p>
            <a:pPr algn="just">
              <a:buClr>
                <a:schemeClr val="tx1"/>
              </a:buClr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 1 сентября 2024 года приказом Председателя КРЕМ от 31 июля 2024 года №72-ОД утвержден временный компенсирующий тариф в размере  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4 396,23 </a:t>
            </a: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тенге за тонну на 1000 км.</a:t>
            </a:r>
          </a:p>
          <a:p>
            <a:pPr algn="just">
              <a:buClr>
                <a:schemeClr val="tx1"/>
              </a:buClr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 1 декабря 2024 года приказом Председателя КРЕМ от 16 октября 2024 года № 98-ОД утвержден временный компенсирующий тариф в размере 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4 461,76 </a:t>
            </a: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тенге за тонну на 1000 км. </a:t>
            </a:r>
          </a:p>
        </p:txBody>
      </p: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8F9F1226-ADB8-4040-AB68-0985ACE4C1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7364420"/>
              </p:ext>
            </p:extLst>
          </p:nvPr>
        </p:nvGraphicFramePr>
        <p:xfrm>
          <a:off x="386625" y="2781722"/>
          <a:ext cx="5580530" cy="3723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B382E59-092D-40E9-B14B-0BE5E2BDE7D6}"/>
              </a:ext>
            </a:extLst>
          </p:cNvPr>
          <p:cNvSpPr/>
          <p:nvPr/>
        </p:nvSpPr>
        <p:spPr>
          <a:xfrm>
            <a:off x="-2" y="-10884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Исполнение тарифной сметы за 202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год по перекачке нефти на внутренний рынок. 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Тариф. Объемы услуг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396851E-1EE2-47E8-923E-BF3D47092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9915" y="135620"/>
            <a:ext cx="1782934" cy="4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83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" y="0"/>
            <a:ext cx="9980030" cy="581083"/>
          </a:xfrm>
          <a:prstGeom prst="rect">
            <a:avLst/>
          </a:prstGeom>
          <a:solidFill>
            <a:srgbClr val="2E32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81231" y="538320"/>
            <a:ext cx="11039789" cy="95410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0" algn="l"/>
              </a:tabLst>
              <a:defRPr/>
            </a:pP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itle 3"/>
          <p:cNvSpPr txBox="1">
            <a:spLocks/>
          </p:cNvSpPr>
          <p:nvPr/>
        </p:nvSpPr>
        <p:spPr>
          <a:xfrm>
            <a:off x="0" y="28473"/>
            <a:ext cx="9767614" cy="509847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Исполнение тарифной сметы на регулируемую услугу по перекачке нефти на внутренний рынок РК по системе магистральных трубопроводов Общества за 2024 год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t="30428" b="22457"/>
          <a:stretch/>
        </p:blipFill>
        <p:spPr>
          <a:xfrm>
            <a:off x="9937102" y="-98598"/>
            <a:ext cx="2494808" cy="91824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579371" y="6532885"/>
            <a:ext cx="611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spc="-15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0" lang="ru-RU" sz="1400" b="1" i="0" u="none" strike="noStrike" kern="1200" cap="none" spc="-15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C5D8198-B3C9-4938-9356-83983DB473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55911"/>
              </p:ext>
            </p:extLst>
          </p:nvPr>
        </p:nvGraphicFramePr>
        <p:xfrm>
          <a:off x="114542" y="652043"/>
          <a:ext cx="11464827" cy="5938936"/>
        </p:xfrm>
        <a:graphic>
          <a:graphicData uri="http://schemas.openxmlformats.org/drawingml/2006/table">
            <a:tbl>
              <a:tblPr/>
              <a:tblGrid>
                <a:gridCol w="603412">
                  <a:extLst>
                    <a:ext uri="{9D8B030D-6E8A-4147-A177-3AD203B41FA5}">
                      <a16:colId xmlns:a16="http://schemas.microsoft.com/office/drawing/2014/main" val="3831022593"/>
                    </a:ext>
                  </a:extLst>
                </a:gridCol>
                <a:gridCol w="5289932">
                  <a:extLst>
                    <a:ext uri="{9D8B030D-6E8A-4147-A177-3AD203B41FA5}">
                      <a16:colId xmlns:a16="http://schemas.microsoft.com/office/drawing/2014/main" val="1015068853"/>
                    </a:ext>
                  </a:extLst>
                </a:gridCol>
                <a:gridCol w="883388">
                  <a:extLst>
                    <a:ext uri="{9D8B030D-6E8A-4147-A177-3AD203B41FA5}">
                      <a16:colId xmlns:a16="http://schemas.microsoft.com/office/drawing/2014/main" val="914965607"/>
                    </a:ext>
                  </a:extLst>
                </a:gridCol>
                <a:gridCol w="1545930">
                  <a:extLst>
                    <a:ext uri="{9D8B030D-6E8A-4147-A177-3AD203B41FA5}">
                      <a16:colId xmlns:a16="http://schemas.microsoft.com/office/drawing/2014/main" val="2762675844"/>
                    </a:ext>
                  </a:extLst>
                </a:gridCol>
                <a:gridCol w="1766777">
                  <a:extLst>
                    <a:ext uri="{9D8B030D-6E8A-4147-A177-3AD203B41FA5}">
                      <a16:colId xmlns:a16="http://schemas.microsoft.com/office/drawing/2014/main" val="2849382651"/>
                    </a:ext>
                  </a:extLst>
                </a:gridCol>
                <a:gridCol w="1375388">
                  <a:extLst>
                    <a:ext uri="{9D8B030D-6E8A-4147-A177-3AD203B41FA5}">
                      <a16:colId xmlns:a16="http://schemas.microsoft.com/office/drawing/2014/main" val="3754773544"/>
                    </a:ext>
                  </a:extLst>
                </a:gridCol>
              </a:tblGrid>
              <a:tr h="4521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Единица измерения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Показатели утвержденные приказом КРЕМ №85-ОД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Фактически сложившиеся показатели тарифной сметы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kk-KZ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2023 год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Отклонения, 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79382"/>
                  </a:ext>
                </a:extLst>
              </a:tr>
              <a:tr h="2041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Затраты на производство товаров и предоставление услуг,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57 987 497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100 196 169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185694"/>
                  </a:ext>
                </a:extLst>
              </a:tr>
              <a:tr h="193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Материальные затраты,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6 167 628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10 490 460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520210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Сырье и материалы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2 336 587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3 224 873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817899"/>
                  </a:ext>
                </a:extLst>
              </a:tr>
              <a:tr h="2433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Покупные изделия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967893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Горюче-смазочные материалы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531 726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1 125 579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264750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Топливо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1 170 283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1 100 954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784387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Энергия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2 129 033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5 039 054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41490"/>
                  </a:ext>
                </a:extLst>
              </a:tr>
              <a:tr h="193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оплату труда,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25 787 904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39 681 678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759955"/>
                  </a:ext>
                </a:extLst>
              </a:tr>
              <a:tr h="2182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Заработная плата производственного персонала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23 209 916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35 905 007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044307"/>
                  </a:ext>
                </a:extLst>
              </a:tr>
              <a:tr h="1939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Социальный налог и социальные отчисления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1 944 315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2 960 690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904501"/>
                  </a:ext>
                </a:extLst>
              </a:tr>
              <a:tr h="1256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ОСМС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633 673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815 981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306756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Амортизация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16 608 481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29 310 606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194203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Ремонт, всего, в т. 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725 762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1 492 376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987337"/>
                  </a:ext>
                </a:extLst>
              </a:tr>
              <a:tr h="2041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Ремонт, не приводящий к росту стоимости основных средств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725 762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1 492 376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204459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затраты, всего, в т.ч.: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8 697 722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19 221 049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165428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Услуги связи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114 778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151 231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336556"/>
                  </a:ext>
                </a:extLst>
              </a:tr>
              <a:tr h="183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Командировочные расходы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231 146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611 588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3209962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Канцелярские и почтовые расходы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51163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зданий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398 356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857 166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105548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кадров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66 329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167 857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171918"/>
                  </a:ext>
                </a:extLst>
              </a:tr>
              <a:tr h="1962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труда и техника безопасности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27 925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80 087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213751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окружающей среды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169 613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736 240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712995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Страхование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61 108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189 433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038867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Вневедомственная и пожарная охрана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2 319 351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7 742 087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4864607"/>
                  </a:ext>
                </a:extLst>
              </a:tr>
              <a:tr h="193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Юридические и консалтинговые услуги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65 448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170 594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529739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по НИОКР и НТД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4 826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5 777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738512"/>
                  </a:ext>
                </a:extLst>
              </a:tr>
              <a:tr h="193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и лицензирование автотранспорта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25 826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68427"/>
                  </a:ext>
                </a:extLst>
              </a:tr>
              <a:tr h="1278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Аренда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59 202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43 473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002848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Авиауслуги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13 483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896792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Транспортировка грузов (транспортные услуги)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986 469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1 442 287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083007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Метрология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121 475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198 004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090071"/>
                  </a:ext>
                </a:extLst>
              </a:tr>
              <a:tr h="1377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Диагностические работы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914 088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213 013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325979"/>
                  </a:ext>
                </a:extLst>
              </a:tr>
              <a:tr h="193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Плата за использование природного сырья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44 132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135 303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068214"/>
                  </a:ext>
                </a:extLst>
              </a:tr>
              <a:tr h="193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Работы и услуги производственного характера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2 769 146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6 043 479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590965"/>
                  </a:ext>
                </a:extLst>
              </a:tr>
            </a:tbl>
          </a:graphicData>
        </a:graphic>
      </p:graphicFrame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F856132-F041-4338-AFEB-C67FA0206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9915" y="135620"/>
            <a:ext cx="1782934" cy="414805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6E3C68-8D83-4347-84FA-03B00C49DD7A}"/>
              </a:ext>
            </a:extLst>
          </p:cNvPr>
          <p:cNvSpPr/>
          <p:nvPr/>
        </p:nvSpPr>
        <p:spPr>
          <a:xfrm>
            <a:off x="0" y="-22617"/>
            <a:ext cx="12190413" cy="719174"/>
          </a:xfrm>
          <a:prstGeom prst="rect">
            <a:avLst/>
          </a:prstGeom>
          <a:gradFill flip="none" rotWithShape="1">
            <a:gsLst>
              <a:gs pos="49000">
                <a:srgbClr val="AEC5E8"/>
              </a:gs>
              <a:gs pos="0">
                <a:srgbClr val="6276AC"/>
              </a:gs>
              <a:gs pos="100000">
                <a:srgbClr val="E1A37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i="0" u="non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Исполнение тарифной сметы на регулируемую услугу по перекачке нефти на внутренний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i="0" u="non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рынок РК по системе магистральных трубопроводов Общества за 2024 год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E47C747-348A-4887-95D9-E6F12765F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6240" y="87945"/>
            <a:ext cx="1782934" cy="414805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82AEA3D-9363-4B2A-9D62-E675B991BE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153546"/>
              </p:ext>
            </p:extLst>
          </p:nvPr>
        </p:nvGraphicFramePr>
        <p:xfrm>
          <a:off x="114542" y="6532885"/>
          <a:ext cx="11464827" cy="203101"/>
        </p:xfrm>
        <a:graphic>
          <a:graphicData uri="http://schemas.openxmlformats.org/drawingml/2006/table">
            <a:tbl>
              <a:tblPr/>
              <a:tblGrid>
                <a:gridCol w="603412">
                  <a:extLst>
                    <a:ext uri="{9D8B030D-6E8A-4147-A177-3AD203B41FA5}">
                      <a16:colId xmlns:a16="http://schemas.microsoft.com/office/drawing/2014/main" val="950573056"/>
                    </a:ext>
                  </a:extLst>
                </a:gridCol>
                <a:gridCol w="5289932">
                  <a:extLst>
                    <a:ext uri="{9D8B030D-6E8A-4147-A177-3AD203B41FA5}">
                      <a16:colId xmlns:a16="http://schemas.microsoft.com/office/drawing/2014/main" val="590724518"/>
                    </a:ext>
                  </a:extLst>
                </a:gridCol>
                <a:gridCol w="883388">
                  <a:extLst>
                    <a:ext uri="{9D8B030D-6E8A-4147-A177-3AD203B41FA5}">
                      <a16:colId xmlns:a16="http://schemas.microsoft.com/office/drawing/2014/main" val="219083833"/>
                    </a:ext>
                  </a:extLst>
                </a:gridCol>
                <a:gridCol w="1545930">
                  <a:extLst>
                    <a:ext uri="{9D8B030D-6E8A-4147-A177-3AD203B41FA5}">
                      <a16:colId xmlns:a16="http://schemas.microsoft.com/office/drawing/2014/main" val="3537747142"/>
                    </a:ext>
                  </a:extLst>
                </a:gridCol>
                <a:gridCol w="1766777">
                  <a:extLst>
                    <a:ext uri="{9D8B030D-6E8A-4147-A177-3AD203B41FA5}">
                      <a16:colId xmlns:a16="http://schemas.microsoft.com/office/drawing/2014/main" val="2390445452"/>
                    </a:ext>
                  </a:extLst>
                </a:gridCol>
                <a:gridCol w="1375388">
                  <a:extLst>
                    <a:ext uri="{9D8B030D-6E8A-4147-A177-3AD203B41FA5}">
                      <a16:colId xmlns:a16="http://schemas.microsoft.com/office/drawing/2014/main" val="716985824"/>
                    </a:ext>
                  </a:extLst>
                </a:gridCol>
              </a:tblGrid>
              <a:tr h="2031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Обязательные пенсионные взносы за счет работодателя производственного 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-//-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331 696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394 119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517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36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65709</TotalTime>
  <Words>5534</Words>
  <Application>Microsoft Office PowerPoint</Application>
  <PresentationFormat>Произвольный</PresentationFormat>
  <Paragraphs>1894</Paragraphs>
  <Slides>22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Roboto Light</vt:lpstr>
      <vt:lpstr>Segoe UI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Информация по доходам от регулируемой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 слушаниям по ежегодному отчету о деятельности  АО «КазТрансОйл» за 2017 год по предоставлению регулируемых перед потребителями и иными заинтересованными лицами</dc:title>
  <dc:creator>Махамбетова Раушан Амангельдиевна</dc:creator>
  <cp:lastModifiedBy>Кокетаева Аида Аскарбековна</cp:lastModifiedBy>
  <cp:revision>2429</cp:revision>
  <cp:lastPrinted>2025-04-15T09:44:43Z</cp:lastPrinted>
  <dcterms:created xsi:type="dcterms:W3CDTF">2018-03-31T10:00:18Z</dcterms:created>
  <dcterms:modified xsi:type="dcterms:W3CDTF">2025-04-15T12:00:53Z</dcterms:modified>
</cp:coreProperties>
</file>