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notesSlides/notesSlide11.xml" ContentType="application/vnd.openxmlformats-officedocument.presentationml.notesSlid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notesSlides/notesSlide15.xml" ContentType="application/vnd.openxmlformats-officedocument.presentationml.notesSlide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notesSlides/notesSlide16.xml" ContentType="application/vnd.openxmlformats-officedocument.presentationml.notesSlide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notesSlides/notesSlide17.xml" ContentType="application/vnd.openxmlformats-officedocument.presentationml.notesSlide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5" r:id="rId2"/>
    <p:sldMasterId id="2147483688" r:id="rId3"/>
  </p:sldMasterIdLst>
  <p:notesMasterIdLst>
    <p:notesMasterId r:id="rId31"/>
  </p:notesMasterIdLst>
  <p:handoutMasterIdLst>
    <p:handoutMasterId r:id="rId32"/>
  </p:handoutMasterIdLst>
  <p:sldIdLst>
    <p:sldId id="367" r:id="rId4"/>
    <p:sldId id="470" r:id="rId5"/>
    <p:sldId id="506" r:id="rId6"/>
    <p:sldId id="586" r:id="rId7"/>
    <p:sldId id="530" r:id="rId8"/>
    <p:sldId id="532" r:id="rId9"/>
    <p:sldId id="608" r:id="rId10"/>
    <p:sldId id="543" r:id="rId11"/>
    <p:sldId id="618" r:id="rId12"/>
    <p:sldId id="411" r:id="rId13"/>
    <p:sldId id="604" r:id="rId14"/>
    <p:sldId id="616" r:id="rId15"/>
    <p:sldId id="607" r:id="rId16"/>
    <p:sldId id="606" r:id="rId17"/>
    <p:sldId id="605" r:id="rId18"/>
    <p:sldId id="574" r:id="rId19"/>
    <p:sldId id="575" r:id="rId20"/>
    <p:sldId id="576" r:id="rId21"/>
    <p:sldId id="596" r:id="rId22"/>
    <p:sldId id="579" r:id="rId23"/>
    <p:sldId id="545" r:id="rId24"/>
    <p:sldId id="615" r:id="rId25"/>
    <p:sldId id="614" r:id="rId26"/>
    <p:sldId id="570" r:id="rId27"/>
    <p:sldId id="595" r:id="rId28"/>
    <p:sldId id="587" r:id="rId29"/>
    <p:sldId id="620" r:id="rId30"/>
  </p:sldIdLst>
  <p:sldSz cx="9144000" cy="6858000" type="screen4x3"/>
  <p:notesSz cx="6797675" cy="98726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иинов Азамат Канибекович" initials="КАК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0000"/>
    <a:srgbClr val="FFCC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3822" autoAdjust="0"/>
    <p:restoredTop sz="99196" autoAdjust="0"/>
  </p:normalViewPr>
  <p:slideViewPr>
    <p:cSldViewPr>
      <p:cViewPr varScale="1">
        <p:scale>
          <a:sx n="133" d="100"/>
          <a:sy n="133" d="100"/>
        </p:scale>
        <p:origin x="-185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3372"/>
    </p:cViewPr>
  </p:outlineViewPr>
  <p:notesTextViewPr>
    <p:cViewPr>
      <p:scale>
        <a:sx n="90" d="100"/>
        <a:sy n="9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90" d="100"/>
          <a:sy n="90" d="100"/>
        </p:scale>
        <p:origin x="-3834" y="-198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 sz="1600"/>
            </a:pPr>
            <a:r>
              <a:rPr lang="en-US" dirty="0" smtClean="0"/>
              <a:t>EBITDA</a:t>
            </a:r>
            <a:r>
              <a:rPr lang="ru-RU" dirty="0" smtClean="0"/>
              <a:t>, в млн. тенге</a:t>
            </a:r>
            <a:endParaRPr lang="en-US" dirty="0"/>
          </a:p>
        </c:rich>
      </c:tx>
      <c:layout>
        <c:manualLayout>
          <c:xMode val="edge"/>
          <c:yMode val="edge"/>
          <c:x val="0.28389553938451284"/>
          <c:y val="2.9394882050142578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'для Отчета о БП'!$B$360</c:f>
              <c:strCache>
                <c:ptCount val="1"/>
                <c:pt idx="0">
                  <c:v>EBITDA</c:v>
                </c:pt>
              </c:strCache>
            </c:strRef>
          </c:tx>
          <c:spPr>
            <a:gradFill flip="none" rotWithShape="1">
              <a:gsLst>
                <a:gs pos="21000">
                  <a:srgbClr val="3333CC">
                    <a:lumMod val="60000"/>
                    <a:lumOff val="40000"/>
                  </a:srgbClr>
                </a:gs>
                <a:gs pos="100000">
                  <a:srgbClr val="156B13"/>
                </a:gs>
              </a:gsLst>
              <a:path path="circle">
                <a:fillToRect t="100000" r="100000"/>
              </a:path>
              <a:tileRect l="-100000" b="-100000"/>
            </a:gradFill>
          </c:spPr>
          <c:invertIfNegative val="0"/>
          <c:dPt>
            <c:idx val="1"/>
            <c:invertIfNegative val="0"/>
            <c:bubble3D val="0"/>
          </c:dPt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'для Отчета о БП'!$C$283:$E$284</c:f>
              <c:strCache>
                <c:ptCount val="3"/>
                <c:pt idx="0">
                  <c:v>Факт за 2015 год</c:v>
                </c:pt>
                <c:pt idx="1">
                  <c:v>План на 2016 год</c:v>
                </c:pt>
                <c:pt idx="2">
                  <c:v>Факт за 2016 год</c:v>
                </c:pt>
              </c:strCache>
            </c:strRef>
          </c:cat>
          <c:val>
            <c:numRef>
              <c:f>'для Отчета о БП'!$C$360:$E$360</c:f>
              <c:numCache>
                <c:formatCode>#,##0</c:formatCode>
                <c:ptCount val="3"/>
                <c:pt idx="0">
                  <c:v>135034.69200000001</c:v>
                </c:pt>
                <c:pt idx="1">
                  <c:v>91880.723883602914</c:v>
                </c:pt>
                <c:pt idx="2">
                  <c:v>99683.777999999991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2"/>
        <c:axId val="22135168"/>
        <c:axId val="22136704"/>
      </c:barChart>
      <c:catAx>
        <c:axId val="221351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ru-RU"/>
          </a:p>
        </c:txPr>
        <c:crossAx val="22136704"/>
        <c:crosses val="autoZero"/>
        <c:auto val="1"/>
        <c:lblAlgn val="ctr"/>
        <c:lblOffset val="100"/>
        <c:noMultiLvlLbl val="0"/>
      </c:catAx>
      <c:valAx>
        <c:axId val="22136704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221351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+mj-lt"/>
                <a:ea typeface="Arial Cyr"/>
                <a:cs typeface="Arial Cyr"/>
              </a:defRPr>
            </a:pPr>
            <a:r>
              <a:rPr lang="ru-RU" sz="1100" baseline="0">
                <a:latin typeface="+mj-lt"/>
              </a:rPr>
              <a:t>Выручка</a:t>
            </a:r>
          </a:p>
        </c:rich>
      </c:tx>
      <c:layout>
        <c:manualLayout>
          <c:xMode val="edge"/>
          <c:yMode val="edge"/>
          <c:x val="0.50081583095050863"/>
          <c:y val="2.9769840388105026E-2"/>
        </c:manualLayout>
      </c:layout>
      <c:overlay val="0"/>
      <c:spPr>
        <a:noFill/>
        <a:ln w="33888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5767634854771784"/>
          <c:y val="0.24186046511627907"/>
          <c:w val="0.82365145228215764"/>
          <c:h val="0.455813953488372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услуги'!$B$80</c:f>
              <c:strCache>
                <c:ptCount val="1"/>
                <c:pt idx="0">
                  <c:v>Доход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33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6944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33888">
                <a:noFill/>
              </a:ln>
            </c:spPr>
            <c:txPr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услуги'!$C$78:$F$79</c:f>
              <c:multiLvlStrCache>
                <c:ptCount val="4"/>
                <c:lvl>
                  <c:pt idx="0">
                    <c:v>Утв.ТС</c:v>
                  </c:pt>
                  <c:pt idx="1">
                    <c:v>Факт</c:v>
                  </c:pt>
                  <c:pt idx="2">
                    <c:v>Утв.ТС</c:v>
                  </c:pt>
                  <c:pt idx="3">
                    <c:v>Факт</c:v>
                  </c:pt>
                </c:lvl>
                <c:lvl>
                  <c:pt idx="0">
                    <c:v>2015 год</c:v>
                  </c:pt>
                  <c:pt idx="2">
                    <c:v>2016 год</c:v>
                  </c:pt>
                </c:lvl>
              </c:multiLvlStrCache>
            </c:multiLvlStrRef>
          </c:cat>
          <c:val>
            <c:numRef>
              <c:f>'все услуги'!$C$80:$F$80</c:f>
              <c:numCache>
                <c:formatCode>#,##0</c:formatCode>
                <c:ptCount val="4"/>
                <c:pt idx="0">
                  <c:v>7599.1600699999999</c:v>
                </c:pt>
                <c:pt idx="1">
                  <c:v>6603.7358100000001</c:v>
                </c:pt>
                <c:pt idx="2">
                  <c:v>7687.4880000000003</c:v>
                </c:pt>
                <c:pt idx="3">
                  <c:v>7156.6729999999998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41503360"/>
        <c:axId val="41543936"/>
      </c:barChart>
      <c:catAx>
        <c:axId val="41503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423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15439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1543936"/>
        <c:scaling>
          <c:orientation val="minMax"/>
          <c:max val="100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+mj-lt"/>
                    <a:ea typeface="Arial Cyr"/>
                    <a:cs typeface="Arial Cyr"/>
                  </a:defRPr>
                </a:pPr>
                <a:r>
                  <a:rPr lang="ru-RU" sz="1100" baseline="0" dirty="0" smtClean="0">
                    <a:latin typeface="+mj-lt"/>
                  </a:rPr>
                  <a:t>млн. тенге</a:t>
                </a:r>
                <a:endParaRPr lang="ru-RU" sz="1100" baseline="0" dirty="0"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0"/>
              <c:y val="0.32093006481578373"/>
            </c:manualLayout>
          </c:layout>
          <c:overlay val="0"/>
          <c:spPr>
            <a:noFill/>
            <a:ln w="33888">
              <a:noFill/>
            </a:ln>
          </c:spPr>
        </c:title>
        <c:numFmt formatCode="#,##0" sourceLinked="1"/>
        <c:majorTickMark val="out"/>
        <c:minorTickMark val="none"/>
        <c:tickLblPos val="nextTo"/>
        <c:spPr>
          <a:ln w="423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1503360"/>
        <c:crosses val="autoZero"/>
        <c:crossBetween val="between"/>
        <c:majorUnit val="2000"/>
        <c:minorUnit val="2000"/>
      </c:valAx>
      <c:spPr>
        <a:noFill/>
        <a:ln w="3388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67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="1"/>
            </a:pPr>
            <a:r>
              <a:rPr lang="ru-RU" b="1" dirty="0" smtClean="0"/>
              <a:t>Затраты по тарифной смете</a:t>
            </a:r>
            <a:endParaRPr lang="ru-RU" b="1" dirty="0"/>
          </a:p>
        </c:rich>
      </c:tx>
      <c:layout>
        <c:manualLayout>
          <c:xMode val="edge"/>
          <c:yMode val="edge"/>
          <c:x val="0.45234111302322066"/>
          <c:y val="3.314215087212532E-3"/>
        </c:manualLayout>
      </c:layout>
      <c:overlay val="0"/>
      <c:spPr>
        <a:noFill/>
        <a:ln w="33888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5767634854771784"/>
          <c:y val="0.24186046511627907"/>
          <c:w val="0.82365145228215764"/>
          <c:h val="0.455813953488372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услуги'!$B$80</c:f>
              <c:strCache>
                <c:ptCount val="1"/>
                <c:pt idx="0">
                  <c:v>Доход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33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6944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33888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услуги'!$C$78:$F$79</c:f>
              <c:multiLvlStrCache>
                <c:ptCount val="4"/>
                <c:lvl>
                  <c:pt idx="0">
                    <c:v>Утв.ТС</c:v>
                  </c:pt>
                  <c:pt idx="1">
                    <c:v>Факт</c:v>
                  </c:pt>
                  <c:pt idx="2">
                    <c:v>Утв.ТС</c:v>
                  </c:pt>
                  <c:pt idx="3">
                    <c:v>Факт</c:v>
                  </c:pt>
                </c:lvl>
                <c:lvl>
                  <c:pt idx="0">
                    <c:v>2015 год</c:v>
                  </c:pt>
                  <c:pt idx="2">
                    <c:v>2016 год</c:v>
                  </c:pt>
                </c:lvl>
              </c:multiLvlStrCache>
            </c:multiLvlStrRef>
          </c:cat>
          <c:val>
            <c:numRef>
              <c:f>'все услуги'!$C$80:$F$80</c:f>
              <c:numCache>
                <c:formatCode>#,##0</c:formatCode>
                <c:ptCount val="4"/>
                <c:pt idx="0">
                  <c:v>6772</c:v>
                </c:pt>
                <c:pt idx="1">
                  <c:v>7302</c:v>
                </c:pt>
                <c:pt idx="2">
                  <c:v>6860</c:v>
                </c:pt>
                <c:pt idx="3">
                  <c:v>7304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41650816"/>
        <c:axId val="42572416"/>
      </c:barChart>
      <c:catAx>
        <c:axId val="41650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423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b="1"/>
            </a:pPr>
            <a:endParaRPr lang="ru-RU"/>
          </a:p>
        </c:txPr>
        <c:crossAx val="4257241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2572416"/>
        <c:scaling>
          <c:orientation val="minMax"/>
          <c:max val="100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00" b="1">
                    <a:latin typeface="+mj-lt"/>
                  </a:defRPr>
                </a:pPr>
                <a:r>
                  <a:rPr lang="ru-RU" sz="1100" b="1" dirty="0">
                    <a:latin typeface="+mj-lt"/>
                  </a:rPr>
                  <a:t>млн</a:t>
                </a:r>
                <a:r>
                  <a:rPr lang="ru-RU" sz="1100" b="1" dirty="0" smtClean="0">
                    <a:latin typeface="+mj-lt"/>
                  </a:rPr>
                  <a:t>. тенге</a:t>
                </a:r>
                <a:endParaRPr lang="ru-RU" sz="1100" b="1" dirty="0"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0"/>
              <c:y val="0.32093006481578373"/>
            </c:manualLayout>
          </c:layout>
          <c:overlay val="0"/>
          <c:spPr>
            <a:noFill/>
            <a:ln w="33888">
              <a:noFill/>
            </a:ln>
          </c:spPr>
        </c:title>
        <c:numFmt formatCode="#,##0" sourceLinked="1"/>
        <c:majorTickMark val="out"/>
        <c:minorTickMark val="none"/>
        <c:tickLblPos val="nextTo"/>
        <c:spPr>
          <a:ln w="423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b="1"/>
            </a:pPr>
            <a:endParaRPr lang="ru-RU"/>
          </a:p>
        </c:txPr>
        <c:crossAx val="41650816"/>
        <c:crosses val="autoZero"/>
        <c:crossBetween val="between"/>
        <c:majorUnit val="2000"/>
        <c:minorUnit val="2000"/>
      </c:valAx>
      <c:spPr>
        <a:noFill/>
        <a:ln w="3388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dirty="0">
                <a:latin typeface="+mj-lt"/>
              </a:rPr>
              <a:t>Объем</a:t>
            </a:r>
          </a:p>
        </c:rich>
      </c:tx>
      <c:layout>
        <c:manualLayout>
          <c:xMode val="edge"/>
          <c:yMode val="edge"/>
          <c:x val="0.44833776543994608"/>
          <c:y val="6.7076958445887694E-2"/>
        </c:manualLayout>
      </c:layout>
      <c:overlay val="0"/>
      <c:spPr>
        <a:noFill/>
        <a:ln w="44472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5478624455529405"/>
          <c:y val="0.25499946638134957"/>
          <c:w val="0.8268839103869654"/>
          <c:h val="0.445000000000000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услуги'!$B$105</c:f>
              <c:strCache>
                <c:ptCount val="1"/>
                <c:pt idx="0">
                  <c:v>Объем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6600" mc:Ignorable="a14" a14:legacySpreadsheetColorIndex="53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5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22236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44472">
                <a:noFill/>
              </a:ln>
            </c:spPr>
            <c:txPr>
              <a:bodyPr/>
              <a:lstStyle/>
              <a:p>
                <a:pPr>
                  <a:defRPr sz="144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услуги'!$C$103:$F$104</c:f>
              <c:multiLvlStrCache>
                <c:ptCount val="4"/>
                <c:lvl>
                  <c:pt idx="0">
                    <c:v>ТС</c:v>
                  </c:pt>
                  <c:pt idx="1">
                    <c:v>Факт</c:v>
                  </c:pt>
                  <c:pt idx="2">
                    <c:v>ТС</c:v>
                  </c:pt>
                  <c:pt idx="3">
                    <c:v>Факт</c:v>
                  </c:pt>
                </c:lvl>
                <c:lvl>
                  <c:pt idx="0">
                    <c:v>2015 год</c:v>
                  </c:pt>
                  <c:pt idx="2">
                    <c:v>2016 год</c:v>
                  </c:pt>
                </c:lvl>
              </c:multiLvlStrCache>
            </c:multiLvlStrRef>
          </c:cat>
          <c:val>
            <c:numRef>
              <c:f>'все услуги'!$C$105:$F$105</c:f>
              <c:numCache>
                <c:formatCode>#,##0</c:formatCode>
                <c:ptCount val="4"/>
                <c:pt idx="0">
                  <c:v>16552</c:v>
                </c:pt>
                <c:pt idx="1">
                  <c:v>15285</c:v>
                </c:pt>
                <c:pt idx="2">
                  <c:v>17204</c:v>
                </c:pt>
                <c:pt idx="3">
                  <c:v>17219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43793792"/>
        <c:axId val="43795584"/>
      </c:barChart>
      <c:catAx>
        <c:axId val="43793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555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379558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3795584"/>
        <c:scaling>
          <c:orientation val="minMax"/>
          <c:max val="300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+mn-lt"/>
                    <a:ea typeface="Arial Cyr"/>
                    <a:cs typeface="Arial Cyr"/>
                  </a:defRPr>
                </a:pPr>
                <a:r>
                  <a:rPr lang="ru-RU" sz="1100" dirty="0">
                    <a:latin typeface="+mn-lt"/>
                  </a:rPr>
                  <a:t>тыс</a:t>
                </a:r>
                <a:r>
                  <a:rPr lang="ru-RU" sz="1100" dirty="0" smtClean="0">
                    <a:latin typeface="+mn-lt"/>
                  </a:rPr>
                  <a:t>. тонн</a:t>
                </a:r>
                <a:endParaRPr lang="ru-RU" sz="1100" dirty="0">
                  <a:latin typeface="+mn-lt"/>
                </a:endParaRPr>
              </a:p>
            </c:rich>
          </c:tx>
          <c:layout>
            <c:manualLayout>
              <c:xMode val="edge"/>
              <c:yMode val="edge"/>
              <c:x val="2.240355140792586E-2"/>
              <c:y val="0.2951204025261035"/>
            </c:manualLayout>
          </c:layout>
          <c:overlay val="0"/>
          <c:spPr>
            <a:noFill/>
            <a:ln w="44472">
              <a:noFill/>
            </a:ln>
          </c:spPr>
        </c:title>
        <c:numFmt formatCode="#,##0" sourceLinked="1"/>
        <c:majorTickMark val="out"/>
        <c:minorTickMark val="none"/>
        <c:tickLblPos val="nextTo"/>
        <c:spPr>
          <a:ln w="555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4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3793792"/>
        <c:crosses val="autoZero"/>
        <c:crossBetween val="between"/>
        <c:majorUnit val="10000"/>
      </c:valAx>
      <c:spPr>
        <a:noFill/>
        <a:ln w="2539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44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600" dirty="0">
                <a:latin typeface="+mj-lt"/>
              </a:rPr>
              <a:t>Выручка</a:t>
            </a:r>
          </a:p>
        </c:rich>
      </c:tx>
      <c:layout>
        <c:manualLayout>
          <c:xMode val="edge"/>
          <c:yMode val="edge"/>
          <c:x val="0.44654081202812618"/>
          <c:y val="4.6731963382625951E-3"/>
        </c:manualLayout>
      </c:layout>
      <c:overlay val="0"/>
      <c:spPr>
        <a:noFill/>
        <a:ln w="42749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5278444395439039"/>
          <c:y val="0.25272637795275593"/>
          <c:w val="0.82389937106918243"/>
          <c:h val="0.4579439252336448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услуги'!$B$127</c:f>
              <c:strCache>
                <c:ptCount val="1"/>
                <c:pt idx="0">
                  <c:v>Доход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14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14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21375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42749">
                <a:noFill/>
              </a:ln>
            </c:spPr>
            <c:txPr>
              <a:bodyPr/>
              <a:lstStyle/>
              <a:p>
                <a:pPr>
                  <a:defRPr sz="14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услуги'!$C$125:$F$126</c:f>
              <c:multiLvlStrCache>
                <c:ptCount val="4"/>
                <c:lvl>
                  <c:pt idx="0">
                    <c:v>ТС</c:v>
                  </c:pt>
                  <c:pt idx="1">
                    <c:v>Факт</c:v>
                  </c:pt>
                  <c:pt idx="2">
                    <c:v>ТС</c:v>
                  </c:pt>
                  <c:pt idx="3">
                    <c:v>Факт</c:v>
                  </c:pt>
                </c:lvl>
                <c:lvl>
                  <c:pt idx="0">
                    <c:v>2015 год</c:v>
                  </c:pt>
                  <c:pt idx="2">
                    <c:v>2016 год</c:v>
                  </c:pt>
                </c:lvl>
              </c:multiLvlStrCache>
            </c:multiLvlStrRef>
          </c:cat>
          <c:val>
            <c:numRef>
              <c:f>'все услуги'!$C$127:$F$127</c:f>
              <c:numCache>
                <c:formatCode>0</c:formatCode>
                <c:ptCount val="4"/>
                <c:pt idx="0" formatCode="General">
                  <c:v>686</c:v>
                </c:pt>
                <c:pt idx="1">
                  <c:v>595</c:v>
                </c:pt>
                <c:pt idx="2">
                  <c:v>713.12199999999996</c:v>
                </c:pt>
                <c:pt idx="3">
                  <c:v>713.70799999999997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44897792"/>
        <c:axId val="44899328"/>
      </c:barChart>
      <c:catAx>
        <c:axId val="44897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534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489932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4899328"/>
        <c:scaling>
          <c:orientation val="minMax"/>
          <c:max val="8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+mj-lt"/>
                    <a:ea typeface="Arial Cyr"/>
                    <a:cs typeface="Arial Cyr"/>
                  </a:defRPr>
                </a:pPr>
                <a:r>
                  <a:rPr lang="ru-RU" sz="1100" dirty="0">
                    <a:latin typeface="+mj-lt"/>
                  </a:rPr>
                  <a:t>млн</a:t>
                </a:r>
                <a:r>
                  <a:rPr lang="ru-RU" sz="1100" dirty="0" smtClean="0">
                    <a:latin typeface="+mj-lt"/>
                  </a:rPr>
                  <a:t>. </a:t>
                </a:r>
                <a:r>
                  <a:rPr lang="ru-RU" sz="1100" dirty="0" smtClean="0">
                    <a:latin typeface="+mn-lt"/>
                  </a:rPr>
                  <a:t>тенге</a:t>
                </a:r>
                <a:endParaRPr lang="ru-RU" sz="1100" dirty="0">
                  <a:latin typeface="+mn-lt"/>
                </a:endParaRPr>
              </a:p>
            </c:rich>
          </c:tx>
          <c:layout>
            <c:manualLayout>
              <c:xMode val="edge"/>
              <c:yMode val="edge"/>
              <c:x val="2.0964323903956451E-2"/>
              <c:y val="0.32243048887181786"/>
            </c:manualLayout>
          </c:layout>
          <c:overlay val="0"/>
          <c:spPr>
            <a:noFill/>
            <a:ln w="42749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534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4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4897792"/>
        <c:crosses val="autoZero"/>
        <c:crossBetween val="between"/>
        <c:majorUnit val="25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4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4376292058792682"/>
          <c:y val="1.9999899848485065E-2"/>
        </c:manualLayout>
      </c:layout>
      <c:overlay val="0"/>
      <c:spPr>
        <a:noFill/>
        <a:ln w="29766">
          <a:noFill/>
        </a:ln>
      </c:spPr>
      <c:txPr>
        <a:bodyPr/>
        <a:lstStyle/>
        <a:p>
          <a:pPr>
            <a:defRPr sz="160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8824889331376748"/>
          <c:y val="0.21278607626730495"/>
          <c:w val="0.79550102249488752"/>
          <c:h val="0.4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услуги'!$B$150</c:f>
              <c:strCache>
                <c:ptCount val="1"/>
                <c:pt idx="0">
                  <c:v>Объем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CC00" mc:Ignorable="a14" a14:legacySpreadsheetColorIndex="51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51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4883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9766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услуги'!$C$148:$F$149</c:f>
              <c:multiLvlStrCache>
                <c:ptCount val="4"/>
                <c:lvl>
                  <c:pt idx="0">
                    <c:v>Утв.ТС</c:v>
                  </c:pt>
                  <c:pt idx="1">
                    <c:v>Факт</c:v>
                  </c:pt>
                  <c:pt idx="2">
                    <c:v>Утв.ТС</c:v>
                  </c:pt>
                  <c:pt idx="3">
                    <c:v>Факт</c:v>
                  </c:pt>
                </c:lvl>
                <c:lvl>
                  <c:pt idx="0">
                    <c:v>2015 год</c:v>
                  </c:pt>
                  <c:pt idx="2">
                    <c:v>2016 год</c:v>
                  </c:pt>
                </c:lvl>
              </c:multiLvlStrCache>
            </c:multiLvlStrRef>
          </c:cat>
          <c:val>
            <c:numRef>
              <c:f>'все услуги'!$C$150:$F$150</c:f>
              <c:numCache>
                <c:formatCode>#,##0</c:formatCode>
                <c:ptCount val="4"/>
                <c:pt idx="0">
                  <c:v>15394.93</c:v>
                </c:pt>
                <c:pt idx="1">
                  <c:v>12218</c:v>
                </c:pt>
                <c:pt idx="2">
                  <c:v>14102.907709999999</c:v>
                </c:pt>
                <c:pt idx="3">
                  <c:v>11017.193520000001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44406272"/>
        <c:axId val="44407808"/>
      </c:barChart>
      <c:catAx>
        <c:axId val="44406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72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1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44078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4407808"/>
        <c:scaling>
          <c:orientation val="minMax"/>
          <c:max val="16000"/>
        </c:scaling>
        <c:delete val="0"/>
        <c:axPos val="l"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+mj-lt"/>
                    <a:ea typeface="Arial Cyr"/>
                    <a:cs typeface="Arial Cyr"/>
                  </a:defRPr>
                </a:pPr>
                <a:r>
                  <a:rPr lang="ru-RU" sz="1100" dirty="0">
                    <a:latin typeface="+mj-lt"/>
                  </a:rPr>
                  <a:t>тыс. </a:t>
                </a:r>
                <a:r>
                  <a:rPr lang="ru-RU" sz="1100" dirty="0" smtClean="0">
                    <a:latin typeface="+mj-lt"/>
                  </a:rPr>
                  <a:t>кВт. ч.</a:t>
                </a:r>
                <a:endParaRPr lang="ru-RU" sz="1100" dirty="0"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2.7513999410801643E-2"/>
              <c:y val="0.36000034337662262"/>
            </c:manualLayout>
          </c:layout>
          <c:overlay val="0"/>
          <c:spPr>
            <a:noFill/>
            <a:ln w="29766">
              <a:noFill/>
            </a:ln>
          </c:spPr>
        </c:title>
        <c:numFmt formatCode="#,##0" sourceLinked="1"/>
        <c:majorTickMark val="out"/>
        <c:minorTickMark val="none"/>
        <c:tickLblPos val="nextTo"/>
        <c:spPr>
          <a:ln w="372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84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4406272"/>
        <c:crosses val="autoZero"/>
        <c:crossBetween val="between"/>
        <c:majorUnit val="3000"/>
      </c:valAx>
      <c:spPr>
        <a:noFill/>
        <a:ln w="2294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1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600"/>
              <a:t>Выручка</a:t>
            </a:r>
          </a:p>
        </c:rich>
      </c:tx>
      <c:layout>
        <c:manualLayout>
          <c:xMode val="edge"/>
          <c:yMode val="edge"/>
          <c:x val="0.42726798306083036"/>
          <c:y val="2.9769805962384731E-2"/>
        </c:manualLayout>
      </c:layout>
      <c:overlay val="0"/>
      <c:spPr>
        <a:noFill/>
        <a:ln w="33888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5767634854771784"/>
          <c:y val="0.24186046511627907"/>
          <c:w val="0.82365145228215764"/>
          <c:h val="0.455813953488372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услуги'!$B$80</c:f>
              <c:strCache>
                <c:ptCount val="1"/>
                <c:pt idx="0">
                  <c:v>Доход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33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6944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33888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услуги'!$C$78:$F$79</c:f>
              <c:multiLvlStrCache>
                <c:ptCount val="4"/>
                <c:lvl>
                  <c:pt idx="0">
                    <c:v>Утв.ТС</c:v>
                  </c:pt>
                  <c:pt idx="1">
                    <c:v>Факт</c:v>
                  </c:pt>
                  <c:pt idx="2">
                    <c:v>Утв.ТС</c:v>
                  </c:pt>
                  <c:pt idx="3">
                    <c:v>Факт</c:v>
                  </c:pt>
                </c:lvl>
                <c:lvl>
                  <c:pt idx="0">
                    <c:v>2015 год</c:v>
                  </c:pt>
                  <c:pt idx="2">
                    <c:v>2016 год</c:v>
                  </c:pt>
                </c:lvl>
              </c:multiLvlStrCache>
            </c:multiLvlStrRef>
          </c:cat>
          <c:val>
            <c:numRef>
              <c:f>'все услуги'!$C$80:$F$80</c:f>
              <c:numCache>
                <c:formatCode>0.0</c:formatCode>
                <c:ptCount val="4"/>
                <c:pt idx="0">
                  <c:v>12.26591</c:v>
                </c:pt>
                <c:pt idx="1">
                  <c:v>7.806</c:v>
                </c:pt>
                <c:pt idx="2">
                  <c:v>11.157999999999999</c:v>
                </c:pt>
                <c:pt idx="3">
                  <c:v>8.5615666875999992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84504960"/>
        <c:axId val="84506496"/>
      </c:barChart>
      <c:catAx>
        <c:axId val="84504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423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450649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4506496"/>
        <c:scaling>
          <c:orientation val="minMax"/>
          <c:max val="14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+mj-lt"/>
                    <a:ea typeface="Arial Cyr"/>
                    <a:cs typeface="Arial Cyr"/>
                  </a:defRPr>
                </a:pPr>
                <a:r>
                  <a:rPr lang="ru-RU" sz="1100" dirty="0">
                    <a:latin typeface="+mj-lt"/>
                  </a:rPr>
                  <a:t>млн</a:t>
                </a:r>
                <a:r>
                  <a:rPr lang="ru-RU" sz="1100" dirty="0" smtClean="0">
                    <a:latin typeface="+mj-lt"/>
                  </a:rPr>
                  <a:t>. тенге</a:t>
                </a:r>
                <a:endParaRPr lang="ru-RU" sz="1100" dirty="0"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0"/>
              <c:y val="0.32093006481578373"/>
            </c:manualLayout>
          </c:layout>
          <c:overlay val="0"/>
          <c:spPr>
            <a:noFill/>
            <a:ln w="33888">
              <a:noFill/>
            </a:ln>
          </c:spPr>
        </c:title>
        <c:numFmt formatCode="0.0" sourceLinked="1"/>
        <c:majorTickMark val="out"/>
        <c:minorTickMark val="none"/>
        <c:tickLblPos val="nextTo"/>
        <c:spPr>
          <a:ln w="423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67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4504960"/>
        <c:crosses val="autoZero"/>
        <c:crossBetween val="between"/>
        <c:majorUnit val="2"/>
        <c:minorUnit val="2"/>
      </c:valAx>
      <c:spPr>
        <a:noFill/>
        <a:ln w="3388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67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7176820998828695"/>
          <c:y val="5.3503199526215905E-2"/>
        </c:manualLayout>
      </c:layout>
      <c:overlay val="0"/>
      <c:spPr>
        <a:noFill/>
        <a:ln w="34262">
          <a:noFill/>
        </a:ln>
      </c:spPr>
      <c:txPr>
        <a:bodyPr/>
        <a:lstStyle/>
        <a:p>
          <a:pPr>
            <a:defRPr sz="160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2040816326530612"/>
          <c:y val="0.23660714285714285"/>
          <c:w val="0.86122448979591837"/>
          <c:h val="0.47321428571428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услуги'!$B$208</c:f>
              <c:strCache>
                <c:ptCount val="1"/>
                <c:pt idx="0">
                  <c:v>Объем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CC00" mc:Ignorable="a14" a14:legacySpreadsheetColorIndex="51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51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7131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13,41</a:t>
                    </a:r>
                    <a:endParaRPr lang="ru-RU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spPr>
              <a:noFill/>
              <a:ln w="34262">
                <a:noFill/>
              </a:ln>
            </c:spPr>
            <c:txPr>
              <a:bodyPr/>
              <a:lstStyle/>
              <a:p>
                <a:pPr>
                  <a:defRPr sz="1248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услуги'!$C$206:$F$207</c:f>
              <c:multiLvlStrCache>
                <c:ptCount val="4"/>
                <c:lvl>
                  <c:pt idx="0">
                    <c:v>Утв.ТС</c:v>
                  </c:pt>
                  <c:pt idx="1">
                    <c:v>Факт</c:v>
                  </c:pt>
                  <c:pt idx="2">
                    <c:v>Утв.ТС</c:v>
                  </c:pt>
                  <c:pt idx="3">
                    <c:v>Факт</c:v>
                  </c:pt>
                </c:lvl>
                <c:lvl>
                  <c:pt idx="0">
                    <c:v>2015 год</c:v>
                  </c:pt>
                  <c:pt idx="2">
                    <c:v>2016 год</c:v>
                  </c:pt>
                </c:lvl>
              </c:multiLvlStrCache>
            </c:multiLvlStrRef>
          </c:cat>
          <c:val>
            <c:numRef>
              <c:f>'все услуги'!$C$208:$F$208</c:f>
              <c:numCache>
                <c:formatCode>General</c:formatCode>
                <c:ptCount val="4"/>
                <c:pt idx="0">
                  <c:v>17.22</c:v>
                </c:pt>
                <c:pt idx="1">
                  <c:v>10.73</c:v>
                </c:pt>
                <c:pt idx="2">
                  <c:v>13.41</c:v>
                </c:pt>
                <c:pt idx="3" formatCode="0.00">
                  <c:v>8.8046810000000004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0278656"/>
        <c:axId val="100280192"/>
      </c:barChart>
      <c:catAx>
        <c:axId val="100278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428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002801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0280192"/>
        <c:scaling>
          <c:orientation val="minMax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+mj-lt"/>
                    <a:ea typeface="Arial Cyr"/>
                    <a:cs typeface="Arial Cyr"/>
                  </a:defRPr>
                </a:pPr>
                <a:r>
                  <a:rPr lang="ru-RU" sz="1100" dirty="0">
                    <a:latin typeface="+mj-lt"/>
                  </a:rPr>
                  <a:t>тыс</a:t>
                </a:r>
                <a:r>
                  <a:rPr lang="ru-RU" sz="1100" dirty="0" smtClean="0">
                    <a:latin typeface="+mj-lt"/>
                  </a:rPr>
                  <a:t>. Гкал</a:t>
                </a:r>
                <a:endParaRPr lang="ru-RU" sz="1100" dirty="0"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0"/>
              <c:y val="0.35267843689678391"/>
            </c:manualLayout>
          </c:layout>
          <c:overlay val="0"/>
          <c:spPr>
            <a:noFill/>
            <a:ln w="34262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428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48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00278656"/>
        <c:crosses val="autoZero"/>
        <c:crossBetween val="between"/>
        <c:majorUnit val="4"/>
      </c:valAx>
      <c:spPr>
        <a:noFill/>
        <a:ln w="3426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48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600"/>
              <a:t>Выручка</a:t>
            </a:r>
          </a:p>
        </c:rich>
      </c:tx>
      <c:layout>
        <c:manualLayout>
          <c:xMode val="edge"/>
          <c:yMode val="edge"/>
          <c:x val="0.47134449875339823"/>
          <c:y val="5.2443221705720522E-2"/>
        </c:manualLayout>
      </c:layout>
      <c:overlay val="0"/>
      <c:spPr>
        <a:noFill/>
        <a:ln w="3223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5952840345358976"/>
          <c:y val="0.27084808666432619"/>
          <c:w val="0.83632742958068584"/>
          <c:h val="0.428226089573198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услуги'!$B$230</c:f>
              <c:strCache>
                <c:ptCount val="1"/>
                <c:pt idx="0">
                  <c:v>Доход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14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14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6115">
              <a:solidFill>
                <a:srgbClr val="000000"/>
              </a:solidFill>
              <a:prstDash val="solid"/>
            </a:ln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услуги'!$C$228:$F$229</c:f>
              <c:multiLvlStrCache>
                <c:ptCount val="4"/>
                <c:lvl>
                  <c:pt idx="0">
                    <c:v>Утв.ТС</c:v>
                  </c:pt>
                  <c:pt idx="1">
                    <c:v>Факт</c:v>
                  </c:pt>
                  <c:pt idx="2">
                    <c:v>Утв.ТС</c:v>
                  </c:pt>
                  <c:pt idx="3">
                    <c:v>Факт</c:v>
                  </c:pt>
                </c:lvl>
                <c:lvl>
                  <c:pt idx="0">
                    <c:v>2015 год</c:v>
                  </c:pt>
                  <c:pt idx="2">
                    <c:v>2016 год</c:v>
                  </c:pt>
                </c:lvl>
              </c:multiLvlStrCache>
            </c:multiLvlStrRef>
          </c:cat>
          <c:val>
            <c:numRef>
              <c:f>'все услуги'!$C$230:$F$230</c:f>
              <c:numCache>
                <c:formatCode>0.0</c:formatCode>
                <c:ptCount val="4"/>
                <c:pt idx="0">
                  <c:v>90.974909999999994</c:v>
                </c:pt>
                <c:pt idx="1">
                  <c:v>32.066650000000003</c:v>
                </c:pt>
                <c:pt idx="2">
                  <c:v>89.174999999999997</c:v>
                </c:pt>
                <c:pt idx="3">
                  <c:v>24.626000000000001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6014976"/>
        <c:axId val="106016768"/>
      </c:barChart>
      <c:catAx>
        <c:axId val="106014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402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060167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6016768"/>
        <c:scaling>
          <c:orientation val="minMax"/>
          <c:max val="1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+mj-lt"/>
                    <a:ea typeface="Arial Cyr"/>
                    <a:cs typeface="Arial Cyr"/>
                  </a:defRPr>
                </a:pPr>
                <a:r>
                  <a:rPr lang="ru-RU" sz="1100" dirty="0">
                    <a:latin typeface="+mj-lt"/>
                  </a:rPr>
                  <a:t>млн</a:t>
                </a:r>
                <a:r>
                  <a:rPr lang="ru-RU" sz="1100" dirty="0" smtClean="0">
                    <a:latin typeface="+mj-lt"/>
                  </a:rPr>
                  <a:t>. тенге</a:t>
                </a:r>
                <a:endParaRPr lang="ru-RU" sz="1100" dirty="0"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2.2541076467318261E-2"/>
              <c:y val="0.32870421452095561"/>
            </c:manualLayout>
          </c:layout>
          <c:overlay val="0"/>
          <c:spPr>
            <a:noFill/>
            <a:ln w="32230">
              <a:noFill/>
            </a:ln>
          </c:spPr>
        </c:title>
        <c:numFmt formatCode="0.0" sourceLinked="1"/>
        <c:majorTickMark val="out"/>
        <c:minorTickMark val="none"/>
        <c:tickLblPos val="nextTo"/>
        <c:spPr>
          <a:ln w="402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9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06014976"/>
        <c:crosses val="autoZero"/>
        <c:crossBetween val="between"/>
        <c:majorUnit val="25"/>
        <c:minorUnit val="2"/>
      </c:valAx>
      <c:spPr>
        <a:noFill/>
        <a:ln w="2252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9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600"/>
              <a:t>Выручка</a:t>
            </a:r>
          </a:p>
        </c:rich>
      </c:tx>
      <c:layout>
        <c:manualLayout>
          <c:xMode val="edge"/>
          <c:yMode val="edge"/>
          <c:x val="0.44409574245697164"/>
          <c:y val="5.7643000024295628E-2"/>
        </c:manualLayout>
      </c:layout>
      <c:overlay val="0"/>
      <c:spPr>
        <a:noFill/>
        <a:ln w="34049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163090128755365"/>
          <c:y val="0.23809523809523808"/>
          <c:w val="0.83905579399141628"/>
          <c:h val="0.471861471861471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услуги'!$B$272</c:f>
              <c:strCache>
                <c:ptCount val="1"/>
                <c:pt idx="0">
                  <c:v>Доход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33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7024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34049">
                <a:noFill/>
              </a:ln>
            </c:spPr>
            <c:txPr>
              <a:bodyPr/>
              <a:lstStyle/>
              <a:p>
                <a:pPr>
                  <a:defRPr sz="127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услуги'!$C$270:$F$271</c:f>
              <c:multiLvlStrCache>
                <c:ptCount val="4"/>
                <c:lvl>
                  <c:pt idx="0">
                    <c:v>Утв.ТС</c:v>
                  </c:pt>
                  <c:pt idx="1">
                    <c:v>факт</c:v>
                  </c:pt>
                  <c:pt idx="2">
                    <c:v>Утв.ТС</c:v>
                  </c:pt>
                  <c:pt idx="3">
                    <c:v>факт</c:v>
                  </c:pt>
                </c:lvl>
                <c:lvl>
                  <c:pt idx="0">
                    <c:v>2015 год</c:v>
                  </c:pt>
                  <c:pt idx="2">
                    <c:v>2016 год</c:v>
                  </c:pt>
                </c:lvl>
              </c:multiLvlStrCache>
            </c:multiLvlStrRef>
          </c:cat>
          <c:val>
            <c:numRef>
              <c:f>'все услуги'!$C$272:$F$272</c:f>
              <c:numCache>
                <c:formatCode>0</c:formatCode>
                <c:ptCount val="4"/>
                <c:pt idx="0">
                  <c:v>348.94</c:v>
                </c:pt>
                <c:pt idx="1">
                  <c:v>247.58</c:v>
                </c:pt>
                <c:pt idx="2">
                  <c:v>348.94</c:v>
                </c:pt>
                <c:pt idx="3">
                  <c:v>218.38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6230528"/>
        <c:axId val="106232064"/>
      </c:barChart>
      <c:catAx>
        <c:axId val="106230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425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06232064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06232064"/>
        <c:scaling>
          <c:orientation val="minMax"/>
          <c:max val="4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+mj-lt"/>
                    <a:ea typeface="Arial Cyr"/>
                    <a:cs typeface="Arial Cyr"/>
                  </a:defRPr>
                </a:pPr>
                <a:r>
                  <a:rPr lang="ru-RU" sz="1100" dirty="0">
                    <a:latin typeface="+mj-lt"/>
                  </a:rPr>
                  <a:t>тыс</a:t>
                </a:r>
                <a:r>
                  <a:rPr lang="ru-RU" sz="1100" dirty="0" smtClean="0">
                    <a:latin typeface="+mj-lt"/>
                  </a:rPr>
                  <a:t>. тенге</a:t>
                </a:r>
                <a:endParaRPr lang="ru-RU" sz="1100" dirty="0"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1.415929203539823E-2"/>
              <c:y val="0.34280484940759159"/>
            </c:manualLayout>
          </c:layout>
          <c:overlay val="0"/>
          <c:spPr>
            <a:noFill/>
            <a:ln w="34049">
              <a:noFill/>
            </a:ln>
          </c:spPr>
        </c:title>
        <c:numFmt formatCode="0" sourceLinked="1"/>
        <c:majorTickMark val="out"/>
        <c:minorTickMark val="none"/>
        <c:tickLblPos val="nextTo"/>
        <c:spPr>
          <a:ln w="425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06230528"/>
        <c:crosses val="autoZero"/>
        <c:crossBetween val="between"/>
        <c:majorUnit val="100"/>
        <c:minorUnit val="100"/>
      </c:valAx>
      <c:spPr>
        <a:noFill/>
        <a:ln w="2653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4698259692649461"/>
          <c:y val="8.4056980797229147E-2"/>
        </c:manualLayout>
      </c:layout>
      <c:overlay val="0"/>
      <c:spPr>
        <a:noFill/>
        <a:ln w="34262">
          <a:noFill/>
        </a:ln>
      </c:spPr>
      <c:txPr>
        <a:bodyPr/>
        <a:lstStyle/>
        <a:p>
          <a:pPr>
            <a:defRPr sz="160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2040816326530612"/>
          <c:y val="0.23660714285714285"/>
          <c:w val="0.86122448979591837"/>
          <c:h val="0.47321428571428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услуги'!$B$208</c:f>
              <c:strCache>
                <c:ptCount val="1"/>
                <c:pt idx="0">
                  <c:v>Объем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CC00" mc:Ignorable="a14" a14:legacySpreadsheetColorIndex="51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51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7131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10</a:t>
                    </a:r>
                    <a:endParaRPr lang="ru-RU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spPr>
              <a:noFill/>
              <a:ln w="34262">
                <a:noFill/>
              </a:ln>
            </c:spPr>
            <c:txPr>
              <a:bodyPr/>
              <a:lstStyle/>
              <a:p>
                <a:pPr>
                  <a:defRPr sz="1248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услуги'!$C$206:$F$207</c:f>
              <c:multiLvlStrCache>
                <c:ptCount val="4"/>
                <c:lvl>
                  <c:pt idx="0">
                    <c:v>Утв.ТС</c:v>
                  </c:pt>
                  <c:pt idx="1">
                    <c:v>Факт</c:v>
                  </c:pt>
                  <c:pt idx="2">
                    <c:v>Утв.ТС</c:v>
                  </c:pt>
                  <c:pt idx="3">
                    <c:v>Факт</c:v>
                  </c:pt>
                </c:lvl>
                <c:lvl>
                  <c:pt idx="0">
                    <c:v>2015 год</c:v>
                  </c:pt>
                  <c:pt idx="2">
                    <c:v>2016 год</c:v>
                  </c:pt>
                </c:lvl>
              </c:multiLvlStrCache>
            </c:multiLvlStrRef>
          </c:cat>
          <c:val>
            <c:numRef>
              <c:f>'все услуги'!$C$208:$F$208</c:f>
              <c:numCache>
                <c:formatCode>General</c:formatCode>
                <c:ptCount val="4"/>
                <c:pt idx="0">
                  <c:v>10</c:v>
                </c:pt>
                <c:pt idx="1">
                  <c:v>7</c:v>
                </c:pt>
                <c:pt idx="2">
                  <c:v>10</c:v>
                </c:pt>
                <c:pt idx="3" formatCode="0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6482304"/>
        <c:axId val="106488192"/>
      </c:barChart>
      <c:catAx>
        <c:axId val="106482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428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064881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6488192"/>
        <c:scaling>
          <c:orientation val="minMax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+mj-lt"/>
                    <a:ea typeface="Arial Cyr"/>
                    <a:cs typeface="Arial Cyr"/>
                  </a:defRPr>
                </a:pPr>
                <a:r>
                  <a:rPr lang="ru-RU" sz="1100" dirty="0" smtClean="0">
                    <a:latin typeface="+mj-lt"/>
                  </a:rPr>
                  <a:t>тыс. куб. м</a:t>
                </a:r>
                <a:endParaRPr lang="ru-RU" sz="1100" dirty="0"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1.8066752239530425E-2"/>
              <c:y val="0.31194007288800996"/>
            </c:manualLayout>
          </c:layout>
          <c:overlay val="0"/>
          <c:spPr>
            <a:noFill/>
            <a:ln w="34262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428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48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06482304"/>
        <c:crosses val="autoZero"/>
        <c:crossBetween val="between"/>
        <c:majorUnit val="4"/>
      </c:valAx>
      <c:spPr>
        <a:noFill/>
        <a:ln w="3426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48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en-US" sz="1600" dirty="0"/>
              <a:t>EBITDA </a:t>
            </a:r>
            <a:r>
              <a:rPr lang="en-US" sz="1600" dirty="0" smtClean="0"/>
              <a:t>margin</a:t>
            </a:r>
            <a:r>
              <a:rPr lang="ru-RU" sz="1600" dirty="0" smtClean="0"/>
              <a:t>, в %</a:t>
            </a:r>
            <a:endParaRPr lang="en-US" sz="1600" dirty="0"/>
          </a:p>
        </c:rich>
      </c:tx>
      <c:layout>
        <c:manualLayout>
          <c:xMode val="edge"/>
          <c:yMode val="edge"/>
          <c:x val="0.28704499103274239"/>
          <c:y val="0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'для Отчета о БП'!$B$361</c:f>
              <c:strCache>
                <c:ptCount val="1"/>
                <c:pt idx="0">
                  <c:v>EBITDA margin</c:v>
                </c:pt>
              </c:strCache>
            </c:strRef>
          </c:tx>
          <c:spPr>
            <a:gradFill flip="none" rotWithShape="1">
              <a:gsLst>
                <a:gs pos="21000">
                  <a:srgbClr val="3333CC">
                    <a:lumMod val="60000"/>
                    <a:lumOff val="40000"/>
                  </a:srgbClr>
                </a:gs>
                <a:gs pos="100000">
                  <a:srgbClr val="156B13"/>
                </a:gs>
              </a:gsLst>
              <a:path path="circle">
                <a:fillToRect t="100000" r="100000"/>
              </a:path>
              <a:tileRect l="-100000" b="-100000"/>
            </a:gradFill>
          </c:spPr>
          <c:invertIfNegative val="0"/>
          <c:dPt>
            <c:idx val="1"/>
            <c:invertIfNegative val="0"/>
            <c:bubble3D val="0"/>
          </c:dPt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'для Отчета о БП'!$C$283:$E$284</c:f>
              <c:strCache>
                <c:ptCount val="3"/>
                <c:pt idx="0">
                  <c:v>Факт за 2015 год</c:v>
                </c:pt>
                <c:pt idx="1">
                  <c:v>План на 2016 год</c:v>
                </c:pt>
                <c:pt idx="2">
                  <c:v>Факт за 2016 год</c:v>
                </c:pt>
              </c:strCache>
            </c:strRef>
          </c:cat>
          <c:val>
            <c:numRef>
              <c:f>'для Отчета о БП'!$C$361:$E$361</c:f>
              <c:numCache>
                <c:formatCode>0%</c:formatCode>
                <c:ptCount val="3"/>
                <c:pt idx="0">
                  <c:v>0.69742986990562306</c:v>
                </c:pt>
                <c:pt idx="1">
                  <c:v>0.49463984234884995</c:v>
                </c:pt>
                <c:pt idx="2">
                  <c:v>0.51953912163732341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2"/>
        <c:axId val="22488960"/>
        <c:axId val="22490496"/>
      </c:barChart>
      <c:catAx>
        <c:axId val="224889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ru-RU"/>
          </a:p>
        </c:txPr>
        <c:crossAx val="22490496"/>
        <c:crosses val="autoZero"/>
        <c:auto val="1"/>
        <c:lblAlgn val="ctr"/>
        <c:lblOffset val="100"/>
        <c:noMultiLvlLbl val="0"/>
      </c:catAx>
      <c:valAx>
        <c:axId val="22490496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224889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600"/>
              <a:t>Выручка</a:t>
            </a:r>
          </a:p>
        </c:rich>
      </c:tx>
      <c:layout>
        <c:manualLayout>
          <c:xMode val="edge"/>
          <c:yMode val="edge"/>
          <c:x val="0.44408866674119346"/>
          <c:y val="5.6390495518993347E-2"/>
        </c:manualLayout>
      </c:layout>
      <c:overlay val="0"/>
      <c:spPr>
        <a:noFill/>
        <a:ln w="36609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254859611231102"/>
          <c:y val="0.24882629107981222"/>
          <c:w val="0.83801295896328298"/>
          <c:h val="0.44600938967136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услуги'!$B$272</c:f>
              <c:strCache>
                <c:ptCount val="1"/>
                <c:pt idx="0">
                  <c:v>Доход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33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8304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36609">
                <a:noFill/>
              </a:ln>
            </c:spPr>
            <c:txPr>
              <a:bodyPr/>
              <a:lstStyle/>
              <a:p>
                <a:pPr>
                  <a:defRPr sz="1261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услуги'!$C$270:$F$271</c:f>
              <c:multiLvlStrCache>
                <c:ptCount val="4"/>
                <c:lvl>
                  <c:pt idx="0">
                    <c:v>Утв.ТС</c:v>
                  </c:pt>
                  <c:pt idx="1">
                    <c:v>факт</c:v>
                  </c:pt>
                  <c:pt idx="2">
                    <c:v>Утв.ТС</c:v>
                  </c:pt>
                  <c:pt idx="3">
                    <c:v>факт</c:v>
                  </c:pt>
                </c:lvl>
                <c:lvl>
                  <c:pt idx="0">
                    <c:v>2015 год</c:v>
                  </c:pt>
                  <c:pt idx="2">
                    <c:v>2016 год</c:v>
                  </c:pt>
                </c:lvl>
              </c:multiLvlStrCache>
            </c:multiLvlStrRef>
          </c:cat>
          <c:val>
            <c:numRef>
              <c:f>'все услуги'!$C$272:$F$272</c:f>
              <c:numCache>
                <c:formatCode>0</c:formatCode>
                <c:ptCount val="4"/>
                <c:pt idx="0">
                  <c:v>490.18</c:v>
                </c:pt>
                <c:pt idx="1">
                  <c:v>347.79</c:v>
                </c:pt>
                <c:pt idx="2">
                  <c:v>490.18</c:v>
                </c:pt>
                <c:pt idx="3">
                  <c:v>306.77640000000002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6694912"/>
        <c:axId val="106800640"/>
      </c:barChart>
      <c:catAx>
        <c:axId val="106694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45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0680064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680064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 sz="1100" dirty="0" smtClean="0">
                    <a:latin typeface="+mj-lt"/>
                  </a:rPr>
                  <a:t>тыс. тенге</a:t>
                </a:r>
                <a:endParaRPr lang="ru-RU" sz="1100" dirty="0"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0"/>
              <c:y val="0.32394347116757316"/>
            </c:manualLayout>
          </c:layout>
          <c:overlay val="0"/>
          <c:spPr>
            <a:noFill/>
            <a:ln w="36609">
              <a:noFill/>
            </a:ln>
          </c:spPr>
        </c:title>
        <c:numFmt formatCode="0" sourceLinked="1"/>
        <c:majorTickMark val="out"/>
        <c:minorTickMark val="none"/>
        <c:tickLblPos val="nextTo"/>
        <c:spPr>
          <a:ln w="45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61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06694912"/>
        <c:crosses val="autoZero"/>
        <c:crossBetween val="between"/>
        <c:majorUnit val="400"/>
        <c:minorUnit val="100"/>
      </c:valAx>
      <c:spPr>
        <a:noFill/>
        <a:ln w="3660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61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4698254465145026"/>
          <c:y val="8.4056980797229147E-2"/>
        </c:manualLayout>
      </c:layout>
      <c:overlay val="0"/>
      <c:spPr>
        <a:noFill/>
        <a:ln w="34262">
          <a:noFill/>
        </a:ln>
      </c:spPr>
      <c:txPr>
        <a:bodyPr/>
        <a:lstStyle/>
        <a:p>
          <a:pPr>
            <a:defRPr sz="160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2040816326530612"/>
          <c:y val="0.23660714285714285"/>
          <c:w val="0.86122448979591837"/>
          <c:h val="0.47321428571428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услуги'!$B$208</c:f>
              <c:strCache>
                <c:ptCount val="1"/>
                <c:pt idx="0">
                  <c:v>Объем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CC00" mc:Ignorable="a14" a14:legacySpreadsheetColorIndex="51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51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7131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10</a:t>
                    </a:r>
                    <a:endParaRPr lang="ru-RU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spPr>
              <a:noFill/>
              <a:ln w="34262">
                <a:noFill/>
              </a:ln>
            </c:spPr>
            <c:txPr>
              <a:bodyPr/>
              <a:lstStyle/>
              <a:p>
                <a:pPr>
                  <a:defRPr sz="1248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услуги'!$C$206:$F$207</c:f>
              <c:multiLvlStrCache>
                <c:ptCount val="4"/>
                <c:lvl>
                  <c:pt idx="0">
                    <c:v>Утв.ТС</c:v>
                  </c:pt>
                  <c:pt idx="1">
                    <c:v>Факт</c:v>
                  </c:pt>
                  <c:pt idx="2">
                    <c:v>Утв.ТС</c:v>
                  </c:pt>
                  <c:pt idx="3">
                    <c:v>Факт</c:v>
                  </c:pt>
                </c:lvl>
                <c:lvl>
                  <c:pt idx="0">
                    <c:v>2015 год</c:v>
                  </c:pt>
                  <c:pt idx="2">
                    <c:v>2016 год</c:v>
                  </c:pt>
                </c:lvl>
              </c:multiLvlStrCache>
            </c:multiLvlStrRef>
          </c:cat>
          <c:val>
            <c:numRef>
              <c:f>'все услуги'!$C$208:$F$208</c:f>
              <c:numCache>
                <c:formatCode>General</c:formatCode>
                <c:ptCount val="4"/>
                <c:pt idx="0">
                  <c:v>10</c:v>
                </c:pt>
                <c:pt idx="1">
                  <c:v>7</c:v>
                </c:pt>
                <c:pt idx="2">
                  <c:v>10</c:v>
                </c:pt>
                <c:pt idx="3" formatCode="0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4179072"/>
        <c:axId val="114209536"/>
      </c:barChart>
      <c:catAx>
        <c:axId val="114179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428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142095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4209536"/>
        <c:scaling>
          <c:orientation val="minMax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+mj-lt"/>
                    <a:ea typeface="Arial Cyr"/>
                    <a:cs typeface="Arial Cyr"/>
                  </a:defRPr>
                </a:pPr>
                <a:r>
                  <a:rPr lang="ru-RU" sz="1100" dirty="0" smtClean="0">
                    <a:latin typeface="+mj-lt"/>
                  </a:rPr>
                  <a:t>тыс. куб. м.</a:t>
                </a:r>
                <a:endParaRPr lang="ru-RU" sz="1100" dirty="0"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1.8066752239530425E-2"/>
              <c:y val="0.31194007288800996"/>
            </c:manualLayout>
          </c:layout>
          <c:overlay val="0"/>
          <c:spPr>
            <a:noFill/>
            <a:ln w="34262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428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48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14179072"/>
        <c:crosses val="autoZero"/>
        <c:crossBetween val="between"/>
        <c:majorUnit val="4"/>
      </c:valAx>
      <c:spPr>
        <a:noFill/>
        <a:ln w="3426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48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ru-RU" dirty="0"/>
              <a:t>Производительность </a:t>
            </a:r>
            <a:r>
              <a:rPr lang="ru-RU" dirty="0" smtClean="0"/>
              <a:t>труда, тыс. тенге</a:t>
            </a:r>
            <a:endParaRPr lang="ru-RU" dirty="0"/>
          </a:p>
        </c:rich>
      </c:tx>
      <c:layout>
        <c:manualLayout>
          <c:xMode val="edge"/>
          <c:yMode val="edge"/>
          <c:x val="0.13864666746599144"/>
          <c:y val="3.4135992058230091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'для Отчета о БП'!$B$362</c:f>
              <c:strCache>
                <c:ptCount val="1"/>
                <c:pt idx="0">
                  <c:v>Производительность труда</c:v>
                </c:pt>
              </c:strCache>
            </c:strRef>
          </c:tx>
          <c:spPr>
            <a:gradFill flip="none" rotWithShape="1">
              <a:gsLst>
                <a:gs pos="21000">
                  <a:srgbClr val="3333CC">
                    <a:lumMod val="60000"/>
                    <a:lumOff val="40000"/>
                  </a:srgbClr>
                </a:gs>
                <a:gs pos="100000">
                  <a:srgbClr val="156B13"/>
                </a:gs>
              </a:gsLst>
              <a:path path="circle">
                <a:fillToRect t="100000" r="100000"/>
              </a:path>
              <a:tileRect l="-100000" b="-100000"/>
            </a:gradFill>
          </c:spPr>
          <c:invertIfNegative val="0"/>
          <c:dPt>
            <c:idx val="1"/>
            <c:invertIfNegative val="0"/>
            <c:bubble3D val="0"/>
          </c:dPt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'для Отчета о БП'!$C$283:$E$284</c:f>
              <c:strCache>
                <c:ptCount val="3"/>
                <c:pt idx="0">
                  <c:v>Факт за 2015 год</c:v>
                </c:pt>
                <c:pt idx="1">
                  <c:v>План на 2016 год</c:v>
                </c:pt>
                <c:pt idx="2">
                  <c:v>Факт за 2016 год</c:v>
                </c:pt>
              </c:strCache>
            </c:strRef>
          </c:cat>
          <c:val>
            <c:numRef>
              <c:f>'для Отчета о БП'!$C$362:$E$362</c:f>
              <c:numCache>
                <c:formatCode>#,##0</c:formatCode>
                <c:ptCount val="3"/>
                <c:pt idx="0">
                  <c:v>23015.136339569992</c:v>
                </c:pt>
                <c:pt idx="1">
                  <c:v>21550.662137175546</c:v>
                </c:pt>
                <c:pt idx="2">
                  <c:v>22625.75927627593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2"/>
        <c:axId val="25365888"/>
        <c:axId val="25470080"/>
      </c:barChart>
      <c:catAx>
        <c:axId val="253658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ru-RU"/>
          </a:p>
        </c:txPr>
        <c:crossAx val="25470080"/>
        <c:crosses val="autoZero"/>
        <c:auto val="1"/>
        <c:lblAlgn val="ctr"/>
        <c:lblOffset val="100"/>
        <c:noMultiLvlLbl val="0"/>
      </c:catAx>
      <c:valAx>
        <c:axId val="25470080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253658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ru-RU" dirty="0" smtClean="0"/>
              <a:t>Объем услуг по транспортировке нефти, тыс. тонн</a:t>
            </a:r>
            <a:endParaRPr lang="ru-RU" dirty="0"/>
          </a:p>
        </c:rich>
      </c:tx>
      <c:layout>
        <c:manualLayout>
          <c:xMode val="edge"/>
          <c:yMode val="edge"/>
          <c:x val="0.14217021521418255"/>
          <c:y val="0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'для Отчета о БП'!$B$363</c:f>
              <c:strCache>
                <c:ptCount val="1"/>
                <c:pt idx="0">
                  <c:v>Удельная себестоимость</c:v>
                </c:pt>
              </c:strCache>
            </c:strRef>
          </c:tx>
          <c:spPr>
            <a:gradFill flip="none" rotWithShape="1">
              <a:gsLst>
                <a:gs pos="21000">
                  <a:srgbClr val="3333CC">
                    <a:lumMod val="60000"/>
                    <a:lumOff val="40000"/>
                  </a:srgbClr>
                </a:gs>
                <a:gs pos="100000">
                  <a:srgbClr val="156B13"/>
                </a:gs>
              </a:gsLst>
              <a:path path="circle">
                <a:fillToRect t="100000" r="100000"/>
              </a:path>
              <a:tileRect l="-100000" b="-100000"/>
            </a:gradFill>
          </c:spPr>
          <c:invertIfNegative val="0"/>
          <c:dPt>
            <c:idx val="1"/>
            <c:invertIfNegative val="0"/>
            <c:bubble3D val="0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47 541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43</a:t>
                    </a:r>
                    <a:r>
                      <a:rPr lang="en-US" smtClean="0"/>
                      <a:t> </a:t>
                    </a:r>
                    <a:r>
                      <a:rPr lang="ru-RU" smtClean="0"/>
                      <a:t>692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43</a:t>
                    </a:r>
                    <a:r>
                      <a:rPr lang="en-US" smtClean="0"/>
                      <a:t> </a:t>
                    </a:r>
                    <a:r>
                      <a:rPr lang="ru-RU" smtClean="0"/>
                      <a:t>797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'для Отчета о БП'!$C$283:$E$284</c:f>
              <c:strCache>
                <c:ptCount val="3"/>
                <c:pt idx="0">
                  <c:v>Факт за 2015 год</c:v>
                </c:pt>
                <c:pt idx="1">
                  <c:v>План на 2016 год</c:v>
                </c:pt>
                <c:pt idx="2">
                  <c:v>Факт за 2016 год</c:v>
                </c:pt>
              </c:strCache>
            </c:strRef>
          </c:cat>
          <c:val>
            <c:numRef>
              <c:f>'для Отчета о БП'!$C$363:$E$363</c:f>
              <c:numCache>
                <c:formatCode>#,##0</c:formatCode>
                <c:ptCount val="3"/>
                <c:pt idx="0">
                  <c:v>47541</c:v>
                </c:pt>
                <c:pt idx="1">
                  <c:v>43692</c:v>
                </c:pt>
                <c:pt idx="2">
                  <c:v>43797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2"/>
        <c:axId val="37303424"/>
        <c:axId val="37304960"/>
      </c:barChart>
      <c:catAx>
        <c:axId val="373034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ru-RU"/>
          </a:p>
        </c:txPr>
        <c:crossAx val="37304960"/>
        <c:crosses val="autoZero"/>
        <c:auto val="1"/>
        <c:lblAlgn val="ctr"/>
        <c:lblOffset val="100"/>
        <c:noMultiLvlLbl val="0"/>
      </c:catAx>
      <c:valAx>
        <c:axId val="37304960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373034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785594639865998"/>
          <c:y val="6.9377990430622011E-2"/>
          <c:w val="0.76381909547738691"/>
          <c:h val="0.787081339712918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Тарифный доход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000000" mc:Ignorable="a14" a14:legacySpreadsheetColorIndex="24">
                    <a:gamma/>
                    <a:shade val="46275"/>
                    <a:invGamma/>
                  </a:srgbClr>
                </a:gs>
                <a:gs pos="50000">
                  <a:srgbClr xmlns:mc="http://schemas.openxmlformats.org/markup-compatibility/2006" xmlns:a14="http://schemas.microsoft.com/office/drawing/2010/main" val="00CC99" mc:Ignorable="a14" a14:legacySpreadsheetColorIndex="24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24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7764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15529">
                <a:noFill/>
              </a:ln>
            </c:spPr>
            <c:txPr>
              <a:bodyPr/>
              <a:lstStyle/>
              <a:p>
                <a:pPr>
                  <a:defRPr sz="124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Факт 2015</c:v>
                </c:pt>
                <c:pt idx="1">
                  <c:v>План 2016</c:v>
                </c:pt>
                <c:pt idx="2">
                  <c:v>Факт 2016</c:v>
                </c:pt>
              </c:strCache>
            </c:strRef>
          </c:cat>
          <c:val>
            <c:numRef>
              <c:f>Sheet1!$B$2:$D$2</c:f>
              <c:numCache>
                <c:formatCode>#,##0</c:formatCode>
                <c:ptCount val="3"/>
                <c:pt idx="0">
                  <c:v>193618</c:v>
                </c:pt>
                <c:pt idx="1">
                  <c:v>185753</c:v>
                </c:pt>
                <c:pt idx="2">
                  <c:v>191870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38980992"/>
        <c:axId val="38996224"/>
      </c:barChart>
      <c:catAx>
        <c:axId val="38980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94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89962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8996224"/>
        <c:scaling>
          <c:orientation val="minMax"/>
          <c:max val="2000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ru-RU" sz="1100" dirty="0"/>
                  <a:t>млн</a:t>
                </a:r>
                <a:r>
                  <a:rPr lang="ru-RU" sz="1100" dirty="0" smtClean="0"/>
                  <a:t>. тенге</a:t>
                </a:r>
                <a:endParaRPr lang="ru-RU" sz="1100" dirty="0"/>
              </a:p>
            </c:rich>
          </c:tx>
          <c:layout>
            <c:manualLayout>
              <c:xMode val="edge"/>
              <c:yMode val="edge"/>
              <c:x val="2.4826853118994137E-2"/>
              <c:y val="0.34076774267758364"/>
            </c:manualLayout>
          </c:layout>
          <c:overlay val="0"/>
          <c:spPr>
            <a:noFill/>
            <a:ln w="15529">
              <a:noFill/>
            </a:ln>
          </c:spPr>
        </c:title>
        <c:numFmt formatCode="#,##0" sourceLinked="1"/>
        <c:majorTickMark val="out"/>
        <c:minorTickMark val="none"/>
        <c:tickLblPos val="nextTo"/>
        <c:spPr>
          <a:ln w="194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8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8980992"/>
        <c:crosses val="autoZero"/>
        <c:crossBetween val="between"/>
        <c:majorUnit val="50000"/>
        <c:minorUnit val="50000"/>
      </c:valAx>
      <c:spPr>
        <a:noFill/>
        <a:ln w="1552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467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489082969432314"/>
          <c:y val="9.6899224806201556E-2"/>
          <c:w val="0.75109170305676853"/>
          <c:h val="0.717054263565891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Чистая прибыль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000000" mc:Ignorable="a14" a14:legacySpreadsheetColorIndex="37">
                    <a:gamma/>
                    <a:shade val="46275"/>
                    <a:invGamma/>
                  </a:srgbClr>
                </a:gs>
                <a:gs pos="50000">
                  <a:srgbClr xmlns:mc="http://schemas.openxmlformats.org/markup-compatibility/2006" xmlns:a14="http://schemas.microsoft.com/office/drawing/2010/main" val="FF00FF" mc:Ignorable="a14" a14:legacySpreadsheetColorIndex="37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37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1681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3362">
                <a:noFill/>
              </a:ln>
            </c:spPr>
            <c:txPr>
              <a:bodyPr/>
              <a:lstStyle/>
              <a:p>
                <a:pPr>
                  <a:defRPr sz="124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Факт 2015</c:v>
                </c:pt>
                <c:pt idx="1">
                  <c:v>План 2016</c:v>
                </c:pt>
                <c:pt idx="2">
                  <c:v>Факт 2016</c:v>
                </c:pt>
              </c:strCache>
            </c:strRef>
          </c:cat>
          <c:val>
            <c:numRef>
              <c:f>Sheet1!$B$2:$D$2</c:f>
              <c:numCache>
                <c:formatCode>#,##0</c:formatCode>
                <c:ptCount val="3"/>
                <c:pt idx="0">
                  <c:v>79643</c:v>
                </c:pt>
                <c:pt idx="1">
                  <c:v>37770</c:v>
                </c:pt>
                <c:pt idx="2">
                  <c:v>46844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39040128"/>
        <c:axId val="39047168"/>
      </c:barChart>
      <c:catAx>
        <c:axId val="390401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92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4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90471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9047168"/>
        <c:scaling>
          <c:orientation val="minMax"/>
          <c:max val="800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04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ru-RU" dirty="0"/>
                  <a:t>млн</a:t>
                </a:r>
                <a:r>
                  <a:rPr lang="ru-RU" dirty="0" smtClean="0"/>
                  <a:t>. тенге</a:t>
                </a:r>
                <a:endParaRPr lang="ru-RU" dirty="0"/>
              </a:p>
            </c:rich>
          </c:tx>
          <c:layout>
            <c:manualLayout>
              <c:xMode val="edge"/>
              <c:yMode val="edge"/>
              <c:x val="1.7467248908296942E-2"/>
              <c:y val="0.2868217054263566"/>
            </c:manualLayout>
          </c:layout>
          <c:overlay val="0"/>
          <c:spPr>
            <a:noFill/>
            <a:ln w="23362">
              <a:noFill/>
            </a:ln>
          </c:spPr>
        </c:title>
        <c:numFmt formatCode="#,##0" sourceLinked="1"/>
        <c:majorTickMark val="out"/>
        <c:minorTickMark val="none"/>
        <c:tickLblPos val="nextTo"/>
        <c:spPr>
          <a:ln w="292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4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9040128"/>
        <c:crosses val="autoZero"/>
        <c:crossBetween val="between"/>
        <c:minorUnit val="1000"/>
      </c:valAx>
      <c:spPr>
        <a:noFill/>
        <a:ln w="2336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4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85623930612679"/>
          <c:y val="3.9245028659336482E-2"/>
          <c:w val="0.7814376069387321"/>
          <c:h val="0.793519337493217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Капитальные вложения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000000" mc:Ignorable="a14" a14:legacySpreadsheetColorIndex="52">
                    <a:gamma/>
                    <a:shade val="46275"/>
                    <a:invGamma/>
                  </a:srgbClr>
                </a:gs>
                <a:gs pos="50000">
                  <a:srgbClr xmlns:mc="http://schemas.openxmlformats.org/markup-compatibility/2006" xmlns:a14="http://schemas.microsoft.com/office/drawing/2010/main" val="FF9900" mc:Ignorable="a14" a14:legacySpreadsheetColorIndex="52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52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1289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2577">
                <a:noFill/>
              </a:ln>
            </c:spPr>
            <c:txPr>
              <a:bodyPr/>
              <a:lstStyle/>
              <a:p>
                <a:pPr>
                  <a:defRPr sz="1244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Факт 2015</c:v>
                </c:pt>
                <c:pt idx="1">
                  <c:v>План 2016</c:v>
                </c:pt>
                <c:pt idx="2">
                  <c:v>Факт 2016</c:v>
                </c:pt>
              </c:strCache>
            </c:strRef>
          </c:cat>
          <c:val>
            <c:numRef>
              <c:f>Sheet1!$B$2:$D$2</c:f>
              <c:numCache>
                <c:formatCode>#,##0</c:formatCode>
                <c:ptCount val="3"/>
                <c:pt idx="0">
                  <c:v>76099</c:v>
                </c:pt>
                <c:pt idx="1">
                  <c:v>45044</c:v>
                </c:pt>
                <c:pt idx="2">
                  <c:v>37954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22612608"/>
        <c:axId val="22656512"/>
      </c:barChart>
      <c:catAx>
        <c:axId val="22612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82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265651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2656512"/>
        <c:scaling>
          <c:orientation val="minMax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ru-RU" sz="1100" dirty="0"/>
                  <a:t>млн</a:t>
                </a:r>
                <a:r>
                  <a:rPr lang="ru-RU" sz="1100" dirty="0" smtClean="0"/>
                  <a:t>. тенге</a:t>
                </a:r>
                <a:endParaRPr lang="ru-RU" sz="1100" dirty="0"/>
              </a:p>
            </c:rich>
          </c:tx>
          <c:layout>
            <c:manualLayout>
              <c:xMode val="edge"/>
              <c:yMode val="edge"/>
              <c:x val="0"/>
              <c:y val="0.31058020477815701"/>
            </c:manualLayout>
          </c:layout>
          <c:overlay val="0"/>
          <c:spPr>
            <a:noFill/>
            <a:ln w="22577">
              <a:noFill/>
            </a:ln>
          </c:spPr>
        </c:title>
        <c:numFmt formatCode="#,##0" sourceLinked="1"/>
        <c:majorTickMark val="out"/>
        <c:minorTickMark val="none"/>
        <c:tickLblPos val="nextTo"/>
        <c:spPr>
          <a:ln w="282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67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2612608"/>
        <c:crosses val="autoZero"/>
        <c:crossBetween val="between"/>
        <c:majorUnit val="10000"/>
        <c:minorUnit val="10000"/>
      </c:valAx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67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11111111111111"/>
          <c:y val="8.5324232081911269E-2"/>
          <c:w val="0.77111111111111108"/>
          <c:h val="0.747440273037542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Производственная себестоимость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CC99FF" mc:Ignorable="a14" a14:legacySpreadsheetColorIndex="46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46">
                    <a:gamma/>
                    <a:shade val="19216"/>
                    <a:invGamma/>
                  </a:srgbClr>
                </a:gs>
              </a:gsLst>
              <a:lin ang="0" scaled="1"/>
            </a:gradFill>
            <a:ln w="11289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2577">
                <a:noFill/>
              </a:ln>
            </c:spPr>
            <c:txPr>
              <a:bodyPr/>
              <a:lstStyle/>
              <a:p>
                <a:pPr>
                  <a:defRPr sz="1244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Факт 2015</c:v>
                </c:pt>
                <c:pt idx="1">
                  <c:v>План 2016</c:v>
                </c:pt>
                <c:pt idx="2">
                  <c:v>Факт 2016</c:v>
                </c:pt>
              </c:strCache>
            </c:strRef>
          </c:cat>
          <c:val>
            <c:numRef>
              <c:f>Sheet1!$B$2:$D$2</c:f>
              <c:numCache>
                <c:formatCode>#,##0</c:formatCode>
                <c:ptCount val="3"/>
                <c:pt idx="0">
                  <c:v>109130</c:v>
                </c:pt>
                <c:pt idx="1">
                  <c:v>120091</c:v>
                </c:pt>
                <c:pt idx="2">
                  <c:v>118702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22700416"/>
        <c:axId val="22703104"/>
      </c:barChart>
      <c:catAx>
        <c:axId val="22700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82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270310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2703104"/>
        <c:scaling>
          <c:orientation val="minMax"/>
          <c:max val="1300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ru-RU" sz="1100" dirty="0"/>
                  <a:t>млн</a:t>
                </a:r>
                <a:r>
                  <a:rPr lang="ru-RU" sz="1100" dirty="0" smtClean="0"/>
                  <a:t>. тенге</a:t>
                </a:r>
                <a:endParaRPr lang="ru-RU" sz="1100" dirty="0"/>
              </a:p>
            </c:rich>
          </c:tx>
          <c:layout>
            <c:manualLayout>
              <c:xMode val="edge"/>
              <c:yMode val="edge"/>
              <c:x val="3.2419635679876775E-2"/>
              <c:y val="0.31058018806520865"/>
            </c:manualLayout>
          </c:layout>
          <c:overlay val="0"/>
          <c:spPr>
            <a:noFill/>
            <a:ln w="22577">
              <a:noFill/>
            </a:ln>
          </c:spPr>
        </c:title>
        <c:numFmt formatCode="#,##0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22700416"/>
        <c:crosses val="autoZero"/>
        <c:crossBetween val="between"/>
        <c:minorUnit val="2000"/>
      </c:valAx>
      <c:spPr>
        <a:noFill/>
        <a:ln w="2257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67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100" b="1" dirty="0"/>
              <a:t>Объем</a:t>
            </a:r>
          </a:p>
        </c:rich>
      </c:tx>
      <c:layout>
        <c:manualLayout>
          <c:xMode val="edge"/>
          <c:yMode val="edge"/>
          <c:x val="0.54117608476782963"/>
          <c:y val="6.0238015881833237E-3"/>
        </c:manualLayout>
      </c:layout>
      <c:overlay val="0"/>
      <c:spPr>
        <a:noFill/>
        <a:ln w="32198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9696969696969696"/>
          <c:y val="0.23706896551724138"/>
          <c:w val="0.78598484848484851"/>
          <c:h val="0.474137931034482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'все услуги'!$B$57</c:f>
              <c:strCache>
                <c:ptCount val="1"/>
                <c:pt idx="0">
                  <c:v>Объем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9999FF" mc:Ignorable="a14" a14:legacySpreadsheetColorIndex="24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24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6099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32198">
                <a:noFill/>
              </a:ln>
            </c:spPr>
            <c:txPr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'все услуги'!$C$55:$F$56</c:f>
              <c:multiLvlStrCache>
                <c:ptCount val="4"/>
                <c:lvl>
                  <c:pt idx="0">
                    <c:v>Утв.ТС</c:v>
                  </c:pt>
                  <c:pt idx="1">
                    <c:v>Факт</c:v>
                  </c:pt>
                  <c:pt idx="2">
                    <c:v>Утв.ТС</c:v>
                  </c:pt>
                  <c:pt idx="3">
                    <c:v>Факт</c:v>
                  </c:pt>
                </c:lvl>
                <c:lvl>
                  <c:pt idx="0">
                    <c:v>2015 год</c:v>
                  </c:pt>
                  <c:pt idx="2">
                    <c:v>2016 год</c:v>
                  </c:pt>
                </c:lvl>
              </c:multiLvlStrCache>
            </c:multiLvlStrRef>
          </c:cat>
          <c:val>
            <c:numRef>
              <c:f>'все услуги'!$C$57:$F$57</c:f>
              <c:numCache>
                <c:formatCode>_-* #,##0_р_._-;\-* #,##0_р_._-;_-* "-"??_р_._-;_-@_-</c:formatCode>
                <c:ptCount val="4"/>
                <c:pt idx="0">
                  <c:v>24815</c:v>
                </c:pt>
                <c:pt idx="1">
                  <c:v>24998.36</c:v>
                </c:pt>
                <c:pt idx="2">
                  <c:v>24815</c:v>
                </c:pt>
                <c:pt idx="3">
                  <c:v>25133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40880384"/>
        <c:axId val="40947712"/>
      </c:barChart>
      <c:catAx>
        <c:axId val="40880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402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094771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0947712"/>
        <c:scaling>
          <c:orientation val="minMax"/>
          <c:max val="260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+mj-lt"/>
                    <a:ea typeface="Arial Cyr"/>
                    <a:cs typeface="Arial Cyr"/>
                  </a:defRPr>
                </a:pPr>
                <a:r>
                  <a:rPr lang="ru-RU" sz="1100" baseline="0" dirty="0">
                    <a:latin typeface="+mj-lt"/>
                  </a:rPr>
                  <a:t>тыс</a:t>
                </a:r>
                <a:r>
                  <a:rPr lang="ru-RU" sz="1100" baseline="0" dirty="0" smtClean="0">
                    <a:latin typeface="+mj-lt"/>
                  </a:rPr>
                  <a:t>. куб. м</a:t>
                </a:r>
                <a:r>
                  <a:rPr lang="ru-RU" sz="1100" baseline="0" dirty="0">
                    <a:latin typeface="+mj-lt"/>
                  </a:rPr>
                  <a:t>.</a:t>
                </a:r>
              </a:p>
            </c:rich>
          </c:tx>
          <c:layout>
            <c:manualLayout>
              <c:xMode val="edge"/>
              <c:yMode val="edge"/>
              <c:x val="3.8317367763431906E-2"/>
              <c:y val="0.33673072070210136"/>
            </c:manualLayout>
          </c:layout>
          <c:overlay val="0"/>
          <c:spPr>
            <a:noFill/>
            <a:ln w="32198">
              <a:noFill/>
            </a:ln>
          </c:spPr>
        </c:title>
        <c:numFmt formatCode="_-* #,##0_р_._-;\-* #,##0_р_._-;_-* &quot;-&quot;??_р_._-;_-@_-" sourceLinked="1"/>
        <c:majorTickMark val="out"/>
        <c:minorTickMark val="none"/>
        <c:tickLblPos val="nextTo"/>
        <c:spPr>
          <a:ln w="402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0880384"/>
        <c:crosses val="autoZero"/>
        <c:crossBetween val="between"/>
        <c:majorUnit val="5000"/>
      </c:valAx>
      <c:spPr>
        <a:noFill/>
        <a:ln w="3219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4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image" Target="../media/image5.emf"/><Relationship Id="rId4" Type="http://schemas.openxmlformats.org/officeDocument/2006/relationships/image" Target="../media/image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" y="6"/>
            <a:ext cx="2946400" cy="49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1" tIns="45770" rIns="91541" bIns="4577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6"/>
            <a:ext cx="2946400" cy="49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1" tIns="45770" rIns="91541" bIns="4577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" y="9380139"/>
            <a:ext cx="2946400" cy="49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1" tIns="45770" rIns="91541" bIns="4577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139"/>
            <a:ext cx="2946400" cy="49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1" tIns="45770" rIns="91541" bIns="4577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3198CD7-E18C-4A9A-85BA-BA0BB5739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71570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" y="6"/>
            <a:ext cx="2946400" cy="49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1" tIns="45770" rIns="91541" bIns="4577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6"/>
            <a:ext cx="2946400" cy="49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1" tIns="45770" rIns="91541" bIns="4577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38188"/>
            <a:ext cx="4943475" cy="37068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9" y="4690074"/>
            <a:ext cx="4984750" cy="444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1" tIns="45770" rIns="91541" bIns="457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" y="9380139"/>
            <a:ext cx="2946400" cy="49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1" tIns="45770" rIns="91541" bIns="4577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139"/>
            <a:ext cx="2946400" cy="49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41" tIns="45770" rIns="91541" bIns="4577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EFA95BD-A70E-49BC-B950-AD01D6D3F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52578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9" y="4690075"/>
            <a:ext cx="4984750" cy="4686479"/>
          </a:xfrm>
          <a:noFill/>
        </p:spPr>
        <p:txBody>
          <a:bodyPr/>
          <a:lstStyle/>
          <a:p>
            <a:pPr algn="just"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20800" y="711200"/>
            <a:ext cx="4111625" cy="3084513"/>
          </a:xfrm>
          <a:ln/>
        </p:spPr>
      </p:sp>
      <p:sp>
        <p:nvSpPr>
          <p:cNvPr id="38915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16191" y="4148552"/>
            <a:ext cx="6165296" cy="5266317"/>
          </a:xfrm>
          <a:noFill/>
        </p:spPr>
        <p:txBody>
          <a:bodyPr/>
          <a:lstStyle/>
          <a:p>
            <a:pPr eaLnBrk="0" fontAlgn="base" hangingPunct="0"/>
            <a:endParaRPr lang="ru-RU" sz="1200" kern="120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39776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39775"/>
            <a:ext cx="4941888" cy="3705225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366" y="4578250"/>
            <a:ext cx="4987853" cy="4798303"/>
          </a:xfrm>
          <a:noFill/>
        </p:spPr>
        <p:txBody>
          <a:bodyPr/>
          <a:lstStyle/>
          <a:p>
            <a:pPr algn="just"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1" y="4690074"/>
            <a:ext cx="5718175" cy="4442225"/>
          </a:xfrm>
          <a:noFill/>
        </p:spPr>
        <p:txBody>
          <a:bodyPr/>
          <a:lstStyle/>
          <a:p>
            <a:pPr marL="228600" indent="-228600" algn="just"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7" y="4478540"/>
            <a:ext cx="6175375" cy="5091036"/>
          </a:xfrm>
          <a:noFill/>
        </p:spPr>
        <p:txBody>
          <a:bodyPr/>
          <a:lstStyle/>
          <a:p>
            <a:pPr marL="0" indent="0" algn="just">
              <a:buFontTx/>
              <a:buNone/>
              <a:tabLst>
                <a:tab pos="447675" algn="l"/>
              </a:tabLst>
              <a:defRPr/>
            </a:pPr>
            <a:r>
              <a:rPr lang="ru-RU" altLang="ru-RU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1050" kern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5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indent="293688" eaLnBrk="1" hangingPunct="1"/>
            <a:endParaRPr lang="ru-RU" alt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38188"/>
            <a:ext cx="4941888" cy="3706812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366" y="4578255"/>
            <a:ext cx="4984750" cy="4442225"/>
          </a:xfrm>
          <a:noFill/>
        </p:spPr>
        <p:txBody>
          <a:bodyPr/>
          <a:lstStyle/>
          <a:p>
            <a:pPr algn="just"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38188"/>
            <a:ext cx="4941888" cy="3706812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86610BA-5752-4F6A-B351-18271DF5E45D}" type="slidenum">
              <a:rPr lang="ru-RU" altLang="ru-RU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22</a:t>
            </a:fld>
            <a:endParaRPr lang="ru-RU" alt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86610BA-5752-4F6A-B351-18271DF5E45D}" type="slidenum">
              <a:rPr lang="ru-RU" altLang="ru-RU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23</a:t>
            </a:fld>
            <a:endParaRPr lang="ru-RU" alt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43F9615-983B-40C0-83E0-3B71976F686C}" type="slidenum">
              <a:rPr lang="ru-RU" altLang="ru-RU" smtClean="0"/>
              <a:pPr eaLnBrk="1" hangingPunct="1">
                <a:spcBef>
                  <a:spcPct val="0"/>
                </a:spcBef>
              </a:pPr>
              <a:t>24</a:t>
            </a:fld>
            <a:endParaRPr lang="ru-RU" altLang="ru-RU" smtClean="0"/>
          </a:p>
        </p:txBody>
      </p:sp>
      <p:sp>
        <p:nvSpPr>
          <p:cNvPr id="51203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1" y="4690070"/>
            <a:ext cx="6022975" cy="4724797"/>
          </a:xfrm>
          <a:noFill/>
        </p:spPr>
        <p:txBody>
          <a:bodyPr/>
          <a:lstStyle/>
          <a:p>
            <a:pPr indent="292100" algn="just">
              <a:spcBef>
                <a:spcPts val="425"/>
              </a:spcBef>
            </a:pPr>
            <a:endParaRPr lang="ru-RU" altLang="ru-RU" b="0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6" y="4554307"/>
            <a:ext cx="6022975" cy="4577986"/>
          </a:xfrm>
          <a:noFill/>
        </p:spPr>
        <p:txBody>
          <a:bodyPr/>
          <a:lstStyle/>
          <a:p>
            <a:pPr algn="just"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8320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ctr" eaLnBrk="1" hangingPunct="1"/>
            <a:endParaRPr lang="ru-RU" altLang="ru-RU" b="0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38188"/>
            <a:ext cx="4941887" cy="3706812"/>
          </a:xfrm>
          <a:solidFill>
            <a:srgbClr val="FFFFFF"/>
          </a:solidFill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172" y="4649866"/>
            <a:ext cx="5438775" cy="4440646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40" tIns="45719" rIns="91440" bIns="45719"/>
          <a:lstStyle/>
          <a:p>
            <a:pPr algn="just" eaLnBrk="1" hangingPunct="1"/>
            <a:endParaRPr lang="ru-RU" altLang="ru-RU" sz="1200" b="1" u="none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0013" y="354013"/>
            <a:ext cx="4283075" cy="3213100"/>
          </a:xfrm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3213" y="3575569"/>
            <a:ext cx="6191250" cy="5801412"/>
          </a:xfrm>
          <a:noFill/>
        </p:spPr>
        <p:txBody>
          <a:bodyPr lIns="91567" tIns="45784" rIns="91567" bIns="45784"/>
          <a:lstStyle/>
          <a:p>
            <a:pPr indent="280988" algn="just" eaLnBrk="1" hangingPunct="1">
              <a:spcBef>
                <a:spcPct val="0"/>
              </a:spcBef>
            </a:pPr>
            <a:endParaRPr lang="ru-RU" alt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9" y="4690074"/>
            <a:ext cx="4984750" cy="4614863"/>
          </a:xfrm>
          <a:noFill/>
        </p:spPr>
        <p:txBody>
          <a:bodyPr/>
          <a:lstStyle/>
          <a:p>
            <a:pPr indent="292100" algn="just" eaLnBrk="1" hangingPunct="1"/>
            <a:endParaRPr lang="ru-RU" alt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711200"/>
            <a:ext cx="4548188" cy="3409950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793" y="4363401"/>
            <a:ext cx="6312090" cy="5371235"/>
          </a:xfrm>
        </p:spPr>
        <p:txBody>
          <a:bodyPr/>
          <a:lstStyle/>
          <a:p>
            <a:pPr algn="just" eaLnBrk="1" hangingPunct="1">
              <a:defRPr/>
            </a:pPr>
            <a:endParaRPr lang="ru-RU" altLang="ru-RU" b="0" baseline="0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6" y="4554307"/>
            <a:ext cx="5108575" cy="4577986"/>
          </a:xfr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endParaRPr lang="ru-RU" altLang="ru-RU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5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180975" algn="just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23771-002E-4972-B07F-8568410FD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84725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A0026-FFAB-46DE-B0C9-025F9EF473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997174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1300" y="152400"/>
            <a:ext cx="19431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152400"/>
            <a:ext cx="56769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E8A08-6FAE-485A-81CD-5A34ED9B0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520098"/>
      </p:ext>
    </p:extLst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2400" cy="533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762000" y="914400"/>
            <a:ext cx="7772400" cy="51054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93155-350B-40EE-A0C2-9FD242BD6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973817"/>
      </p:ext>
    </p:extLst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762000" y="152400"/>
            <a:ext cx="7772400" cy="533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62000" y="914400"/>
            <a:ext cx="3810000" cy="2476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724400" y="914400"/>
            <a:ext cx="3810000" cy="2476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762000" y="3543300"/>
            <a:ext cx="3810000" cy="2476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24400" y="3543300"/>
            <a:ext cx="3810000" cy="2476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92388-F151-47CA-B555-26C80BF97B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309826"/>
      </p:ext>
    </p:extLst>
  </p:cSld>
  <p:clrMapOvr>
    <a:masterClrMapping/>
  </p:clrMapOvr>
  <p:transition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2400" cy="533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914400"/>
            <a:ext cx="3810000" cy="5105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724400" y="914400"/>
            <a:ext cx="3810000" cy="2476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724400" y="3543300"/>
            <a:ext cx="3810000" cy="2476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2EC39-804B-4BFE-B9D1-91A20EF00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738149"/>
      </p:ext>
    </p:extLst>
  </p:cSld>
  <p:clrMapOvr>
    <a:masterClrMapping/>
  </p:clrMapOvr>
  <p:transition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8B01-114E-4774-B70F-8DC1F54461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20C-E053-4E26-A1ED-90F3B9CC8A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4526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8B01-114E-4774-B70F-8DC1F54461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20C-E053-4E26-A1ED-90F3B9CC8A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0011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8B01-114E-4774-B70F-8DC1F54461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20C-E053-4E26-A1ED-90F3B9CC8A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5992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8B01-114E-4774-B70F-8DC1F54461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20C-E053-4E26-A1ED-90F3B9CC8A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039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8B01-114E-4774-B70F-8DC1F54461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20C-E053-4E26-A1ED-90F3B9CC8A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90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3F91A-AC8F-4DFA-904A-BB90C1DD8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281528"/>
      </p:ext>
    </p:extLst>
  </p:cSld>
  <p:clrMapOvr>
    <a:masterClrMapping/>
  </p:clrMapOvr>
  <p:transition>
    <p:zo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8B01-114E-4774-B70F-8DC1F54461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20C-E053-4E26-A1ED-90F3B9CC8A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3673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8B01-114E-4774-B70F-8DC1F54461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20C-E053-4E26-A1ED-90F3B9CC8A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497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8B01-114E-4774-B70F-8DC1F54461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20C-E053-4E26-A1ED-90F3B9CC8A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9990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8B01-114E-4774-B70F-8DC1F54461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20C-E053-4E26-A1ED-90F3B9CC8A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8779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8B01-114E-4774-B70F-8DC1F54461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20C-E053-4E26-A1ED-90F3B9CC8A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3784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8B01-114E-4774-B70F-8DC1F54461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20C-E053-4E26-A1ED-90F3B9CC8A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720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8F954-06F0-45B1-A27D-14D93904D84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AB8D3-9282-4FCE-AE91-7D5A88849FC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1723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Отчет АО «КазТрансОйл» за 2006г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23771-002E-4972-B07F-8568410FD64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066491"/>
      </p:ext>
    </p:extLst>
  </p:cSld>
  <p:clrMapOvr>
    <a:masterClrMapping/>
  </p:clrMapOvr>
  <p:transition>
    <p:zo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Отчет АО «КазТрансОйл» за 2006г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3F91A-AC8F-4DFA-904A-BB90C1DD8E8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265378"/>
      </p:ext>
    </p:extLst>
  </p:cSld>
  <p:clrMapOvr>
    <a:masterClrMapping/>
  </p:clrMapOvr>
  <p:transition>
    <p:zo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Отчет АО «КазТрансОйл» за 2006г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87500-D3F2-4DF5-9D9F-F2068D52AE3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369191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87500-D3F2-4DF5-9D9F-F2068D52AE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313925"/>
      </p:ext>
    </p:extLst>
  </p:cSld>
  <p:clrMapOvr>
    <a:masterClrMapping/>
  </p:clrMapOvr>
  <p:transition>
    <p:zo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9144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9144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Отчет АО «КазТрансОйл» за 2006г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D178C-F89A-4083-AE60-6209A0BD86C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37293"/>
      </p:ext>
    </p:extLst>
  </p:cSld>
  <p:clrMapOvr>
    <a:masterClrMapping/>
  </p:clrMapOvr>
  <p:transition>
    <p:zo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Отчет АО «КазТрансОйл» за 2006г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6AA2E-4685-455B-AF49-D7B25D76CB9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770306"/>
      </p:ext>
    </p:extLst>
  </p:cSld>
  <p:clrMapOvr>
    <a:masterClrMapping/>
  </p:clrMapOvr>
  <p:transition>
    <p:zo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Отчет АО «КазТрансОйл» за 2006г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0820B-22B4-489D-86C4-487AA0BF19C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222539"/>
      </p:ext>
    </p:extLst>
  </p:cSld>
  <p:clrMapOvr>
    <a:masterClrMapping/>
  </p:clrMapOvr>
  <p:transition>
    <p:zo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Отчет АО «КазТрансОйл» за 2006г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F35CE-0AB0-4170-BA1A-B36A6D7C7B7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423059"/>
      </p:ext>
    </p:extLst>
  </p:cSld>
  <p:clrMapOvr>
    <a:masterClrMapping/>
  </p:clrMapOvr>
  <p:transition>
    <p:zo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Отчет АО «КазТрансОйл» за 2006г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0CD94-93F6-48F9-A918-82659BC3F5F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624414"/>
      </p:ext>
    </p:extLst>
  </p:cSld>
  <p:clrMapOvr>
    <a:masterClrMapping/>
  </p:clrMapOvr>
  <p:transition>
    <p:zoom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Отчет АО «КазТрансОйл» за 2006г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16312-F418-42DB-B309-AD053FBCC27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774969"/>
      </p:ext>
    </p:extLst>
  </p:cSld>
  <p:clrMapOvr>
    <a:masterClrMapping/>
  </p:clrMapOvr>
  <p:transition>
    <p:zo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Отчет АО «КазТрансОйл» за 2006г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A0026-FFAB-46DE-B0C9-025F9EF473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49745"/>
      </p:ext>
    </p:extLst>
  </p:cSld>
  <p:clrMapOvr>
    <a:masterClrMapping/>
  </p:clrMapOvr>
  <p:transition>
    <p:zoom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1300" y="152400"/>
            <a:ext cx="19431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152400"/>
            <a:ext cx="56769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Отчет АО «КазТрансОйл» за 2006г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E8A08-6FAE-485A-81CD-5A34ED9B03B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417386"/>
      </p:ext>
    </p:extLst>
  </p:cSld>
  <p:clrMapOvr>
    <a:masterClrMapping/>
  </p:clrMapOvr>
  <p:transition>
    <p:zoom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2400" cy="533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762000" y="914400"/>
            <a:ext cx="7772400" cy="51054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Отчет АО «КазТрансОйл» за 2006г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93155-350B-40EE-A0C2-9FD242BD69C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817514"/>
      </p:ext>
    </p:extLst>
  </p:cSld>
  <p:clrMapOvr>
    <a:masterClrMapping/>
  </p:clrMapOvr>
  <p:transition>
    <p:zoom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762000" y="152400"/>
            <a:ext cx="7772400" cy="533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62000" y="914400"/>
            <a:ext cx="3810000" cy="2476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724400" y="914400"/>
            <a:ext cx="3810000" cy="2476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762000" y="3543300"/>
            <a:ext cx="3810000" cy="2476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24400" y="3543300"/>
            <a:ext cx="3810000" cy="2476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Отчет АО «КазТрансОйл» за 2006г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92388-F151-47CA-B555-26C80BF97B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240523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9144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9144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D178C-F89A-4083-AE60-6209A0BD86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351467"/>
      </p:ext>
    </p:extLst>
  </p:cSld>
  <p:clrMapOvr>
    <a:masterClrMapping/>
  </p:clrMapOvr>
  <p:transition>
    <p:zoom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2400" cy="533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914400"/>
            <a:ext cx="3810000" cy="5105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724400" y="914400"/>
            <a:ext cx="3810000" cy="2476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724400" y="3543300"/>
            <a:ext cx="3810000" cy="2476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Отчет АО «КазТрансОйл» за 2006г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2EC39-804B-4BFE-B9D1-91A20EF00C2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974713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6AA2E-4685-455B-AF49-D7B25D76C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51248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0820B-22B4-489D-86C4-487AA0BF1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716201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F35CE-0AB0-4170-BA1A-B36A6D7C7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949086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0CD94-93F6-48F9-A918-82659BC3F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811234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16312-F418-42DB-B309-AD053FBCC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616870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1524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914400"/>
            <a:ext cx="77724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ru-RU"/>
              <a:t>Отчет АО «КазТрансОйл» за 2006г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553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>
              <a:defRPr/>
            </a:pPr>
            <a:fld id="{DD4C34C1-4F86-432A-9EB4-11E323AF40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zoom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34D8B01-114E-4774-B70F-8DC1F5446154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25.04.2017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6D3620C-E053-4E26-A1ED-90F3B9CC8A7C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2828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1524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914400"/>
            <a:ext cx="77724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Отчет АО «КазТрансОйл» за 2006г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553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>
              <a:defRPr/>
            </a:pPr>
            <a:fld id="{DD4C34C1-4F86-432A-9EB4-11E323AF403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327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</p:sldLayoutIdLst>
  <p:transition>
    <p:zoom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0.xml"/><Relationship Id="rId3" Type="http://schemas.openxmlformats.org/officeDocument/2006/relationships/notesSlide" Target="../notesSlides/notesSlide10.xml"/><Relationship Id="rId7" Type="http://schemas.openxmlformats.org/officeDocument/2006/relationships/chart" Target="../charts/chart9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0.bin"/><Relationship Id="rId10" Type="http://schemas.openxmlformats.org/officeDocument/2006/relationships/chart" Target="../charts/chart11.xml"/><Relationship Id="rId4" Type="http://schemas.openxmlformats.org/officeDocument/2006/relationships/image" Target="../media/image2.png"/><Relationship Id="rId9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3.xml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1.bin"/><Relationship Id="rId5" Type="http://schemas.openxmlformats.org/officeDocument/2006/relationships/chart" Target="../charts/chart12.xml"/><Relationship Id="rId4" Type="http://schemas.openxmlformats.org/officeDocument/2006/relationships/image" Target="../media/image2.png"/><Relationship Id="rId9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14.xml"/><Relationship Id="rId7" Type="http://schemas.openxmlformats.org/officeDocument/2006/relationships/chart" Target="../charts/chart14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.png"/><Relationship Id="rId9" Type="http://schemas.openxmlformats.org/officeDocument/2006/relationships/chart" Target="../charts/chart1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7.xml"/><Relationship Id="rId3" Type="http://schemas.openxmlformats.org/officeDocument/2006/relationships/notesSlide" Target="../notesSlides/notesSlide15.xml"/><Relationship Id="rId7" Type="http://schemas.openxmlformats.org/officeDocument/2006/relationships/chart" Target="../charts/chart16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.png"/><Relationship Id="rId9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16.xml"/><Relationship Id="rId7" Type="http://schemas.openxmlformats.org/officeDocument/2006/relationships/chart" Target="../charts/chart18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.png"/><Relationship Id="rId9" Type="http://schemas.openxmlformats.org/officeDocument/2006/relationships/chart" Target="../charts/chart1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17.xml"/><Relationship Id="rId7" Type="http://schemas.openxmlformats.org/officeDocument/2006/relationships/chart" Target="../charts/chart20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.png"/><Relationship Id="rId9" Type="http://schemas.openxmlformats.org/officeDocument/2006/relationships/chart" Target="../charts/chart2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25.bin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27.bin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notesSlide" Target="../notesSlides/notesSlide4.xml"/><Relationship Id="rId7" Type="http://schemas.openxmlformats.org/officeDocument/2006/relationships/chart" Target="../charts/chart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3.bin"/><Relationship Id="rId10" Type="http://schemas.openxmlformats.org/officeDocument/2006/relationships/chart" Target="../charts/chart4.xml"/><Relationship Id="rId4" Type="http://schemas.openxmlformats.org/officeDocument/2006/relationships/image" Target="../media/image2.png"/><Relationship Id="rId9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5.xml"/><Relationship Id="rId7" Type="http://schemas.openxmlformats.org/officeDocument/2006/relationships/chart" Target="../charts/chart7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10" Type="http://schemas.openxmlformats.org/officeDocument/2006/relationships/chart" Target="../charts/chart8.xml"/><Relationship Id="rId4" Type="http://schemas.openxmlformats.org/officeDocument/2006/relationships/image" Target="../media/image2.png"/><Relationship Id="rId9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7.bin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3.png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8.bin"/><Relationship Id="rId12" Type="http://schemas.openxmlformats.org/officeDocument/2006/relationships/image" Target="../media/image7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.emf"/><Relationship Id="rId11" Type="http://schemas.openxmlformats.org/officeDocument/2006/relationships/oleObject" Target="../embeddings/Microsoft_Excel_97-2003_Worksheet2.xls"/><Relationship Id="rId5" Type="http://schemas.openxmlformats.org/officeDocument/2006/relationships/oleObject" Target="../embeddings/Microsoft_Excel_97-2003_Worksheet1.xls"/><Relationship Id="rId10" Type="http://schemas.openxmlformats.org/officeDocument/2006/relationships/image" Target="../media/image6.emf"/><Relationship Id="rId4" Type="http://schemas.openxmlformats.org/officeDocument/2006/relationships/image" Target="../media/image2.png"/><Relationship Id="rId9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9592" y="1628800"/>
            <a:ext cx="7704856" cy="3384376"/>
          </a:xfrm>
        </p:spPr>
        <p:txBody>
          <a:bodyPr/>
          <a:lstStyle/>
          <a:p>
            <a:pPr eaLnBrk="1" hangingPunct="1"/>
            <a:r>
              <a:rPr lang="ru-RU" altLang="ru-RU" sz="3600" b="1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деятельности </a:t>
            </a:r>
            <a:br>
              <a:rPr lang="ru-RU" altLang="ru-RU" sz="3600" b="1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АО «</a:t>
            </a:r>
            <a:r>
              <a:rPr lang="ru-RU" altLang="ru-RU" sz="3600" b="1" kern="1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КазТрансОйл</a:t>
            </a:r>
            <a:r>
              <a:rPr lang="ru-RU" altLang="ru-RU" sz="3600" b="1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по </a:t>
            </a:r>
            <a:r>
              <a:rPr lang="ru-RU" altLang="ru-RU" sz="3600" b="1" kern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предоставлению </a:t>
            </a:r>
            <a:r>
              <a:rPr lang="ru-RU" altLang="ru-RU" sz="3600" b="1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регулируемых услуг перед потребителями и </a:t>
            </a:r>
            <a:br>
              <a:rPr lang="ru-RU" altLang="ru-RU" sz="3600" b="1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иными заинтересованными лицами за 2016 год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6309320"/>
            <a:ext cx="6400800" cy="457200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Астана</a:t>
            </a:r>
            <a:r>
              <a:rPr lang="en-US" alt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2017 год</a:t>
            </a:r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4160891"/>
              </p:ext>
            </p:extLst>
          </p:nvPr>
        </p:nvGraphicFramePr>
        <p:xfrm>
          <a:off x="107504" y="332656"/>
          <a:ext cx="3581400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1" name="Точечный рисунок" r:id="rId5" imgW="7228571" imgH="1905266" progId="PBrush">
                  <p:embed/>
                </p:oleObj>
              </mc:Choice>
              <mc:Fallback>
                <p:oleObj name="Точечный рисунок" r:id="rId5" imgW="7228571" imgH="1905266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332656"/>
                        <a:ext cx="3581400" cy="936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62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27584" y="620688"/>
            <a:ext cx="7772400" cy="533400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регулируемых услуг по подаче воды по магистральным водоводам</a:t>
            </a:r>
          </a:p>
        </p:txBody>
      </p:sp>
      <p:graphicFrame>
        <p:nvGraphicFramePr>
          <p:cNvPr id="12292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9579849"/>
              </p:ext>
            </p:extLst>
          </p:nvPr>
        </p:nvGraphicFramePr>
        <p:xfrm>
          <a:off x="107504" y="116632"/>
          <a:ext cx="13716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93" name="Точечный рисунок" r:id="rId5" imgW="7228571" imgH="1905266" progId="Paint.Picture">
                  <p:embed/>
                </p:oleObj>
              </mc:Choice>
              <mc:Fallback>
                <p:oleObj name="Точечный рисунок" r:id="rId5" imgW="7228571" imgH="1905266" progId="Paint.Picture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16632"/>
                        <a:ext cx="13716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2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9166501"/>
              </p:ext>
            </p:extLst>
          </p:nvPr>
        </p:nvGraphicFramePr>
        <p:xfrm>
          <a:off x="760412" y="1412776"/>
          <a:ext cx="7623175" cy="1512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" name="Object 15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075330908"/>
              </p:ext>
            </p:extLst>
          </p:nvPr>
        </p:nvGraphicFramePr>
        <p:xfrm>
          <a:off x="1043608" y="2996952"/>
          <a:ext cx="7597775" cy="1296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280"/>
            <a:ext cx="9144000" cy="90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62EC39-804B-4BFE-B9D1-91A20EF00C23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graphicFrame>
        <p:nvGraphicFramePr>
          <p:cNvPr id="10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0267417"/>
              </p:ext>
            </p:extLst>
          </p:nvPr>
        </p:nvGraphicFramePr>
        <p:xfrm>
          <a:off x="1043608" y="4365104"/>
          <a:ext cx="7597775" cy="1440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3096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46988569"/>
              </p:ext>
            </p:extLst>
          </p:nvPr>
        </p:nvGraphicFramePr>
        <p:xfrm>
          <a:off x="899592" y="1340768"/>
          <a:ext cx="7708900" cy="2174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268" name="Rectangle 2058"/>
          <p:cNvSpPr>
            <a:spLocks noGrp="1" noChangeArrowheads="1"/>
          </p:cNvSpPr>
          <p:nvPr>
            <p:ph type="title"/>
          </p:nvPr>
        </p:nvSpPr>
        <p:spPr>
          <a:xfrm>
            <a:off x="899592" y="476672"/>
            <a:ext cx="7772400" cy="972344"/>
          </a:xfrm>
        </p:spPr>
        <p:txBody>
          <a:bodyPr/>
          <a:lstStyle/>
          <a:p>
            <a:pPr eaLnBrk="1" hangingPunct="1"/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Объемы регулируемой услуги по операторской деятельности по единой маршрутизации нефти</a:t>
            </a:r>
          </a:p>
        </p:txBody>
      </p:sp>
      <p:graphicFrame>
        <p:nvGraphicFramePr>
          <p:cNvPr id="11269" name="Object 20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1667275"/>
              </p:ext>
            </p:extLst>
          </p:nvPr>
        </p:nvGraphicFramePr>
        <p:xfrm>
          <a:off x="107504" y="188640"/>
          <a:ext cx="13716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59" name="Точечный рисунок" r:id="rId6" imgW="7228571" imgH="1905266" progId="Paint.Picture">
                  <p:embed/>
                </p:oleObj>
              </mc:Choice>
              <mc:Fallback>
                <p:oleObj name="Точечный рисунок" r:id="rId6" imgW="7228571" imgH="190526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88640"/>
                        <a:ext cx="13716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8962330"/>
              </p:ext>
            </p:extLst>
          </p:nvPr>
        </p:nvGraphicFramePr>
        <p:xfrm>
          <a:off x="897570" y="3577603"/>
          <a:ext cx="7348860" cy="2227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0D178C-F89A-4083-AE60-6209A0BD86C4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77132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04664"/>
            <a:ext cx="7772400" cy="785192"/>
          </a:xfrm>
        </p:spPr>
        <p:txBody>
          <a:bodyPr/>
          <a:lstStyle/>
          <a:p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Объемы регулируемых дополнительных услуг по транспортировке нефти</a:t>
            </a:r>
            <a:endParaRPr lang="ru-RU" sz="2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0917414"/>
              </p:ext>
            </p:extLst>
          </p:nvPr>
        </p:nvGraphicFramePr>
        <p:xfrm>
          <a:off x="179512" y="1196752"/>
          <a:ext cx="8640961" cy="55855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6893"/>
                <a:gridCol w="4191619"/>
                <a:gridCol w="795484"/>
                <a:gridCol w="842181"/>
                <a:gridCol w="631636"/>
                <a:gridCol w="842181"/>
                <a:gridCol w="920967"/>
              </a:tblGrid>
              <a:tr h="45547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регулируемых услуг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тариф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2015 год (</a:t>
                      </a:r>
                      <a:r>
                        <a:rPr lang="ru-RU" sz="1200" b="1" kern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тыс.тонн</a:t>
                      </a:r>
                      <a:r>
                        <a:rPr lang="ru-RU" sz="1200" b="1" kern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2016 год        (</a:t>
                      </a:r>
                      <a:r>
                        <a:rPr lang="ru-RU" sz="1200" b="1" kern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тыс.тонн</a:t>
                      </a:r>
                      <a:r>
                        <a:rPr lang="ru-RU" sz="1200" b="1" kern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328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утв.план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утв.план</a:t>
                      </a:r>
                      <a:endParaRPr lang="ru-RU" sz="12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7328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налив нефти в ж/д цистерны на НПС </a:t>
                      </a:r>
                      <a:r>
                        <a:rPr lang="ru-RU" sz="12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им.Т.Касымова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409,57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1 500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1 500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7328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слив нефти с ж/д цистерн НПС </a:t>
                      </a:r>
                      <a:r>
                        <a:rPr lang="ru-RU" sz="12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им.Т.Касымова</a:t>
                      </a:r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746,34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163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5547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перевалка нефти на НПС </a:t>
                      </a:r>
                      <a:r>
                        <a:rPr lang="ru-RU" sz="12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им.Т</a:t>
                      </a:r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2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Касымова</a:t>
                      </a:r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систему КТК без подогрева нефти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122,91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1 526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1 447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1 526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1 531</a:t>
                      </a:r>
                      <a:endParaRPr lang="ru-RU" sz="1200" kern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5547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перевалка нефти на НПС </a:t>
                      </a:r>
                      <a:r>
                        <a:rPr lang="ru-RU" sz="12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им.Т.Касымова</a:t>
                      </a:r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систему КТК с подогревом нефти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128,43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1 423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1 333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1 423</a:t>
                      </a:r>
                      <a:endParaRPr lang="ru-RU" sz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1 493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5547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перевалка нефти НПС </a:t>
                      </a:r>
                      <a:r>
                        <a:rPr lang="ru-RU" sz="12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им.Т.Касымова</a:t>
                      </a:r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нефтепровод «</a:t>
                      </a:r>
                      <a:r>
                        <a:rPr lang="ru-RU" sz="12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Кенкияк</a:t>
                      </a:r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-Атырау»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80,34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894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924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1 141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1 143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7328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налив нефти в танкера на ГНПС «Актау»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403,71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2 200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2 882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2 197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7328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слив нефти с ж/д цистерн на ГНПС «Актау»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121,00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1 576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1 221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1 576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648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5547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перевалка нефти на НПС «</a:t>
                      </a:r>
                      <a:r>
                        <a:rPr lang="ru-RU" sz="12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Макат</a:t>
                      </a:r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в нефтепровод «</a:t>
                      </a:r>
                      <a:r>
                        <a:rPr lang="ru-RU" sz="12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Кенкияк</a:t>
                      </a:r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-Атырау»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1 118,10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413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423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412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396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7328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перевалка нефти на ГНПС «</a:t>
                      </a:r>
                      <a:r>
                        <a:rPr lang="ru-RU" sz="12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Кенкияк</a:t>
                      </a:r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89,15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6 949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7 313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6 913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6 910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5547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перевалка нефти на ГНПС «Атасу» в нефтепровод «Атасу-</a:t>
                      </a:r>
                      <a:r>
                        <a:rPr lang="ru-RU" sz="12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Алашанькоу</a:t>
                      </a:r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286,13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11 832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ru-RU" sz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802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11832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10 076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7350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слив нефти с ж/д цистерн на ГНПС «Атасу»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373,52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 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 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7328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налив нефти в ж/д цистерны ННЭ «Атасу»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306,05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2387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налив нефти в ж/д цистерны на ННЭ «</a:t>
                      </a:r>
                      <a:r>
                        <a:rPr lang="ru-RU" sz="12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Шагыр</a:t>
                      </a:r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280,9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218 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2387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хранение нефти в РВС (</a:t>
                      </a:r>
                      <a:r>
                        <a:rPr lang="ru-RU" sz="12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тыс.тн.месяц</a:t>
                      </a:r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233,76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269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Объект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827606553"/>
              </p:ext>
            </p:extLst>
          </p:nvPr>
        </p:nvGraphicFramePr>
        <p:xfrm>
          <a:off x="107504" y="116632"/>
          <a:ext cx="1258888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97" name="Точечный рисунок" r:id="rId5" imgW="7228571" imgH="1905266" progId="PBrush">
                  <p:embed/>
                </p:oleObj>
              </mc:Choice>
              <mc:Fallback>
                <p:oleObj name="Точечный рисунок" r:id="rId5" imgW="7228571" imgH="1905266" progId="PBrush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16632"/>
                        <a:ext cx="1258888" cy="331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7239000" y="6525344"/>
            <a:ext cx="1905000" cy="457200"/>
          </a:xfrm>
        </p:spPr>
        <p:txBody>
          <a:bodyPr/>
          <a:lstStyle/>
          <a:p>
            <a:pPr>
              <a:defRPr/>
            </a:pPr>
            <a:fld id="{1F0D178C-F89A-4083-AE60-6209A0BD86C4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74154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16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620" y="620688"/>
            <a:ext cx="6840760" cy="936104"/>
          </a:xfrm>
        </p:spPr>
        <p:txBody>
          <a:bodyPr/>
          <a:lstStyle/>
          <a:p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Объемы регулируемых услуг социального </a:t>
            </a: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2016 год</a:t>
            </a:r>
            <a:b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оперативные 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данные)</a:t>
            </a:r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593155-350B-40EE-A0C2-9FD242BD69C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4775" y="71438"/>
          <a:ext cx="1371600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32" name="Точечный рисунок" r:id="rId6" imgW="7228571" imgH="1905266" progId="PBrush">
                  <p:embed/>
                </p:oleObj>
              </mc:Choice>
              <mc:Fallback>
                <p:oleObj name="Точечный рисунок" r:id="rId6" imgW="7228571" imgH="1905266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" y="71438"/>
                        <a:ext cx="1371600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871302624"/>
              </p:ext>
            </p:extLst>
          </p:nvPr>
        </p:nvGraphicFramePr>
        <p:xfrm>
          <a:off x="359532" y="1985579"/>
          <a:ext cx="8424936" cy="3775444"/>
        </p:xfrm>
        <a:graphic>
          <a:graphicData uri="http://schemas.openxmlformats.org/drawingml/2006/table">
            <a:tbl>
              <a:tblPr/>
              <a:tblGrid>
                <a:gridCol w="546265"/>
                <a:gridCol w="3507241"/>
                <a:gridCol w="802787"/>
                <a:gridCol w="1046211"/>
                <a:gridCol w="1046211"/>
                <a:gridCol w="1476221"/>
              </a:tblGrid>
              <a:tr h="19849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№</a:t>
                      </a:r>
                    </a:p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п/п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Факт за 2016 год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02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Объем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Доходы, </a:t>
                      </a:r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тыс</a:t>
                      </a:r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. тенге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Затраты по тарифной смете, тыс</a:t>
                      </a:r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. тенге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Убытки, тыс</a:t>
                      </a:r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. тенге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2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Услуга по передаче и распределению электрической энергии, тыс</a:t>
                      </a:r>
                      <a:r>
                        <a:rPr lang="ru-RU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. </a:t>
                      </a:r>
                      <a:r>
                        <a:rPr lang="ru-RU" sz="1600" b="0" i="0" u="none" strike="noStrike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кВтч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11 </a:t>
                      </a:r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017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8 </a:t>
                      </a:r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562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10 </a:t>
                      </a:r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017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- 1 </a:t>
                      </a:r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456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1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Услуга по производству, передаче и распределению тепловой энергии,</a:t>
                      </a:r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тыс</a:t>
                      </a:r>
                      <a:r>
                        <a:rPr lang="ru-RU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. Гкал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3   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24 626   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48 460   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- 23 834   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0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Услуга по подаче воды по распределительным сетям,</a:t>
                      </a:r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тыс</a:t>
                      </a:r>
                      <a:r>
                        <a:rPr lang="ru-RU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. м3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6   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218   </a:t>
                      </a:r>
                      <a:endParaRPr lang="ru-RU" sz="1600" b="0" i="0" u="none" strike="noStrike" kern="12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328   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- 110   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Услуга по отводу сточных вод,</a:t>
                      </a:r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тыс</a:t>
                      </a:r>
                      <a:r>
                        <a:rPr lang="ru-RU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. м3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6   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307   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358   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- 51   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 bwMode="auto">
          <a:xfrm flipV="1">
            <a:off x="971600" y="5733256"/>
            <a:ext cx="684076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endParaRPr lang="ru-RU" altLang="ru-RU" sz="1800" b="1" kern="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64765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71600" y="620688"/>
            <a:ext cx="7668344" cy="755650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регулируемых услуг по передаче и распределению электроэнергии</a:t>
            </a:r>
          </a:p>
        </p:txBody>
      </p:sp>
      <p:graphicFrame>
        <p:nvGraphicFramePr>
          <p:cNvPr id="13316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2969927"/>
              </p:ext>
            </p:extLst>
          </p:nvPr>
        </p:nvGraphicFramePr>
        <p:xfrm>
          <a:off x="251521" y="260648"/>
          <a:ext cx="13716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81" name="Точечный рисунок" r:id="rId5" imgW="7228571" imgH="1905266" progId="Paint.Picture">
                  <p:embed/>
                </p:oleObj>
              </mc:Choice>
              <mc:Fallback>
                <p:oleObj name="Точечный рисунок" r:id="rId5" imgW="7228571" imgH="190526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1" y="260648"/>
                        <a:ext cx="13716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044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394670233"/>
              </p:ext>
            </p:extLst>
          </p:nvPr>
        </p:nvGraphicFramePr>
        <p:xfrm>
          <a:off x="683568" y="1412776"/>
          <a:ext cx="7848872" cy="2504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10336"/>
            <a:ext cx="9144000" cy="98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0D178C-F89A-4083-AE60-6209A0BD86C4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11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303842"/>
              </p:ext>
            </p:extLst>
          </p:nvPr>
        </p:nvGraphicFramePr>
        <p:xfrm>
          <a:off x="971600" y="3826943"/>
          <a:ext cx="7597775" cy="2160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387657833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04664" y="692696"/>
            <a:ext cx="8134672" cy="792088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регулируемых услуг по производству, передаче и распределению тепловой энергии</a:t>
            </a:r>
          </a:p>
        </p:txBody>
      </p:sp>
      <p:graphicFrame>
        <p:nvGraphicFramePr>
          <p:cNvPr id="14339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1083437"/>
              </p:ext>
            </p:extLst>
          </p:nvPr>
        </p:nvGraphicFramePr>
        <p:xfrm>
          <a:off x="107504" y="188640"/>
          <a:ext cx="13716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07" name="Точечный рисунок" r:id="rId5" imgW="7228571" imgH="1905266" progId="Paint.Picture">
                  <p:embed/>
                </p:oleObj>
              </mc:Choice>
              <mc:Fallback>
                <p:oleObj name="Точечный рисунок" r:id="rId5" imgW="7228571" imgH="190526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88640"/>
                        <a:ext cx="13716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045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68905276"/>
              </p:ext>
            </p:extLst>
          </p:nvPr>
        </p:nvGraphicFramePr>
        <p:xfrm>
          <a:off x="1142913" y="1268760"/>
          <a:ext cx="7029487" cy="2493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" name="Object 1046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14271912"/>
              </p:ext>
            </p:extLst>
          </p:nvPr>
        </p:nvGraphicFramePr>
        <p:xfrm>
          <a:off x="1022350" y="3501008"/>
          <a:ext cx="7099300" cy="2635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0D178C-F89A-4083-AE60-6209A0BD86C4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39311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91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548680"/>
            <a:ext cx="7272808" cy="707107"/>
          </a:xfrm>
        </p:spPr>
        <p:txBody>
          <a:bodyPr/>
          <a:lstStyle/>
          <a:p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регулируемой услуги </a:t>
            </a: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подаче воды по распределительным сетям</a:t>
            </a:r>
          </a:p>
        </p:txBody>
      </p:sp>
      <p:graphicFrame>
        <p:nvGraphicFramePr>
          <p:cNvPr id="1536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8136380"/>
              </p:ext>
            </p:extLst>
          </p:nvPr>
        </p:nvGraphicFramePr>
        <p:xfrm>
          <a:off x="107504" y="188640"/>
          <a:ext cx="13335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06" name="Точечный рисунок" r:id="rId5" imgW="7228571" imgH="1905266" progId="Paint.Picture">
                  <p:embed/>
                </p:oleObj>
              </mc:Choice>
              <mc:Fallback>
                <p:oleObj name="Точечный рисунок" r:id="rId5" imgW="7228571" imgH="1905266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88640"/>
                        <a:ext cx="1333500" cy="34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22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03703881"/>
              </p:ext>
            </p:extLst>
          </p:nvPr>
        </p:nvGraphicFramePr>
        <p:xfrm>
          <a:off x="984250" y="3501008"/>
          <a:ext cx="7175500" cy="2469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0D178C-F89A-4083-AE60-6209A0BD86C4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graphicFrame>
        <p:nvGraphicFramePr>
          <p:cNvPr id="12" name="Object 1045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28906660"/>
              </p:ext>
            </p:extLst>
          </p:nvPr>
        </p:nvGraphicFramePr>
        <p:xfrm>
          <a:off x="985248" y="1052736"/>
          <a:ext cx="7173503" cy="2493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548680"/>
            <a:ext cx="7772400" cy="533400"/>
          </a:xfrm>
        </p:spPr>
        <p:txBody>
          <a:bodyPr/>
          <a:lstStyle/>
          <a:p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регулируемой услуги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отводу сточных вод</a:t>
            </a:r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0285887"/>
              </p:ext>
            </p:extLst>
          </p:nvPr>
        </p:nvGraphicFramePr>
        <p:xfrm>
          <a:off x="107504" y="116632"/>
          <a:ext cx="13716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15" name="Точечный рисунок" r:id="rId5" imgW="7228571" imgH="1905266" progId="Paint.Picture">
                  <p:embed/>
                </p:oleObj>
              </mc:Choice>
              <mc:Fallback>
                <p:oleObj name="Точечный рисунок" r:id="rId5" imgW="7228571" imgH="1905266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16632"/>
                        <a:ext cx="13716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7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927459913"/>
              </p:ext>
            </p:extLst>
          </p:nvPr>
        </p:nvGraphicFramePr>
        <p:xfrm>
          <a:off x="926777" y="3573016"/>
          <a:ext cx="7290445" cy="2363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0D178C-F89A-4083-AE60-6209A0BD86C4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graphicFrame>
        <p:nvGraphicFramePr>
          <p:cNvPr id="11" name="Object 1045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70061558"/>
              </p:ext>
            </p:extLst>
          </p:nvPr>
        </p:nvGraphicFramePr>
        <p:xfrm>
          <a:off x="870412" y="1124744"/>
          <a:ext cx="7403175" cy="2493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92696"/>
            <a:ext cx="7772400" cy="504056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проводимой работе с потребителями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44824"/>
            <a:ext cx="8534400" cy="2231454"/>
          </a:xfrm>
        </p:spPr>
        <p:txBody>
          <a:bodyPr/>
          <a:lstStyle/>
          <a:p>
            <a:pPr eaLnBrk="1" hangingPunct="1"/>
            <a:r>
              <a:rPr lang="ru-RU" alt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2016 году оказывались услуги: </a:t>
            </a:r>
          </a:p>
          <a:p>
            <a:pPr algn="just" eaLnBrk="1" hangingPunct="1">
              <a:buFontTx/>
              <a:buNone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   по транспортировке нефти 84 нефтяным компаниям </a:t>
            </a:r>
          </a:p>
          <a:p>
            <a:pPr eaLnBrk="1" hangingPunct="1">
              <a:buFontTx/>
              <a:buNone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   по подаче воды – 168 потребителям</a:t>
            </a:r>
          </a:p>
          <a:p>
            <a:pPr eaLnBrk="1" hangingPunct="1">
              <a:buFontTx/>
              <a:buNone/>
            </a:pPr>
            <a:endParaRPr lang="ru-RU" alt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ct val="0"/>
              </a:spcBef>
              <a:buNone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соответствии с Законом РК «О естественных монополиях» обеспечиваются равные условия доступа всем потребителям</a:t>
            </a:r>
          </a:p>
          <a:p>
            <a:pPr marL="0" indent="0">
              <a:spcBef>
                <a:spcPct val="0"/>
              </a:spcBef>
              <a:buNone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246654"/>
              </p:ext>
            </p:extLst>
          </p:nvPr>
        </p:nvGraphicFramePr>
        <p:xfrm>
          <a:off x="107504" y="188640"/>
          <a:ext cx="13716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55" name="Точечный рисунок" r:id="rId5" imgW="7228571" imgH="1905266" progId="PBrush">
                  <p:embed/>
                </p:oleObj>
              </mc:Choice>
              <mc:Fallback>
                <p:oleObj name="Точечный рисунок" r:id="rId5" imgW="7228571" imgH="1905266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88640"/>
                        <a:ext cx="13716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93F91A-AC8F-4DFA-904A-BB90C1DD8E8D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9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27584" y="404664"/>
            <a:ext cx="7848871" cy="719857"/>
          </a:xfrm>
        </p:spPr>
        <p:txBody>
          <a:bodyPr/>
          <a:lstStyle/>
          <a:p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проводимой работе с 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потребителями. Качество предоставления регулируемых услуг</a:t>
            </a:r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95536" y="1124744"/>
            <a:ext cx="8497639" cy="5112544"/>
          </a:xfrm>
        </p:spPr>
        <p:txBody>
          <a:bodyPr/>
          <a:lstStyle/>
          <a:p>
            <a:pPr marL="0" indent="0" algn="just">
              <a:buFontTx/>
              <a:buNone/>
              <a:tabLst>
                <a:tab pos="447675" algn="l"/>
              </a:tabLst>
              <a:defRPr/>
            </a:pPr>
            <a:r>
              <a:rPr lang="ru-RU" altLang="ru-RU" b="1" dirty="0">
                <a:solidFill>
                  <a:srgbClr val="FF0000"/>
                </a:solidFill>
              </a:rPr>
              <a:t>	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</a:t>
            </a:r>
            <a:r>
              <a:rPr lang="kk-KZ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внедренной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Обществе системы менеджмента качества в соответствии с международным стандартом </a:t>
            </a:r>
            <a:r>
              <a:rPr lang="en-US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ISO 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9001 «Система менеджмента качества. Требования» </a:t>
            </a:r>
            <a:r>
              <a:rPr lang="kk-KZ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ежегодно проводится работа по улучшению качества предоставляемых услуг.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основных критериев оценки качества услуг Общества является определение степени удовлетворенности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потребителей </a:t>
            </a:r>
            <a:r>
              <a:rPr lang="kk-KZ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путем поддержания обратной </a:t>
            </a:r>
            <a:r>
              <a:rPr lang="kk-KZ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связи </a:t>
            </a:r>
            <a:r>
              <a:rPr lang="kk-KZ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ними.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x-none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x-none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 </a:t>
            </a:r>
            <a:r>
              <a:rPr lang="x-none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x-none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подведены итоги оценки качества оказываемых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Обществом </a:t>
            </a:r>
            <a:r>
              <a:rPr lang="x-none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транспортировке нефти, подаче воды и операторским услугам </a:t>
            </a:r>
            <a:r>
              <a:rPr lang="x-none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год, проведенные на основе планового анкетирования потребителей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x-none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x-none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анализа полученных </a:t>
            </a:r>
            <a:r>
              <a:rPr lang="x-none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определено</a:t>
            </a:r>
            <a:r>
              <a:rPr lang="x-none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общая степень удовлетворенности потребителей качеством оказанных </a:t>
            </a:r>
            <a:r>
              <a:rPr lang="x-none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 </a:t>
            </a:r>
            <a:r>
              <a:rPr lang="x-none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составляет: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447675" algn="l"/>
              </a:tabLst>
              <a:defRPr/>
            </a:pPr>
            <a:r>
              <a:rPr lang="ru-RU" kern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транспортировке нефти - </a:t>
            </a:r>
            <a:r>
              <a:rPr lang="ru-RU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100 %</a:t>
            </a:r>
            <a:r>
              <a:rPr lang="ru-RU" b="1" kern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kern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опрошенных Потребителей удовлетворены качеством оказываемых услуг;</a:t>
            </a:r>
          </a:p>
          <a:p>
            <a:pPr algn="just">
              <a:defRPr/>
            </a:pPr>
            <a:r>
              <a:rPr lang="ru-RU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kern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подаче воды – </a:t>
            </a:r>
            <a:r>
              <a:rPr lang="ru-RU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99 %</a:t>
            </a:r>
            <a:r>
              <a:rPr lang="ru-RU" kern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опрошенных Потребителей удовлетворены качеством оказываемых услуг;</a:t>
            </a:r>
          </a:p>
          <a:p>
            <a:pPr algn="just">
              <a:defRPr/>
            </a:pPr>
            <a:r>
              <a:rPr lang="ru-RU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kern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операторским услугам – 100% опрошенных Потребителей удовлетворены качеством оказываемых услуг.</a:t>
            </a:r>
          </a:p>
          <a:p>
            <a:pPr marL="0" indent="0" algn="just">
              <a:buFontTx/>
              <a:buNone/>
              <a:defRPr/>
            </a:pPr>
            <a:endParaRPr lang="ru-RU" altLang="ru-RU" b="1" dirty="0" smtClean="0"/>
          </a:p>
          <a:p>
            <a:pPr marL="0" indent="0" algn="just">
              <a:buFontTx/>
              <a:buNone/>
              <a:defRPr/>
            </a:pPr>
            <a:endParaRPr lang="ru-RU" altLang="ru-RU" sz="2000" dirty="0" smtClean="0"/>
          </a:p>
        </p:txBody>
      </p:sp>
      <p:graphicFrame>
        <p:nvGraphicFramePr>
          <p:cNvPr id="22532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2739906"/>
              </p:ext>
            </p:extLst>
          </p:nvPr>
        </p:nvGraphicFramePr>
        <p:xfrm>
          <a:off x="107504" y="188640"/>
          <a:ext cx="1371600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5" name="Точечный рисунок" r:id="rId5" imgW="7228571" imgH="1905266" progId="PBrush">
                  <p:embed/>
                </p:oleObj>
              </mc:Choice>
              <mc:Fallback>
                <p:oleObj name="Точечный рисунок" r:id="rId5" imgW="7228571" imgH="1905266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88640"/>
                        <a:ext cx="1371600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64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93F91A-AC8F-4DFA-904A-BB90C1DD8E8D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557844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2910" y="332656"/>
            <a:ext cx="7850187" cy="792162"/>
          </a:xfrm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pattFill prst="lgCheck">
                  <a:fgClr>
                    <a:srgbClr val="0000FF"/>
                  </a:fgClr>
                  <a:bgClr>
                    <a:srgbClr val="FFFFFF"/>
                  </a:bgClr>
                </a:patt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информация </a:t>
            </a:r>
            <a:b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АО «</a:t>
            </a:r>
            <a:r>
              <a:rPr lang="ru-RU" alt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КазТрансОйл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alt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971600" y="1412776"/>
            <a:ext cx="7416824" cy="475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90500" indent="-1905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Aft>
                <a:spcPct val="20000"/>
              </a:spcAft>
              <a:buClr>
                <a:schemeClr val="tx1"/>
              </a:buClr>
            </a:pP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АО «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КазТрансОйл</a:t>
            </a: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(далее - Общество) создано в 1997 году </a:t>
            </a:r>
            <a:r>
              <a:rPr lang="ru-RU" alt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является </a:t>
            </a: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крупнейшей нефтепроводной компанией Республики Казахстан, оказывающей услуги по транспортировке нефти на внутренний рынок и на </a:t>
            </a:r>
            <a:r>
              <a:rPr lang="ru-RU" alt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экспорт, которой </a:t>
            </a: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 </a:t>
            </a: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 </a:t>
            </a:r>
            <a:r>
              <a:rPr lang="ru-RU" altLang="ru-RU" sz="16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протранспортировано</a:t>
            </a:r>
            <a:r>
              <a:rPr lang="ru-RU" alt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порядка 47%</a:t>
            </a:r>
            <a:r>
              <a:rPr lang="ru-RU" alt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объемов </a:t>
            </a:r>
            <a:r>
              <a:rPr lang="ru-RU" alt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нефти, добываемой </a:t>
            </a: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РК.</a:t>
            </a:r>
          </a:p>
          <a:p>
            <a:pPr algn="just" eaLnBrk="1" hangingPunct="1">
              <a:spcAft>
                <a:spcPct val="20000"/>
              </a:spcAft>
              <a:buClr>
                <a:schemeClr val="tx1"/>
              </a:buClr>
            </a:pPr>
            <a:r>
              <a:rPr lang="ru-RU" alt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Законом Республики Казахстан «О магистральном трубопроводе» и постановлением </a:t>
            </a: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Республики Казахстан от </a:t>
            </a:r>
            <a:r>
              <a:rPr lang="ru-RU" alt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октября 2012 года, АО «</a:t>
            </a:r>
            <a:r>
              <a:rPr lang="ru-RU" altLang="ru-RU" sz="16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КазТрансОйл</a:t>
            </a: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alt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определено </a:t>
            </a: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национальным оператором по </a:t>
            </a:r>
            <a:r>
              <a:rPr lang="ru-RU" alt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магистральному нефтепроводу.</a:t>
            </a:r>
            <a:endParaRPr lang="ru-RU" alt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Aft>
                <a:spcPct val="20000"/>
              </a:spcAft>
              <a:buClr>
                <a:schemeClr val="tx1"/>
              </a:buClr>
            </a:pP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 от транспортировки нефти составляет порядка  76% от всего дохода  </a:t>
            </a:r>
            <a:r>
              <a:rPr lang="ru-RU" alt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АО </a:t>
            </a: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КазТрансОйл</a:t>
            </a: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just" eaLnBrk="1" hangingPunct="1">
              <a:spcAft>
                <a:spcPct val="20000"/>
              </a:spcAft>
              <a:buClr>
                <a:schemeClr val="tx1"/>
              </a:buClr>
            </a:pPr>
            <a:r>
              <a:rPr lang="ru-RU" alt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Уставный </a:t>
            </a: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капитал Общества </a:t>
            </a:r>
            <a:r>
              <a:rPr lang="ru-RU" alt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декабря 2016 года составляет </a:t>
            </a: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61,9</a:t>
            </a:r>
            <a:r>
              <a:rPr lang="ru-RU" alt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млрд. </a:t>
            </a:r>
            <a:r>
              <a:rPr lang="ru-RU" alt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тенге, </a:t>
            </a: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балансовая стоимость </a:t>
            </a:r>
            <a:r>
              <a:rPr lang="ru-RU" alt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долгосрочных активов компании </a:t>
            </a: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</a:t>
            </a:r>
            <a:r>
              <a:rPr lang="ru-RU" alt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590 </a:t>
            </a: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млрд. тенге.</a:t>
            </a:r>
          </a:p>
          <a:p>
            <a:pPr algn="just" eaLnBrk="1" hangingPunct="1">
              <a:spcAft>
                <a:spcPct val="20000"/>
              </a:spcAft>
              <a:buClr>
                <a:schemeClr val="tx1"/>
              </a:buClr>
            </a:pPr>
            <a:r>
              <a:rPr lang="ru-RU" alt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</a:t>
            </a: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– 7 728 человек.</a:t>
            </a:r>
          </a:p>
          <a:p>
            <a:pPr algn="just" eaLnBrk="1" hangingPunct="1">
              <a:lnSpc>
                <a:spcPct val="110000"/>
              </a:lnSpc>
              <a:spcAft>
                <a:spcPct val="20000"/>
              </a:spcAft>
              <a:buClr>
                <a:schemeClr val="tx1"/>
              </a:buClr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10000"/>
              </a:lnSpc>
              <a:spcAft>
                <a:spcPct val="20000"/>
              </a:spcAft>
              <a:buClr>
                <a:schemeClr val="tx1"/>
              </a:buClr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–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728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человек.</a:t>
            </a:r>
            <a:endParaRPr lang="ru-RU" alt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193675" y="366713"/>
          <a:ext cx="13716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" name="Точечный рисунок" r:id="rId5" imgW="7228571" imgH="1905266" progId="Paint.Picture">
                  <p:embed/>
                </p:oleObj>
              </mc:Choice>
              <mc:Fallback>
                <p:oleObj name="Точечный рисунок" r:id="rId5" imgW="7228571" imgH="1905266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675" y="366713"/>
                        <a:ext cx="1371600" cy="34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 flipV="1">
            <a:off x="533400" y="6781800"/>
            <a:ext cx="7772400" cy="76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1600" smtClean="0"/>
          </a:p>
        </p:txBody>
      </p:sp>
      <p:pic>
        <p:nvPicPr>
          <p:cNvPr id="3079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7164288" y="6431982"/>
            <a:ext cx="1905000" cy="457200"/>
          </a:xfrm>
        </p:spPr>
        <p:txBody>
          <a:bodyPr/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fld id="{9093F91A-AC8F-4DFA-904A-BB90C1DD8E8D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33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58775" y="476672"/>
            <a:ext cx="8677721" cy="620712"/>
          </a:xfrm>
        </p:spPr>
        <p:txBody>
          <a:bodyPr/>
          <a:lstStyle/>
          <a:p>
            <a:r>
              <a:rPr lang="ru-RU" alt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</a:t>
            </a:r>
            <a:r>
              <a:rPr lang="ru-RU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тарифной сметы на регулируемую услугу по перекачке нефти  на внутренний рынок Республики Казахстан по системе магистральных трубопроводов </a:t>
            </a:r>
            <a:br>
              <a:rPr lang="ru-RU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АО «</a:t>
            </a:r>
            <a:r>
              <a:rPr lang="ru-RU" alt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КазТрансОйл</a:t>
            </a:r>
            <a:r>
              <a:rPr lang="ru-RU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за </a:t>
            </a:r>
            <a:r>
              <a:rPr lang="ru-RU" alt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 </a:t>
            </a:r>
            <a:r>
              <a:rPr lang="ru-RU" alt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(оперативные </a:t>
            </a:r>
            <a:r>
              <a:rPr lang="ru-RU" alt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данные)</a:t>
            </a:r>
          </a:p>
        </p:txBody>
      </p:sp>
      <p:graphicFrame>
        <p:nvGraphicFramePr>
          <p:cNvPr id="799868" name="Group 12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894904216"/>
              </p:ext>
            </p:extLst>
          </p:nvPr>
        </p:nvGraphicFramePr>
        <p:xfrm>
          <a:off x="251520" y="1268760"/>
          <a:ext cx="8496300" cy="5474406"/>
        </p:xfrm>
        <a:graphic>
          <a:graphicData uri="http://schemas.openxmlformats.org/drawingml/2006/table">
            <a:tbl>
              <a:tblPr/>
              <a:tblGrid>
                <a:gridCol w="4392488"/>
                <a:gridCol w="2159918"/>
                <a:gridCol w="1296144"/>
                <a:gridCol w="647750"/>
              </a:tblGrid>
              <a:tr h="86409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Принято уполномоченным органом, тыс. тенге (приказ </a:t>
                      </a:r>
                      <a:r>
                        <a:rPr kumimoji="0" lang="ru-RU" sz="125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КРЕМиЗК</a:t>
                      </a: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№331-ОД от 12.12.2016г.)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2016 год (</a:t>
                      </a:r>
                      <a:r>
                        <a:rPr kumimoji="0" lang="ru-RU" sz="125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оператив</a:t>
                      </a: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.),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тенге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+/-,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%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55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Затраты на производство, в </a:t>
                      </a:r>
                      <a:r>
                        <a:rPr kumimoji="0" lang="ru-RU" sz="125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30 524 877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32 017 071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5%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55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Материальные затраты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4 365 318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4 361 550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55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Амортизация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10 236 174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11 939 613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17%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55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Ремонт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1 478 698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1 470 562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-1%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590"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Зарплата производственного персонала (в </a:t>
                      </a:r>
                      <a:r>
                        <a:rPr kumimoji="0" lang="ru-RU" sz="125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kumimoji="0" lang="ru-RU" sz="125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соц.нал</a:t>
                      </a: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., </a:t>
                      </a:r>
                      <a:r>
                        <a:rPr kumimoji="0" lang="ru-RU" sz="125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соц.отчислен</a:t>
                      </a: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   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10 930 794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10 708 884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-2%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55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Прочие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3 513 893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3 536 461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1%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55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периода, в </a:t>
                      </a:r>
                      <a:r>
                        <a:rPr kumimoji="0" lang="ru-RU" sz="125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3 984 694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4 521 042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13%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590"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Зарплата административного персонала (в </a:t>
                      </a:r>
                      <a:r>
                        <a:rPr kumimoji="0" lang="ru-RU" sz="125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kumimoji="0" lang="ru-RU" sz="125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соц.нал</a:t>
                      </a: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., </a:t>
                      </a:r>
                      <a:r>
                        <a:rPr kumimoji="0" lang="ru-RU" sz="125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соц.отчислен</a:t>
                      </a: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 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1 439 362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1 710 452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19%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559">
                <a:tc>
                  <a:txBody>
                    <a:bodyPr/>
                    <a:lstStyle/>
                    <a:p>
                      <a:pPr marL="180975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Амортизация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231 658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291 153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26%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55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Налоги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1 940 551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1 997 961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3%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55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Прочие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373 122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521 475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40%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55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34 509 571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36 538 112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6%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55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доход на внутренний рынок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38 284 767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39 097 016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2%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55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Тариф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3 547,46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3 547,46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55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Грузооборот на внутренний рынок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10 792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11 021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2%</a:t>
                      </a:r>
                    </a:p>
                  </a:txBody>
                  <a:tcPr marL="91437" marR="91437"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593155-350B-40EE-A0C2-9FD242BD69CD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4775" y="71438"/>
          <a:ext cx="1371600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65" name="Точечный рисунок" r:id="rId5" imgW="7228571" imgH="1905266" progId="PBrush">
                  <p:embed/>
                </p:oleObj>
              </mc:Choice>
              <mc:Fallback>
                <p:oleObj name="Точечный рисунок" r:id="rId5" imgW="7228571" imgH="1905266" progId="PBrush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" y="71438"/>
                        <a:ext cx="1371600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5877" y="404664"/>
            <a:ext cx="8785225" cy="1008112"/>
          </a:xfrm>
        </p:spPr>
        <p:txBody>
          <a:bodyPr/>
          <a:lstStyle/>
          <a:p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тарифной сметы на услугу </a:t>
            </a:r>
            <a:b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АО «</a:t>
            </a:r>
            <a:r>
              <a:rPr lang="ru-RU" alt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КазТрансОйл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по подаче воды по магистральным трубопроводам за 2016 год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(оперативные данные)</a:t>
            </a:r>
            <a:endParaRPr lang="ru-RU" alt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01873" name="Group 8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220771"/>
              </p:ext>
            </p:extLst>
          </p:nvPr>
        </p:nvGraphicFramePr>
        <p:xfrm>
          <a:off x="323850" y="1449950"/>
          <a:ext cx="8496300" cy="4499331"/>
        </p:xfrm>
        <a:graphic>
          <a:graphicData uri="http://schemas.openxmlformats.org/drawingml/2006/table">
            <a:tbl>
              <a:tblPr/>
              <a:tblGrid>
                <a:gridCol w="3240038"/>
                <a:gridCol w="2664296"/>
                <a:gridCol w="1825204"/>
                <a:gridCol w="766762"/>
              </a:tblGrid>
              <a:tr h="96482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Принято уполномоченным органом, тыс. тенге (приказ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КРЕМиЗК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№418-ОД от 23.10.2015г.)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2016 год (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оператив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.),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тенге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+/-,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10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Затраты на производство, в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6 575 707</a:t>
                      </a:r>
                    </a:p>
                  </a:txBody>
                  <a:tcPr marL="91437" marR="91437"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6 982 195 </a:t>
                      </a:r>
                    </a:p>
                  </a:txBody>
                  <a:tcPr marL="91437" marR="91437"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6%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4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Материальные затраты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2 620 637</a:t>
                      </a:r>
                    </a:p>
                  </a:txBody>
                  <a:tcPr marL="91437" marR="91437"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2 500 620</a:t>
                      </a:r>
                    </a:p>
                  </a:txBody>
                  <a:tcPr marL="91437" marR="91437"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-5%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19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Амортизация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2 167 803</a:t>
                      </a:r>
                    </a:p>
                  </a:txBody>
                  <a:tcPr marL="91437" marR="91437"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2 469 934</a:t>
                      </a:r>
                    </a:p>
                  </a:txBody>
                  <a:tcPr marL="91437" marR="91437"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48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Ремонт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130 078</a:t>
                      </a:r>
                    </a:p>
                  </a:txBody>
                  <a:tcPr marL="91437" marR="91437"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103 584</a:t>
                      </a:r>
                    </a:p>
                  </a:txBody>
                  <a:tcPr marL="91437" marR="91437"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-20%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2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Затраты на оплату труда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1 315 421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1 544 534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17%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8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Прочие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341 769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363 522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6%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68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периода, в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284 669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322 213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13%</a:t>
                      </a:r>
                      <a:endParaRPr lang="ru-RU" sz="1600" b="1" i="0" u="none" strike="noStrike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6 860 006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7 303 707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6%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237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доходов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7 687 488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7 156 673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-7%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4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оказанных услуг, тыс.м3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24 815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25 133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1,3%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280"/>
            <a:ext cx="9144000" cy="90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593155-350B-40EE-A0C2-9FD242BD69CD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0681125"/>
              </p:ext>
            </p:extLst>
          </p:nvPr>
        </p:nvGraphicFramePr>
        <p:xfrm>
          <a:off x="107504" y="44624"/>
          <a:ext cx="1371600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34" name="Точечный рисунок" r:id="rId6" imgW="7228571" imgH="1905266" progId="PBrush">
                  <p:embed/>
                </p:oleObj>
              </mc:Choice>
              <mc:Fallback>
                <p:oleObj name="Точечный рисунок" r:id="rId6" imgW="7228571" imgH="1905266" progId="PBrush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44624"/>
                        <a:ext cx="1371600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764704"/>
            <a:ext cx="7416824" cy="576064"/>
          </a:xfrm>
        </p:spPr>
        <p:txBody>
          <a:bodyPr>
            <a:normAutofit fontScale="90000"/>
          </a:bodyPr>
          <a:lstStyle/>
          <a:p>
            <a:r>
              <a:rPr kumimoji="0" lang="ru-RU" alt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altLang="ru-RU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тарифных смет на услуги АО «</a:t>
            </a:r>
            <a:r>
              <a:rPr kumimoji="0" lang="ru-RU" altLang="ru-RU" sz="2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КазТрансОйл</a:t>
            </a:r>
            <a:r>
              <a:rPr kumimoji="0" lang="ru-RU" altLang="ru-RU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» по передаче и распределению электрической энергии за 2016 год (оперативные данные)</a:t>
            </a:r>
            <a:endParaRPr lang="ru-RU" altLang="ru-RU" sz="2200" dirty="0" smtClean="0">
              <a:solidFill>
                <a:srgbClr val="002060"/>
              </a:solidFill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57200" y="836713"/>
            <a:ext cx="8229600" cy="511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buFontTx/>
              <a:buNone/>
            </a:pPr>
            <a:endParaRPr lang="ru-RU" altLang="ru-RU" sz="2800" b="1" dirty="0">
              <a:solidFill>
                <a:prstClr val="black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900797"/>
              </p:ext>
            </p:extLst>
          </p:nvPr>
        </p:nvGraphicFramePr>
        <p:xfrm>
          <a:off x="395536" y="1772816"/>
          <a:ext cx="8640960" cy="3950038"/>
        </p:xfrm>
        <a:graphic>
          <a:graphicData uri="http://schemas.openxmlformats.org/drawingml/2006/table">
            <a:tbl>
              <a:tblPr/>
              <a:tblGrid>
                <a:gridCol w="360040"/>
                <a:gridCol w="1872208"/>
                <a:gridCol w="792088"/>
                <a:gridCol w="1152128"/>
                <a:gridCol w="1152128"/>
                <a:gridCol w="1008112"/>
                <a:gridCol w="1296144"/>
                <a:gridCol w="1008112"/>
              </a:tblGrid>
              <a:tr h="18457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№№</a:t>
                      </a:r>
                      <a:b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п/п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Единица измерения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Фактическое исполнение тарифной сметы за 2016 год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65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Жезказганское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НУ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Кульсаринское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НУ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Актюбинское НУ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Карагандинское НУ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ЛПДС Петерфельд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I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Затраты на производство товаров и предоставление услуг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тыс. тенге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371   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                1 175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             1 037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       </a:t>
                      </a:r>
                      <a:r>
                        <a:rPr lang="ru-RU" sz="12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  448   </a:t>
                      </a:r>
                      <a:endParaRPr lang="ru-RU" sz="1200" b="1" i="0" u="none" strike="noStrike" kern="12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          </a:t>
                      </a:r>
                      <a:r>
                        <a:rPr lang="ru-RU" sz="12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686   </a:t>
                      </a:r>
                      <a:endParaRPr lang="ru-RU" sz="1200" b="1" i="0" u="none" strike="noStrike" kern="12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5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Материальные затраты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-"-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19   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     33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  43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15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5   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0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Затраты на оплату труда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-"-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176   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   638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636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185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412   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3.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Амортизация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-"-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176   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   381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117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68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148   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4.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Ремонт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-"-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  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     62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189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158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113   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Прочие затраты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-"-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1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     61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  52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22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8 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II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Расходы периода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-"-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36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     48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  13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8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2   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III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Всего затрат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-"-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407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1 223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1 050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456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688   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V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Всего доходов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-"-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591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1 516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901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481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570   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VI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Объем оказываемых услуг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тыс.кВтч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882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1 943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1 155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426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495   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VII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Тариф (без НДС)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тыс.кВтч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0,67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  0,78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0,78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1,13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1,15   </a:t>
                      </a:r>
                    </a:p>
                  </a:txBody>
                  <a:tcPr marL="7150" marR="7150" marT="7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Объект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276880750"/>
              </p:ext>
            </p:extLst>
          </p:nvPr>
        </p:nvGraphicFramePr>
        <p:xfrm>
          <a:off x="107950" y="115888"/>
          <a:ext cx="1258888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48" name="Точечный рисунок" r:id="rId5" imgW="7228571" imgH="1905266" progId="PBrush">
                  <p:embed/>
                </p:oleObj>
              </mc:Choice>
              <mc:Fallback>
                <p:oleObj name="Точечный рисунок" r:id="rId5" imgW="7228571" imgH="1905266" progId="PBrush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115888"/>
                        <a:ext cx="1258888" cy="331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7164288" y="6400800"/>
            <a:ext cx="1905000" cy="457200"/>
          </a:xfrm>
        </p:spPr>
        <p:txBody>
          <a:bodyPr/>
          <a:lstStyle/>
          <a:p>
            <a:pPr algn="r">
              <a:defRPr/>
            </a:pPr>
            <a:fld id="{1F0D178C-F89A-4083-AE60-6209A0BD86C4}" type="slidenum">
              <a:rPr lang="ru-RU" sz="100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>
                <a:defRPr/>
              </a:pPr>
              <a:t>22</a:t>
            </a:fld>
            <a:endParaRPr lang="ru-RU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34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668"/>
            <a:ext cx="9144000" cy="6893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04664"/>
            <a:ext cx="8640960" cy="720080"/>
          </a:xfrm>
        </p:spPr>
        <p:txBody>
          <a:bodyPr>
            <a:noAutofit/>
          </a:bodyPr>
          <a:lstStyle/>
          <a:p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сполнение тарифных смет на услуги АО «</a:t>
            </a:r>
            <a:r>
              <a:rPr kumimoji="0" lang="ru-RU" altLang="ru-RU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КазТрансОйл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» по производству, передаче и распределению тепловой энергии за 2016 год  </a:t>
            </a:r>
            <a:b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(оперативные данные)</a:t>
            </a:r>
            <a:endParaRPr lang="ru-RU" altLang="ru-RU" sz="2000" dirty="0" smtClean="0">
              <a:solidFill>
                <a:srgbClr val="002060"/>
              </a:solidFill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57200" y="836713"/>
            <a:ext cx="8229600" cy="511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buFontTx/>
              <a:buNone/>
            </a:pPr>
            <a:endParaRPr lang="ru-RU" altLang="ru-RU" sz="2800" b="1" dirty="0">
              <a:solidFill>
                <a:prstClr val="black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581282"/>
              </p:ext>
            </p:extLst>
          </p:nvPr>
        </p:nvGraphicFramePr>
        <p:xfrm>
          <a:off x="373480" y="1428270"/>
          <a:ext cx="8280922" cy="5390062"/>
        </p:xfrm>
        <a:graphic>
          <a:graphicData uri="http://schemas.openxmlformats.org/drawingml/2006/table">
            <a:tbl>
              <a:tblPr/>
              <a:tblGrid>
                <a:gridCol w="440474"/>
                <a:gridCol w="2026183"/>
                <a:gridCol w="792855"/>
                <a:gridCol w="38622"/>
                <a:gridCol w="842327"/>
                <a:gridCol w="969044"/>
                <a:gridCol w="528570"/>
                <a:gridCol w="72613"/>
                <a:gridCol w="896431"/>
                <a:gridCol w="1057139"/>
                <a:gridCol w="616664"/>
              </a:tblGrid>
              <a:tr h="44092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№№</a:t>
                      </a:r>
                      <a:b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п/п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Единица измерения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Услуга по производству передаче и распределению тепловой энергии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1">
                  <a:txBody>
                    <a:bodyPr/>
                    <a:lstStyle/>
                    <a:p>
                      <a:pPr algn="ctr" fontAlgn="b"/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6611" marR="6611" marT="66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Услуга по передаче и распределению тепловой энергии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4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Утверждено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Факт за 2016 год (опер. данные)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Откл</a:t>
                      </a:r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., %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Утверждено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Факт за 2016 год (опер. данные)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Откл</a:t>
                      </a:r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., %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4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I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Затраты на производство товаров и предоставление услуг, всего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тыс. тенге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41 426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44 125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7%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2 577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2 625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2%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80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Материальные затраты, всего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-"-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14 675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12 365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-16%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38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</a:t>
                      </a:r>
                      <a:r>
                        <a:rPr lang="ru-RU" sz="105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37   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5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-1%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4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Затраты на оплату труда, всего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-"-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14 410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16 395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14%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1 710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1 758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3%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4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3.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Амортизация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-"-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11 627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14 718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27%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823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823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0%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Прочие затраты, всего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-"-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713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648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-9%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  7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  7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0%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4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II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Расходы периода, всего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-"-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1 659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1 736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5%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21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  21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0%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4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III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Всего затрат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-"-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43 085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45 862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6%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2 598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2 646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2%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4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V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Всего доходов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-"-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86 516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21 971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-75</a:t>
                      </a:r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%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2 659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2 655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0%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4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VI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Объем оказываемых </a:t>
                      </a:r>
                      <a:r>
                        <a:rPr lang="ru-RU" sz="105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услуг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тыс. Гкал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7,79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  3,19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-59%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5,620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    5,615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0%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67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VII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Тариф (без НДС) для населения, бюджетных и коммерческих организаций, а также для предприятий, оказывающие коммунальные услуги населению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тенге/ Гкал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11" marR="6611" marT="66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1 853,00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  1 853,00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1050" b="1" i="0" u="none" strike="noStrike" dirty="0" smtClean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  <a:p>
                      <a:pPr algn="l" fontAlgn="b"/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  <a:p>
                      <a:pPr algn="l" fontAlgn="b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11" marR="6611" marT="66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11" marR="6611" marT="66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lvl="1" algn="ctr" fontAlgn="ctr"/>
                      <a:r>
                        <a:rPr lang="ru-RU" sz="105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472,81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lvl="1" algn="l" fontAlgn="b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ru-RU" sz="105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472,81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  <a:p>
                      <a:pPr algn="l" fontAlgn="b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11" marR="6611" marT="66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Тариф (без НДС) для промышленных предприятий и коммерческих организаций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тенге/ Гкал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11" marR="6611" marT="66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12 690,20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       12 690,20   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6611" marR="6611" marT="66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11" marR="6611" marT="66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6611" marR="6611" marT="66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" name="Объект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89110032"/>
              </p:ext>
            </p:extLst>
          </p:nvPr>
        </p:nvGraphicFramePr>
        <p:xfrm>
          <a:off x="107950" y="115888"/>
          <a:ext cx="1258888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76" name="Точечный рисунок" r:id="rId5" imgW="7228571" imgH="1905266" progId="PBrush">
                  <p:embed/>
                </p:oleObj>
              </mc:Choice>
              <mc:Fallback>
                <p:oleObj name="Точечный рисунок" r:id="rId5" imgW="7228571" imgH="1905266" progId="PBrush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115888"/>
                        <a:ext cx="1258888" cy="331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7164288" y="6426169"/>
            <a:ext cx="1905000" cy="457200"/>
          </a:xfrm>
        </p:spPr>
        <p:txBody>
          <a:bodyPr/>
          <a:lstStyle/>
          <a:p>
            <a:pPr algn="r">
              <a:defRPr/>
            </a:pPr>
            <a:fld id="{1F0D178C-F89A-4083-AE60-6209A0BD86C4}" type="slidenum">
              <a:rPr lang="ru-RU" sz="100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>
                <a:defRPr/>
              </a:pPr>
              <a:t>23</a:t>
            </a:fld>
            <a:endParaRPr lang="ru-RU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19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908720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 деятельности на 2017 год. Основные показатели</a:t>
            </a:r>
          </a:p>
        </p:txBody>
      </p:sp>
      <p:graphicFrame>
        <p:nvGraphicFramePr>
          <p:cNvPr id="2457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208096"/>
              </p:ext>
            </p:extLst>
          </p:nvPr>
        </p:nvGraphicFramePr>
        <p:xfrm>
          <a:off x="107504" y="332656"/>
          <a:ext cx="13716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24" name="Точечный рисунок" r:id="rId5" imgW="7228571" imgH="1905266" progId="Paint.Picture">
                  <p:embed/>
                </p:oleObj>
              </mc:Choice>
              <mc:Fallback>
                <p:oleObj name="Точечный рисунок" r:id="rId5" imgW="7228571" imgH="1905266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332656"/>
                        <a:ext cx="13716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5191" name="Group 29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4987297"/>
              </p:ext>
            </p:extLst>
          </p:nvPr>
        </p:nvGraphicFramePr>
        <p:xfrm>
          <a:off x="755576" y="1916832"/>
          <a:ext cx="7884616" cy="3527254"/>
        </p:xfrm>
        <a:graphic>
          <a:graphicData uri="http://schemas.openxmlformats.org/drawingml/2006/table">
            <a:tbl>
              <a:tblPr/>
              <a:tblGrid>
                <a:gridCol w="823030"/>
                <a:gridCol w="4361546"/>
                <a:gridCol w="1512168"/>
                <a:gridCol w="1187872"/>
              </a:tblGrid>
              <a:tr h="60198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№п/п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17г. </a:t>
                      </a:r>
                    </a:p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92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транспортировки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нефти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тонн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42 883</a:t>
                      </a:r>
                      <a:endParaRPr lang="ru-RU" sz="2000" b="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98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Грузооборот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нефти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тн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км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34 606</a:t>
                      </a:r>
                      <a:endParaRPr lang="ru-RU" sz="2000" b="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1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дача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воды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куб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24 500</a:t>
                      </a:r>
                      <a:endParaRPr lang="ru-RU" sz="2000" b="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864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(в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неосн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тенге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185 144</a:t>
                      </a:r>
                      <a:endParaRPr lang="ru-RU" sz="2000" b="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60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Чистая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прибыль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-//-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28 392</a:t>
                      </a:r>
                      <a:endParaRPr lang="ru-RU" sz="2000" b="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49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Капитальные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вложения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-//-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42 </a:t>
                      </a:r>
                      <a:r>
                        <a:rPr lang="ru-RU" sz="2000" b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227</a:t>
                      </a:r>
                      <a:endParaRPr lang="ru-RU" sz="2000" b="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593155-350B-40EE-A0C2-9FD242BD69CD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2" name="Rectangle 2050"/>
          <p:cNvSpPr>
            <a:spLocks noGrp="1" noChangeArrowheads="1"/>
          </p:cNvSpPr>
          <p:nvPr>
            <p:ph type="title"/>
          </p:nvPr>
        </p:nvSpPr>
        <p:spPr>
          <a:xfrm>
            <a:off x="685800" y="908720"/>
            <a:ext cx="7772400" cy="936104"/>
          </a:xfrm>
        </p:spPr>
        <p:txBody>
          <a:bodyPr/>
          <a:lstStyle/>
          <a:p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 деятельности на 2017 год. Планируемые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инвестиции </a:t>
            </a:r>
          </a:p>
        </p:txBody>
      </p:sp>
      <p:sp>
        <p:nvSpPr>
          <p:cNvPr id="26627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395536" y="2132856"/>
            <a:ext cx="8569646" cy="3097064"/>
          </a:xfrm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endParaRPr lang="ru-RU" sz="2400" dirty="0" smtClean="0"/>
          </a:p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Обществом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планируется: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Реконструкция ГНПС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Кенкияк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(вторая очередь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Реконструкция нефтепровода «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Каламкас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Каражанбас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-Актау»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участке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Каражанбас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-Актау»;</a:t>
            </a:r>
          </a:p>
          <a:p>
            <a:pPr algn="just">
              <a:lnSpc>
                <a:spcPct val="90000"/>
              </a:lnSpc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еконструкция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ВНС-5 для увеличения поставки воды по водоводу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Астрахань-Мангышлак.</a:t>
            </a:r>
          </a:p>
        </p:txBody>
      </p:sp>
      <p:graphicFrame>
        <p:nvGraphicFramePr>
          <p:cNvPr id="25605" name="Object 20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591905"/>
              </p:ext>
            </p:extLst>
          </p:nvPr>
        </p:nvGraphicFramePr>
        <p:xfrm>
          <a:off x="107504" y="260648"/>
          <a:ext cx="13716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07" name="Точечный рисунок" r:id="rId5" imgW="7228571" imgH="1905266" progId="Paint.Picture">
                  <p:embed/>
                </p:oleObj>
              </mc:Choice>
              <mc:Fallback>
                <p:oleObj name="Точечный рисунок" r:id="rId5" imgW="7228571" imgH="190526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260648"/>
                        <a:ext cx="13716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93F91A-AC8F-4DFA-904A-BB90C1DD8E8D}" type="slidenum">
              <a:rPr lang="ru-RU" smtClean="0"/>
              <a:pPr>
                <a:defRPr/>
              </a:pPr>
              <a:t>25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538918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478"/>
            <a:ext cx="916015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878" y="836712"/>
            <a:ext cx="7772400" cy="795114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 деятельности на 2017 год. Задачи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части тарифов: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7610" y="1772816"/>
            <a:ext cx="8424936" cy="3816424"/>
          </a:xfrm>
        </p:spPr>
        <p:txBody>
          <a:bodyPr/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Министерством энергетики РК стоимости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транспортировки российской нефти по маршруту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Прииртышск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(РК)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-Атасу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(РК) -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Алашанькоу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(КНР) в количестве до 10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млн.тонн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год в размере 11,36 долларов США, в том числе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участке граница РФ -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Прииртышск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(РК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- Атасу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(РК) - 3,11 долл. США,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участке Атасу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(РК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-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Алашанькоу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(КНР) - 8,25 долл.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США;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Пересмотр тарифа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услугу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транспортировке нефти по казахстанскому участку магистрального трубопровода «Туймазы-Омск-Новосибирск-2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(ТОН-2).</a:t>
            </a: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тарифа на перекачку нефти в целях транзита через территорию Республики Казахстан по казахстанскому участку магистрального трубопровода «Омск – Павлодар – Шымкент - Чарджоу» в Узбекистан.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1066771"/>
              </p:ext>
            </p:extLst>
          </p:nvPr>
        </p:nvGraphicFramePr>
        <p:xfrm>
          <a:off x="179512" y="364332"/>
          <a:ext cx="13716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39" name="Точечный рисунок" r:id="rId5" imgW="7228571" imgH="1905266" progId="PBrush">
                  <p:embed/>
                </p:oleObj>
              </mc:Choice>
              <mc:Fallback>
                <p:oleObj name="Точечный рисунок" r:id="rId5" imgW="7228571" imgH="1905266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64332"/>
                        <a:ext cx="1371600" cy="34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93F91A-AC8F-4DFA-904A-BB90C1DD8E8D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15958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2708920"/>
            <a:ext cx="7994848" cy="1143000"/>
          </a:xfrm>
        </p:spPr>
        <p:txBody>
          <a:bodyPr/>
          <a:lstStyle/>
          <a:p>
            <a:pPr eaLnBrk="1" hangingPunct="1"/>
            <a:r>
              <a:rPr lang="ru-RU" altLang="ru-RU" sz="6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graphicFrame>
        <p:nvGraphicFramePr>
          <p:cNvPr id="2662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6055733"/>
              </p:ext>
            </p:extLst>
          </p:nvPr>
        </p:nvGraphicFramePr>
        <p:xfrm>
          <a:off x="2339752" y="836712"/>
          <a:ext cx="4191000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56" name="Точечный рисунок" r:id="rId5" imgW="7228571" imgH="1905266" progId="Paint.Picture">
                  <p:embed/>
                </p:oleObj>
              </mc:Choice>
              <mc:Fallback>
                <p:oleObj name="Точечный рисунок" r:id="rId5" imgW="7228571" imgH="190526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836712"/>
                        <a:ext cx="4191000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745142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Фон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47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73025"/>
            <a:ext cx="8786812" cy="666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93F91A-AC8F-4DFA-904A-BB90C1DD8E8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115616" y="404664"/>
            <a:ext cx="676875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244" tIns="47622" rIns="95244" bIns="47622"/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финансово-экономические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деятельности</a:t>
            </a:r>
            <a:b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АО «</a:t>
            </a:r>
            <a:r>
              <a:rPr lang="ru-RU" alt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КазТрансОйл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за 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</p:txBody>
      </p:sp>
      <p:graphicFrame>
        <p:nvGraphicFramePr>
          <p:cNvPr id="17411" name="Object 3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97229740"/>
              </p:ext>
            </p:extLst>
          </p:nvPr>
        </p:nvGraphicFramePr>
        <p:xfrm>
          <a:off x="107504" y="116632"/>
          <a:ext cx="1258888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574" name="Точечный рисунок" r:id="rId5" imgW="7228571" imgH="1905266" progId="Paint.Picture">
                  <p:embed/>
                </p:oleObj>
              </mc:Choice>
              <mc:Fallback>
                <p:oleObj name="Точечный рисунок" r:id="rId5" imgW="7228571" imgH="1905266" progId="Paint.Picture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16632"/>
                        <a:ext cx="1258888" cy="331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0D178C-F89A-4083-AE60-6209A0BD86C4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280935"/>
              </p:ext>
            </p:extLst>
          </p:nvPr>
        </p:nvGraphicFramePr>
        <p:xfrm>
          <a:off x="251520" y="1484784"/>
          <a:ext cx="4032448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4301434"/>
              </p:ext>
            </p:extLst>
          </p:nvPr>
        </p:nvGraphicFramePr>
        <p:xfrm>
          <a:off x="4634066" y="1484784"/>
          <a:ext cx="403244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3942486"/>
              </p:ext>
            </p:extLst>
          </p:nvPr>
        </p:nvGraphicFramePr>
        <p:xfrm>
          <a:off x="4427984" y="4077072"/>
          <a:ext cx="4228569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019698"/>
              </p:ext>
            </p:extLst>
          </p:nvPr>
        </p:nvGraphicFramePr>
        <p:xfrm>
          <a:off x="251520" y="4077072"/>
          <a:ext cx="4032448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405762518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64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40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838134832"/>
              </p:ext>
            </p:extLst>
          </p:nvPr>
        </p:nvGraphicFramePr>
        <p:xfrm>
          <a:off x="179512" y="1570545"/>
          <a:ext cx="4297363" cy="2390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435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741984" y="404664"/>
            <a:ext cx="7772400" cy="533400"/>
          </a:xfrm>
        </p:spPr>
        <p:txBody>
          <a:bodyPr/>
          <a:lstStyle/>
          <a:p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финансово-экономические</a:t>
            </a:r>
            <a:b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показатели 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АО «</a:t>
            </a:r>
            <a:r>
              <a:rPr lang="ru-RU" alt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КазТрансОйл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за 2016 год</a:t>
            </a:r>
          </a:p>
        </p:txBody>
      </p:sp>
      <p:graphicFrame>
        <p:nvGraphicFramePr>
          <p:cNvPr id="4" name="Object 41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117363961"/>
              </p:ext>
            </p:extLst>
          </p:nvPr>
        </p:nvGraphicFramePr>
        <p:xfrm>
          <a:off x="179512" y="4653136"/>
          <a:ext cx="4435475" cy="2246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5" name="Object 42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495513633"/>
              </p:ext>
            </p:extLst>
          </p:nvPr>
        </p:nvGraphicFramePr>
        <p:xfrm>
          <a:off x="4860032" y="4437112"/>
          <a:ext cx="4082603" cy="24805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8438" name="Text Box 10"/>
          <p:cNvSpPr txBox="1">
            <a:spLocks noChangeArrowheads="1"/>
          </p:cNvSpPr>
          <p:nvPr/>
        </p:nvSpPr>
        <p:spPr bwMode="auto">
          <a:xfrm>
            <a:off x="904962" y="1095470"/>
            <a:ext cx="33843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400" b="1" dirty="0"/>
              <a:t>Доход от основной деятельности</a:t>
            </a:r>
          </a:p>
        </p:txBody>
      </p:sp>
      <p:sp>
        <p:nvSpPr>
          <p:cNvPr id="18439" name="Text Box 11"/>
          <p:cNvSpPr txBox="1">
            <a:spLocks noChangeArrowheads="1"/>
          </p:cNvSpPr>
          <p:nvPr/>
        </p:nvSpPr>
        <p:spPr bwMode="auto">
          <a:xfrm>
            <a:off x="5412496" y="1095470"/>
            <a:ext cx="338437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400" b="1" dirty="0"/>
              <a:t>Производственная себестоимость</a:t>
            </a:r>
          </a:p>
        </p:txBody>
      </p:sp>
      <p:sp>
        <p:nvSpPr>
          <p:cNvPr id="18440" name="Text Box 12"/>
          <p:cNvSpPr txBox="1">
            <a:spLocks noChangeArrowheads="1"/>
          </p:cNvSpPr>
          <p:nvPr/>
        </p:nvSpPr>
        <p:spPr bwMode="auto">
          <a:xfrm>
            <a:off x="5796136" y="3961321"/>
            <a:ext cx="27182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400" b="1" dirty="0" smtClean="0"/>
              <a:t>Капитальные вложения</a:t>
            </a:r>
            <a:endParaRPr lang="ru-RU" altLang="ru-RU" sz="1200" b="1" dirty="0"/>
          </a:p>
        </p:txBody>
      </p:sp>
      <p:sp>
        <p:nvSpPr>
          <p:cNvPr id="18441" name="Text Box 13"/>
          <p:cNvSpPr txBox="1">
            <a:spLocks noChangeArrowheads="1"/>
          </p:cNvSpPr>
          <p:nvPr/>
        </p:nvSpPr>
        <p:spPr bwMode="auto">
          <a:xfrm>
            <a:off x="1187450" y="4099986"/>
            <a:ext cx="2819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400" b="1" dirty="0"/>
              <a:t>Чистый доход</a:t>
            </a:r>
          </a:p>
        </p:txBody>
      </p:sp>
      <p:graphicFrame>
        <p:nvGraphicFramePr>
          <p:cNvPr id="1844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239526"/>
              </p:ext>
            </p:extLst>
          </p:nvPr>
        </p:nvGraphicFramePr>
        <p:xfrm>
          <a:off x="179512" y="260648"/>
          <a:ext cx="13716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68" name="Точечный рисунок" r:id="rId8" imgW="7228571" imgH="1905266" progId="Paint.Picture">
                  <p:embed/>
                </p:oleObj>
              </mc:Choice>
              <mc:Fallback>
                <p:oleObj name="Точечный рисунок" r:id="rId8" imgW="7228571" imgH="1905266" progId="Paint.Picture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60648"/>
                        <a:ext cx="13716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7005174"/>
              </p:ext>
            </p:extLst>
          </p:nvPr>
        </p:nvGraphicFramePr>
        <p:xfrm>
          <a:off x="4663469" y="1449626"/>
          <a:ext cx="4133403" cy="26299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992388-F151-47CA-B555-26C80BF97B7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7" y="764704"/>
            <a:ext cx="8785225" cy="1223962"/>
          </a:xfrm>
        </p:spPr>
        <p:txBody>
          <a:bodyPr/>
          <a:lstStyle/>
          <a:p>
            <a:pPr eaLnBrk="1" hangingPunct="1"/>
            <a:r>
              <a:rPr lang="ru-RU" altLang="ru-RU" b="1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инвестиционной программы </a:t>
            </a:r>
            <a:r>
              <a:rPr lang="ru-RU" altLang="ru-RU" b="1" kern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kern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altLang="ru-RU" b="1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 год (оперативные данные)</a:t>
            </a:r>
          </a:p>
        </p:txBody>
      </p:sp>
      <p:graphicFrame>
        <p:nvGraphicFramePr>
          <p:cNvPr id="7" name="Group 1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5818221"/>
              </p:ext>
            </p:extLst>
          </p:nvPr>
        </p:nvGraphicFramePr>
        <p:xfrm>
          <a:off x="323850" y="2132857"/>
          <a:ext cx="8496300" cy="3744415"/>
        </p:xfrm>
        <a:graphic>
          <a:graphicData uri="http://schemas.openxmlformats.org/drawingml/2006/table">
            <a:tbl>
              <a:tblPr/>
              <a:tblGrid>
                <a:gridCol w="3096022"/>
                <a:gridCol w="2232248"/>
                <a:gridCol w="1512168"/>
                <a:gridCol w="1655862"/>
              </a:tblGrid>
              <a:tr h="117301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Утверждено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КРЕМиЗК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тенге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Факт,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тенге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Исполнение,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  <a:alpha val="0"/>
                      </a:schemeClr>
                    </a:solidFill>
                  </a:tcPr>
                </a:tc>
              </a:tr>
              <a:tr h="94521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Инвестиционная программа утв. </a:t>
                      </a:r>
                      <a:r>
                        <a:rPr kumimoji="0" lang="ru-RU" sz="18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КРЕМиЗК</a:t>
                      </a: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МЭ РК 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38 360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33 978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89%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309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Дополнительные мероприятия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3 862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309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38 360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37 840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99%</a:t>
                      </a: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288"/>
            <a:ext cx="9144000" cy="83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593155-350B-40EE-A0C2-9FD242BD69C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3699306"/>
              </p:ext>
            </p:extLst>
          </p:nvPr>
        </p:nvGraphicFramePr>
        <p:xfrm>
          <a:off x="107504" y="260648"/>
          <a:ext cx="1371600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5" name="Точечный рисунок" r:id="rId6" imgW="7228571" imgH="1905266" progId="PBrush">
                  <p:embed/>
                </p:oleObj>
              </mc:Choice>
              <mc:Fallback>
                <p:oleObj name="Точечный рисунок" r:id="rId6" imgW="7228571" imgH="1905266" progId="PBrush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260648"/>
                        <a:ext cx="1371600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26"/>
          <p:cNvSpPr txBox="1">
            <a:spLocks noChangeArrowheads="1"/>
          </p:cNvSpPr>
          <p:nvPr/>
        </p:nvSpPr>
        <p:spPr bwMode="auto">
          <a:xfrm>
            <a:off x="467544" y="1052736"/>
            <a:ext cx="840118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инвестиционной программы. Замена участков магистральных нефтепроводов</a:t>
            </a: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3686643"/>
              </p:ext>
            </p:extLst>
          </p:nvPr>
        </p:nvGraphicFramePr>
        <p:xfrm>
          <a:off x="179660" y="369292"/>
          <a:ext cx="1439863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79" name="Точечный рисунок" r:id="rId5" imgW="7228571" imgH="1905266" progId="PBrush">
                  <p:embed/>
                </p:oleObj>
              </mc:Choice>
              <mc:Fallback>
                <p:oleObj name="Точечный рисунок" r:id="rId5" imgW="7228571" imgH="1905266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660" y="369292"/>
                        <a:ext cx="1439863" cy="358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3256"/>
            <a:ext cx="9144000" cy="112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593155-350B-40EE-A0C2-9FD242BD69C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2204864"/>
            <a:ext cx="8113150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95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Всего </a:t>
            </a:r>
            <a:r>
              <a:rPr lang="ru-RU" sz="1950" dirty="0">
                <a:solidFill>
                  <a:srgbClr val="002060"/>
                </a:solidFill>
                <a:cs typeface="Times New Roman" panose="02020603050405020304" pitchFamily="18" charset="0"/>
              </a:rPr>
              <a:t>в 2016 году </a:t>
            </a:r>
            <a:r>
              <a:rPr lang="ru-RU" sz="195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Обществом </a:t>
            </a:r>
            <a:r>
              <a:rPr lang="ru-RU" sz="1950" dirty="0">
                <a:solidFill>
                  <a:srgbClr val="002060"/>
                </a:solidFill>
                <a:cs typeface="Times New Roman" panose="02020603050405020304" pitchFamily="18" charset="0"/>
              </a:rPr>
              <a:t>произведена замена (подключение) участков магистральных нефтепроводов общей протяженностью 131,7 км, в том числе</a:t>
            </a:r>
            <a:r>
              <a:rPr lang="ru-RU" sz="195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95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участок «</a:t>
            </a:r>
            <a:r>
              <a:rPr lang="ru-RU" sz="1950" dirty="0">
                <a:solidFill>
                  <a:srgbClr val="002060"/>
                </a:solidFill>
                <a:cs typeface="Times New Roman" panose="02020603050405020304" pitchFamily="18" charset="0"/>
              </a:rPr>
              <a:t>ТОН-2», </a:t>
            </a:r>
            <a:r>
              <a:rPr lang="ru-RU" sz="195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с общей протяженностью 88 </a:t>
            </a:r>
            <a:r>
              <a:rPr lang="ru-RU" sz="1950" dirty="0">
                <a:solidFill>
                  <a:srgbClr val="002060"/>
                </a:solidFill>
                <a:cs typeface="Times New Roman" panose="02020603050405020304" pitchFamily="18" charset="0"/>
              </a:rPr>
              <a:t>км</a:t>
            </a:r>
            <a:r>
              <a:rPr lang="ru-RU" sz="195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950" dirty="0">
                <a:solidFill>
                  <a:srgbClr val="002060"/>
                </a:solidFill>
                <a:cs typeface="Times New Roman" panose="02020603050405020304" pitchFamily="18" charset="0"/>
              </a:rPr>
              <a:t>участок 22-37, 53-63 км МН Узень-Жетыбай-Актау 2-нитка, протяжённостью 25 км</a:t>
            </a:r>
            <a:r>
              <a:rPr lang="ru-RU" sz="195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;</a:t>
            </a:r>
            <a:endParaRPr lang="ru-RU" sz="195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95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участок </a:t>
            </a:r>
            <a:r>
              <a:rPr lang="ru-RU" sz="1950" dirty="0">
                <a:solidFill>
                  <a:srgbClr val="002060"/>
                </a:solidFill>
                <a:cs typeface="Times New Roman" panose="02020603050405020304" pitchFamily="18" charset="0"/>
              </a:rPr>
              <a:t>нефтепровода Павлодар - </a:t>
            </a:r>
            <a:r>
              <a:rPr lang="ru-RU" sz="195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Шымкент протяженностью </a:t>
            </a:r>
            <a:r>
              <a:rPr lang="ru-RU" sz="1950" dirty="0">
                <a:solidFill>
                  <a:srgbClr val="002060"/>
                </a:solidFill>
                <a:cs typeface="Times New Roman" panose="02020603050405020304" pitchFamily="18" charset="0"/>
              </a:rPr>
              <a:t>14,3 км в обход г. Шымкент;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95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участок </a:t>
            </a:r>
            <a:r>
              <a:rPr lang="ru-RU" sz="1950" dirty="0">
                <a:solidFill>
                  <a:srgbClr val="002060"/>
                </a:solidFill>
                <a:cs typeface="Times New Roman" panose="02020603050405020304" pitchFamily="18" charset="0"/>
              </a:rPr>
              <a:t>20-21 км НПС имени Т. </a:t>
            </a:r>
            <a:r>
              <a:rPr lang="ru-RU" sz="1950" dirty="0" err="1">
                <a:solidFill>
                  <a:srgbClr val="002060"/>
                </a:solidFill>
                <a:cs typeface="Times New Roman" panose="02020603050405020304" pitchFamily="18" charset="0"/>
              </a:rPr>
              <a:t>Касымова</a:t>
            </a:r>
            <a:r>
              <a:rPr lang="ru-RU" sz="1950" dirty="0">
                <a:solidFill>
                  <a:srgbClr val="002060"/>
                </a:solidFill>
                <a:cs typeface="Times New Roman" panose="02020603050405020304" pitchFamily="18" charset="0"/>
              </a:rPr>
              <a:t> - НПС 663 км – АНПЗ;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95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участок </a:t>
            </a:r>
            <a:r>
              <a:rPr lang="ru-RU" sz="1950" dirty="0">
                <a:solidFill>
                  <a:srgbClr val="002060"/>
                </a:solidFill>
                <a:cs typeface="Times New Roman" panose="02020603050405020304" pitchFamily="18" charset="0"/>
              </a:rPr>
              <a:t>0-2,167 км нефтепровода МН Узень-Жетыбай-Актау </a:t>
            </a:r>
            <a:r>
              <a:rPr lang="ru-RU" sz="195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2-нитка</a:t>
            </a:r>
            <a:r>
              <a:rPr lang="ru-RU" sz="1950" dirty="0" smtClean="0">
                <a:solidFill>
                  <a:schemeClr val="accent2">
                    <a:lumMod val="50000"/>
                  </a:schemeClr>
                </a:solidFill>
                <a:cs typeface="Times New Roman" panose="02020603050405020304" pitchFamily="18" charset="0"/>
              </a:rPr>
              <a:t>.</a:t>
            </a:r>
            <a:endParaRPr lang="ru-RU" sz="1950" dirty="0">
              <a:solidFill>
                <a:schemeClr val="accent2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45721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31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692696"/>
            <a:ext cx="7772400" cy="533400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Регулируемые виды услуг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91580" y="1466217"/>
            <a:ext cx="7560840" cy="5354538"/>
          </a:xfrm>
        </p:spPr>
        <p:txBody>
          <a:bodyPr/>
          <a:lstStyle/>
          <a:p>
            <a:pPr marL="0" indent="361950" algn="just">
              <a:buNone/>
            </a:pPr>
            <a:r>
              <a:rPr lang="ru-RU" kern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Законом Республики Казахстан «О естественных монополиях</a:t>
            </a:r>
            <a:r>
              <a:rPr lang="ru-RU" kern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АО </a:t>
            </a:r>
            <a:r>
              <a:rPr lang="ru-RU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kern="1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КазТрансОйл</a:t>
            </a:r>
            <a:r>
              <a:rPr lang="ru-RU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включено в Республиканский раздел Государственного регистра субъектов естественной монополии, утвержденный приказом Председателя Агентства Республики Казахстан по регулированию естественных монополий от 24 января 2005 года №16-ОД, </a:t>
            </a:r>
            <a:r>
              <a:rPr lang="ru-RU" kern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следующих </a:t>
            </a:r>
            <a:r>
              <a:rPr lang="ru-RU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сферах естественной монополии:</a:t>
            </a:r>
          </a:p>
          <a:p>
            <a:pPr lvl="0"/>
            <a:r>
              <a:rPr lang="ru-RU" sz="1750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услуги по транспортировке нефти и (или) нефтепродуктов по  магистральным </a:t>
            </a:r>
            <a:r>
              <a:rPr lang="ru-RU" sz="1750" kern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трубопроводам (за исключением транспортировки нефти в целях транзита через территорию Республики Казахстан и экспорта за пределы Республики Казахстан);</a:t>
            </a:r>
          </a:p>
          <a:p>
            <a:pPr lvl="0"/>
            <a:r>
              <a:rPr lang="ru-RU" sz="1750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услуги водохозяйственной и (или) канализационной </a:t>
            </a:r>
            <a:r>
              <a:rPr lang="ru-RU" sz="1750" kern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систем;</a:t>
            </a:r>
            <a:endParaRPr lang="ru-RU" sz="175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750" kern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услуги </a:t>
            </a:r>
            <a:r>
              <a:rPr lang="ru-RU" sz="1750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передаче и (или) распределению электрической энергии;</a:t>
            </a:r>
          </a:p>
          <a:p>
            <a:pPr lvl="0"/>
            <a:r>
              <a:rPr lang="ru-RU" sz="1750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услуги по производству, передаче, распределению и (или) снабжению тепловой </a:t>
            </a:r>
            <a:r>
              <a:rPr lang="ru-RU" sz="1750" kern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энергией.</a:t>
            </a:r>
            <a:endParaRPr lang="ru-RU" altLang="ru-RU" sz="16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250825" y="265113"/>
          <a:ext cx="1439863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21" name="Точечный рисунок" r:id="rId5" imgW="7228571" imgH="1905266" progId="PBrush">
                  <p:embed/>
                </p:oleObj>
              </mc:Choice>
              <mc:Fallback>
                <p:oleObj name="Точечный рисунок" r:id="rId5" imgW="7228571" imgH="1905266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65113"/>
                        <a:ext cx="1439863" cy="358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93F91A-AC8F-4DFA-904A-BB90C1DD8E8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Фон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42" name="Object 2095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006897280"/>
              </p:ext>
            </p:extLst>
          </p:nvPr>
        </p:nvGraphicFramePr>
        <p:xfrm>
          <a:off x="1485900" y="1625104"/>
          <a:ext cx="6172200" cy="183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62" name="Лист" r:id="rId5" imgW="4029033" imgH="1143000" progId="Excel.Sheet.8">
                  <p:embed/>
                </p:oleObj>
              </mc:Choice>
              <mc:Fallback>
                <p:oleObj name="Лист" r:id="rId5" imgW="4029033" imgH="11430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5900" y="1625104"/>
                        <a:ext cx="6172200" cy="1833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3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764704"/>
            <a:ext cx="7772400" cy="792088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регулируемых услуг по перекачке нефти на внутренний рынок</a:t>
            </a:r>
          </a:p>
        </p:txBody>
      </p:sp>
      <p:graphicFrame>
        <p:nvGraphicFramePr>
          <p:cNvPr id="1024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7703305"/>
              </p:ext>
            </p:extLst>
          </p:nvPr>
        </p:nvGraphicFramePr>
        <p:xfrm>
          <a:off x="179512" y="332656"/>
          <a:ext cx="1441450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63" name="Точечный рисунок" r:id="rId7" imgW="7228571" imgH="1905266" progId="Paint.Picture">
                  <p:embed/>
                </p:oleObj>
              </mc:Choice>
              <mc:Fallback>
                <p:oleObj name="Точечный рисунок" r:id="rId7" imgW="7228571" imgH="190526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32656"/>
                        <a:ext cx="1441450" cy="36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7" name="Object 2098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937943335"/>
              </p:ext>
            </p:extLst>
          </p:nvPr>
        </p:nvGraphicFramePr>
        <p:xfrm>
          <a:off x="683568" y="3429001"/>
          <a:ext cx="7461250" cy="1728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64" name="Диаграмма" r:id="rId9" imgW="4762391" imgH="2352621" progId="Excel.Chart.8">
                  <p:embed/>
                </p:oleObj>
              </mc:Choice>
              <mc:Fallback>
                <p:oleObj name="Диаграмма" r:id="rId9" imgW="4762391" imgH="2352621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429001"/>
                        <a:ext cx="7461250" cy="17281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8" name="Object 20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1443167"/>
              </p:ext>
            </p:extLst>
          </p:nvPr>
        </p:nvGraphicFramePr>
        <p:xfrm>
          <a:off x="752475" y="3789363"/>
          <a:ext cx="7562850" cy="194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65" name="Лист" r:id="rId11" imgW="4819712" imgH="1257300" progId="Excel.Sheet.8">
                  <p:embed/>
                </p:oleObj>
              </mc:Choice>
              <mc:Fallback>
                <p:oleObj name="Лист" r:id="rId11" imgW="4819712" imgH="12573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" y="3789363"/>
                        <a:ext cx="7562850" cy="1941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992388-F151-47CA-B555-26C80BF97B7F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45668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ушания_отчет_2014  17.0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слушания_отчет_2014  17.0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слушания_отчет_2014  17.03</Template>
  <TotalTime>38029</TotalTime>
  <Words>2196</Words>
  <Application>Microsoft Office PowerPoint</Application>
  <PresentationFormat>Экран (4:3)</PresentationFormat>
  <Paragraphs>645</Paragraphs>
  <Slides>27</Slides>
  <Notes>27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слушания_отчет_2014  17.03</vt:lpstr>
      <vt:lpstr>1_Тема Office</vt:lpstr>
      <vt:lpstr>1_слушания_отчет_2014  17.03</vt:lpstr>
      <vt:lpstr>Точечный рисунок</vt:lpstr>
      <vt:lpstr>Лист</vt:lpstr>
      <vt:lpstr>Диаграмма</vt:lpstr>
      <vt:lpstr>Отчет о деятельности  АО «КазТрансОйл» по предоставлению регулируемых услуг перед потребителями и  иными заинтересованными лицами за 2016 год</vt:lpstr>
      <vt:lpstr>Основная информация  об АО «КазТрансОйл»</vt:lpstr>
      <vt:lpstr>Презентация PowerPoint</vt:lpstr>
      <vt:lpstr>Презентация PowerPoint</vt:lpstr>
      <vt:lpstr>Основные финансово-экономические  показатели деятельности АО «КазТрансОйл» за 2016 год</vt:lpstr>
      <vt:lpstr>Исполнение инвестиционной программы   за 2016 год (оперативные данные)</vt:lpstr>
      <vt:lpstr>Презентация PowerPoint</vt:lpstr>
      <vt:lpstr>Регулируемые виды услуг</vt:lpstr>
      <vt:lpstr>Объем регулируемых услуг по перекачке нефти на внутренний рынок</vt:lpstr>
      <vt:lpstr>Объем регулируемых услуг по подаче воды по магистральным водоводам</vt:lpstr>
      <vt:lpstr>Объемы регулируемой услуги по операторской деятельности по единой маршрутизации нефти</vt:lpstr>
      <vt:lpstr>Объемы регулируемых дополнительных услуг по транспортировке нефти</vt:lpstr>
      <vt:lpstr>Объемы регулируемых услуг социального направления за 2016 год  (оперативные данные)</vt:lpstr>
      <vt:lpstr>Объем регулируемых услуг по передаче и распределению электроэнергии</vt:lpstr>
      <vt:lpstr>Объем регулируемых услуг по производству, передаче и распределению тепловой энергии</vt:lpstr>
      <vt:lpstr>Объем регулируемой услуги по подаче воды по распределительным сетям</vt:lpstr>
      <vt:lpstr>Объем регулируемой услуги по отводу сточных вод</vt:lpstr>
      <vt:lpstr>О проводимой работе с потребителями</vt:lpstr>
      <vt:lpstr>О проводимой работе с потребителями. Качество предоставления регулируемых услуг</vt:lpstr>
      <vt:lpstr>Исполнение тарифной сметы на регулируемую услугу по перекачке нефти  на внутренний рынок Республики Казахстан по системе магистральных трубопроводов  АО «КазТрансОйл» за 2016 год (оперативные данные)</vt:lpstr>
      <vt:lpstr>Исполнение тарифной сметы на услугу  АО «КазТрансОйл» по подаче воды по магистральным трубопроводам за 2016 год (оперативные данные)</vt:lpstr>
      <vt:lpstr> Исполнение тарифных смет на услуги АО «КазТрансОйл» по передаче и распределению электрической энергии за 2016 год (оперативные данные)</vt:lpstr>
      <vt:lpstr> Исполнение тарифных смет на услуги АО «КазТрансОйл» по производству, передаче и распределению тепловой энергии за 2016 год   (оперативные данные)</vt:lpstr>
      <vt:lpstr>Перспективы деятельности на 2017 год. Основные показатели</vt:lpstr>
      <vt:lpstr>Перспективы деятельности на 2017 год. Планируемые инвестиции </vt:lpstr>
      <vt:lpstr>Перспективы деятельности на 2017 год. Задачи в части тарифов: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итогах финансово-хозяйственной деятельности  АО «КазТрансОйл» за 2014 год</dc:title>
  <dc:creator>Махамбетова Раушан Амангельдиевна</dc:creator>
  <cp:lastModifiedBy>Таниева Жаныл</cp:lastModifiedBy>
  <cp:revision>564</cp:revision>
  <cp:lastPrinted>2017-04-25T15:46:53Z</cp:lastPrinted>
  <dcterms:created xsi:type="dcterms:W3CDTF">2015-04-14T08:57:54Z</dcterms:created>
  <dcterms:modified xsi:type="dcterms:W3CDTF">2017-04-25T16:08:01Z</dcterms:modified>
</cp:coreProperties>
</file>